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3" r:id="rId3"/>
    <p:sldId id="262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NÁZEV:VY_32_INOVACE_3.2.7.2.R03_Funkce nepřímá úměrnost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055F24-EF68-4D46-9F47-594AA47C07C7}" type="presOf" srcId="{B651F6E3-6281-48DB-9319-2AEAFDAE7572}" destId="{6BB5E863-4638-4E1D-BFDE-399D028AC4ED}" srcOrd="1" destOrd="0" presId="urn:microsoft.com/office/officeart/2005/8/layout/target3"/>
    <dgm:cxn modelId="{115040F7-990A-46AE-A703-51FCFA2EC741}" type="presOf" srcId="{D1D4F407-5343-4D3F-B5B9-D407B03CAEB4}" destId="{AED2198E-93D5-4001-81B4-73124B309672}" srcOrd="1" destOrd="0" presId="urn:microsoft.com/office/officeart/2005/8/layout/target3"/>
    <dgm:cxn modelId="{1F7B7CB2-E8AF-4389-BBA0-9D622EA9C823}" type="presOf" srcId="{4C35D32F-0EAB-4CD7-82EE-45574DC2A586}" destId="{890E4F0B-2866-4A3F-A3C7-2A14B1797930}" srcOrd="1" destOrd="0" presId="urn:microsoft.com/office/officeart/2005/8/layout/target3"/>
    <dgm:cxn modelId="{A9CBB4AD-067A-4867-9FEE-98B320B577B5}" type="presOf" srcId="{D8197B8C-B260-4A16-BDF4-0947B075E274}" destId="{25B08C86-7E15-44DC-BE7F-FFB55DD49D12}" srcOrd="0" destOrd="0" presId="urn:microsoft.com/office/officeart/2005/8/layout/target3"/>
    <dgm:cxn modelId="{D8D2F93A-5EE2-496D-A711-A04635C3066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40806-6F84-4D04-BFF2-E8C4A11287B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DEB7E4-40F7-4FC2-9581-2DB28B3162C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B023D8-4573-4EE7-929B-25A29F48354A}" type="presOf" srcId="{B651F6E3-6281-48DB-9319-2AEAFDAE7572}" destId="{619D679B-A015-4ECF-8348-D1034C574F40}" srcOrd="0" destOrd="0" presId="urn:microsoft.com/office/officeart/2005/8/layout/target3"/>
    <dgm:cxn modelId="{12852F23-6E59-4A05-BD48-74F8F4AB8A62}" type="presOf" srcId="{D1B46980-6531-4606-95E6-44980827E919}" destId="{6140AFEC-043D-4C43-A2F9-D0F5331DF3A3}" srcOrd="0" destOrd="0" presId="urn:microsoft.com/office/officeart/2005/8/layout/target3"/>
    <dgm:cxn modelId="{8E6C0BC6-73FB-4173-A5E5-11D366FC945C}" type="presOf" srcId="{4C35D32F-0EAB-4CD7-82EE-45574DC2A586}" destId="{8BEBB6EC-1DAA-4CAC-8A25-BC0FCBD5DBD5}" srcOrd="0" destOrd="0" presId="urn:microsoft.com/office/officeart/2005/8/layout/target3"/>
    <dgm:cxn modelId="{CE258C07-F8A9-4D8D-9C6E-8FEE437068F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11D339-1CFD-4042-9B37-BFAA630A4539}" type="presParOf" srcId="{333A1088-737F-45CB-B68E-254E46348037}" destId="{F5ABB229-8D3B-4694-996A-96F23CF14429}" srcOrd="0" destOrd="0" presId="urn:microsoft.com/office/officeart/2005/8/layout/target3"/>
    <dgm:cxn modelId="{A83C4EE2-4B39-4AAB-9B94-55FB6DB2165C}" type="presParOf" srcId="{333A1088-737F-45CB-B68E-254E46348037}" destId="{F41139FD-01EE-4571-8B17-4FB00FC51163}" srcOrd="1" destOrd="0" presId="urn:microsoft.com/office/officeart/2005/8/layout/target3"/>
    <dgm:cxn modelId="{0E917412-9F14-41D5-9233-B028CE9A1DE9}" type="presParOf" srcId="{333A1088-737F-45CB-B68E-254E46348037}" destId="{D005CE8C-CC26-4C3E-AC11-E15060ECD759}" srcOrd="2" destOrd="0" presId="urn:microsoft.com/office/officeart/2005/8/layout/target3"/>
    <dgm:cxn modelId="{EF4A1F19-856B-43B3-ACF0-8EE7BA6CFEE7}" type="presParOf" srcId="{333A1088-737F-45CB-B68E-254E46348037}" destId="{2C702D82-9B77-49B7-9568-BB8EB47C3372}" srcOrd="3" destOrd="0" presId="urn:microsoft.com/office/officeart/2005/8/layout/target3"/>
    <dgm:cxn modelId="{E2222F56-DC30-4104-9001-C5FE133741AC}" type="presParOf" srcId="{333A1088-737F-45CB-B68E-254E46348037}" destId="{A52A0455-90FF-4808-ABD0-F02540D31D5A}" srcOrd="4" destOrd="0" presId="urn:microsoft.com/office/officeart/2005/8/layout/target3"/>
    <dgm:cxn modelId="{D690EABC-BEFC-4CFA-A886-ED105C4C380A}" type="presParOf" srcId="{333A1088-737F-45CB-B68E-254E46348037}" destId="{6140AFEC-043D-4C43-A2F9-D0F5331DF3A3}" srcOrd="5" destOrd="0" presId="urn:microsoft.com/office/officeart/2005/8/layout/target3"/>
    <dgm:cxn modelId="{F57651AE-6624-4C11-9FF5-A5E54C785162}" type="presParOf" srcId="{333A1088-737F-45CB-B68E-254E46348037}" destId="{9358AC05-5D7D-4327-9F80-1AD486AEA664}" srcOrd="6" destOrd="0" presId="urn:microsoft.com/office/officeart/2005/8/layout/target3"/>
    <dgm:cxn modelId="{561C7B8B-3115-4B6D-A3C8-0C1B868CED51}" type="presParOf" srcId="{333A1088-737F-45CB-B68E-254E46348037}" destId="{313FC574-E1CD-4FB4-B054-0B805CE0447D}" srcOrd="7" destOrd="0" presId="urn:microsoft.com/office/officeart/2005/8/layout/target3"/>
    <dgm:cxn modelId="{807A6E68-31BE-414F-A74E-DE76E67ADC83}" type="presParOf" srcId="{333A1088-737F-45CB-B68E-254E46348037}" destId="{619D679B-A015-4ECF-8348-D1034C574F40}" srcOrd="8" destOrd="0" presId="urn:microsoft.com/office/officeart/2005/8/layout/target3"/>
    <dgm:cxn modelId="{E3956B82-8020-4038-8C8B-4105E85FF17C}" type="presParOf" srcId="{333A1088-737F-45CB-B68E-254E46348037}" destId="{322283A8-4A27-4CDA-BAE3-F381106A9174}" srcOrd="9" destOrd="0" presId="urn:microsoft.com/office/officeart/2005/8/layout/target3"/>
    <dgm:cxn modelId="{F1A79857-F365-496C-93EE-2382DFECAC8D}" type="presParOf" srcId="{333A1088-737F-45CB-B68E-254E46348037}" destId="{FFC9F71D-1B4F-4AD9-A4A6-86ADEFC8AF5C}" srcOrd="10" destOrd="0" presId="urn:microsoft.com/office/officeart/2005/8/layout/target3"/>
    <dgm:cxn modelId="{5F2504D2-3AC3-4B9D-944B-5D5BB17D1F58}" type="presParOf" srcId="{333A1088-737F-45CB-B68E-254E46348037}" destId="{25B08C86-7E15-44DC-BE7F-FFB55DD49D12}" srcOrd="11" destOrd="0" presId="urn:microsoft.com/office/officeart/2005/8/layout/target3"/>
    <dgm:cxn modelId="{4D6E7639-8642-4BA5-AE00-E80358472795}" type="presParOf" srcId="{333A1088-737F-45CB-B68E-254E46348037}" destId="{76644BE8-9D7C-4C09-B250-3D10AF48CBB7}" srcOrd="12" destOrd="0" presId="urn:microsoft.com/office/officeart/2005/8/layout/target3"/>
    <dgm:cxn modelId="{5BD71E69-E9F3-4246-804A-27CC803FDB25}" type="presParOf" srcId="{333A1088-737F-45CB-B68E-254E46348037}" destId="{EE85B701-7295-41C0-BA7A-34D3756A2AE6}" srcOrd="13" destOrd="0" presId="urn:microsoft.com/office/officeart/2005/8/layout/target3"/>
    <dgm:cxn modelId="{528471BB-D771-4973-BA02-34F2D27CB917}" type="presParOf" srcId="{333A1088-737F-45CB-B68E-254E46348037}" destId="{8BEBB6EC-1DAA-4CAC-8A25-BC0FCBD5DBD5}" srcOrd="14" destOrd="0" presId="urn:microsoft.com/office/officeart/2005/8/layout/target3"/>
    <dgm:cxn modelId="{8B78D42F-E762-4A54-89C0-CB65CE2A0CA6}" type="presParOf" srcId="{333A1088-737F-45CB-B68E-254E46348037}" destId="{AED2198E-93D5-4001-81B4-73124B309672}" srcOrd="15" destOrd="0" presId="urn:microsoft.com/office/officeart/2005/8/layout/target3"/>
    <dgm:cxn modelId="{4A16B694-756D-4FA5-B4FB-A03AC9A11BE7}" type="presParOf" srcId="{333A1088-737F-45CB-B68E-254E46348037}" destId="{2BE915AB-18AA-4053-B92C-3BFC9ED204BB}" srcOrd="16" destOrd="0" presId="urn:microsoft.com/office/officeart/2005/8/layout/target3"/>
    <dgm:cxn modelId="{D33030A1-B2EB-41BF-99FA-44AEA8D075C0}" type="presParOf" srcId="{333A1088-737F-45CB-B68E-254E46348037}" destId="{6BB5E863-4638-4E1D-BFDE-399D028AC4ED}" srcOrd="17" destOrd="0" presId="urn:microsoft.com/office/officeart/2005/8/layout/target3"/>
    <dgm:cxn modelId="{973312FA-2AA2-496E-ACD0-C49EDE13AD0E}" type="presParOf" srcId="{333A1088-737F-45CB-B68E-254E46348037}" destId="{5A5FFA88-C948-4069-8E93-59FA12366E83}" srcOrd="18" destOrd="0" presId="urn:microsoft.com/office/officeart/2005/8/layout/target3"/>
    <dgm:cxn modelId="{49AE560D-D04C-4ADB-ADF1-0956A1E3D9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NÁZEV:VY_32_INOVACE_3.2.7.2.R03_Funkce nepřímá úměrnost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F3448E-98F7-4DA4-B31D-1D7D467BAF1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710DA-CC1E-45D5-99AD-CE7A2143A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370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086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340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7798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80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087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6413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82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1809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0850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9858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867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4A658C-606E-4AF0-95BF-6542C49457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DABD88D-F62A-40BC-A4B8-C274D84594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48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23776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95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je určena k úvodní hodině tématu funkce nepřímá úměrnost. Na příkladu z praxe si žáci připomenou, kdy se setkali s nepřímou úměrností. Uvedou další příklady. Na základě konkrétního zadání odvodí vlastnosti a odlišnost od funkce přímá úměrnost.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2237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Funkce nepřímá úměrnost.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6500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013176"/>
            <a:ext cx="6512511" cy="1143000"/>
          </a:xfrm>
        </p:spPr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731520"/>
            <a:ext cx="6500192" cy="4065632"/>
          </a:xfrm>
        </p:spPr>
        <p:txBody>
          <a:bodyPr/>
          <a:lstStyle/>
          <a:p>
            <a:r>
              <a:rPr lang="cs-CZ" dirty="0" smtClean="0"/>
              <a:t>Jeden dělník by sám dokončil zděný plot za 12 dní. Jak dlouho by práce trvala 3 dělníkům?</a:t>
            </a:r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1 dělník………..12 dní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3 dělníci……….y dní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y:12=1:3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y=12:3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y=4</a:t>
            </a:r>
          </a:p>
          <a:p>
            <a:pPr marL="45720" indent="0">
              <a:buNone/>
            </a:pPr>
            <a:r>
              <a:rPr lang="cs-CZ" dirty="0" smtClean="0"/>
              <a:t>Tři dělníci by dokončili plot za 4 dny.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211960" y="2060848"/>
            <a:ext cx="0" cy="576064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060848"/>
            <a:ext cx="0" cy="72008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0375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/>
              <a:lstStyle/>
              <a:p>
                <a:r>
                  <a:rPr lang="cs-CZ" dirty="0" smtClean="0"/>
                  <a:t>Nyní ve stejném příkladu změníme zadání. Počet dělníků označíme x a počet dní pro dokončení práce y. Závislost x a y můžeme popsat jako </a:t>
                </a:r>
              </a:p>
              <a:p>
                <a:pPr marL="4572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endParaRPr lang="cs-CZ" sz="3200" dirty="0" smtClean="0">
                  <a:solidFill>
                    <a:srgbClr val="FF0000"/>
                  </a:solidFill>
                </a:endParaRPr>
              </a:p>
              <a:p>
                <a:pPr marL="4572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Jedná se o funkci?</a:t>
                </a:r>
              </a:p>
              <a:p>
                <a:pPr marL="4572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Jedná se o lineární funkci?</a:t>
                </a:r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/>
                <a:stretch>
                  <a:fillRect l="-1238" t="-3684" b="-29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48008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5445224"/>
            <a:ext cx="6512511" cy="1143000"/>
          </a:xfrm>
        </p:spPr>
        <p:txBody>
          <a:bodyPr/>
          <a:lstStyle/>
          <a:p>
            <a:r>
              <a:rPr lang="cs-CZ" sz="2800" dirty="0" smtClean="0"/>
              <a:t>Je grafem přímka?</a:t>
            </a:r>
            <a:br>
              <a:rPr lang="cs-CZ" sz="2800" dirty="0" smtClean="0"/>
            </a:br>
            <a:r>
              <a:rPr lang="cs-CZ" sz="2800" dirty="0" smtClean="0"/>
              <a:t>Co je definičním oborem?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Vytvoříme tabulku a graf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191407"/>
              </p:ext>
            </p:extLst>
          </p:nvPr>
        </p:nvGraphicFramePr>
        <p:xfrm>
          <a:off x="1524000" y="1484784"/>
          <a:ext cx="6096000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283056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256926"/>
              </p:ext>
            </p:extLst>
          </p:nvPr>
        </p:nvGraphicFramePr>
        <p:xfrm>
          <a:off x="1524000" y="139700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684" y="2492896"/>
            <a:ext cx="3863946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8250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Zobrazte graf funkce y=12/x</a:t>
            </a:r>
            <a:br>
              <a:rPr lang="cs-CZ" sz="2800" dirty="0" smtClean="0"/>
            </a:br>
            <a:r>
              <a:rPr lang="cs-CZ" sz="2800" dirty="0" smtClean="0"/>
              <a:t>Mohou být definičním oborem všechna reálná čísla?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56782201"/>
              </p:ext>
            </p:extLst>
          </p:nvPr>
        </p:nvGraphicFramePr>
        <p:xfrm>
          <a:off x="1143000" y="731838"/>
          <a:ext cx="64008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6800"/>
                <a:gridCol w="1066800"/>
                <a:gridCol w="1066800"/>
                <a:gridCol w="1066800"/>
                <a:gridCol w="1066800"/>
                <a:gridCol w="1066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-0,5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089398"/>
              </p:ext>
            </p:extLst>
          </p:nvPr>
        </p:nvGraphicFramePr>
        <p:xfrm>
          <a:off x="1331640" y="1916832"/>
          <a:ext cx="6096000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43608" y="3356992"/>
            <a:ext cx="29523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Nulou nelze dělit!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1277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281"/>
            <a:ext cx="9144000" cy="638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661248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Grafem je křivka hyperbola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93616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926052"/>
            <a:ext cx="6512511" cy="1143000"/>
          </a:xfrm>
        </p:spPr>
        <p:txBody>
          <a:bodyPr/>
          <a:lstStyle/>
          <a:p>
            <a:r>
              <a:rPr lang="cs-CZ" sz="3200" dirty="0" smtClean="0"/>
              <a:t>Graf funkce y= 1/x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12" y="236214"/>
            <a:ext cx="5865096" cy="468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0469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85184"/>
            <a:ext cx="6667143" cy="1152128"/>
          </a:xfrm>
        </p:spPr>
        <p:txBody>
          <a:bodyPr/>
          <a:lstStyle/>
          <a:p>
            <a:r>
              <a:rPr lang="cs-CZ" sz="3200" dirty="0" smtClean="0"/>
              <a:t>Graf funkce y=10/x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1217"/>
            <a:ext cx="5468084" cy="496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7924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085184"/>
            <a:ext cx="6542112" cy="1143000"/>
          </a:xfrm>
        </p:spPr>
        <p:txBody>
          <a:bodyPr/>
          <a:lstStyle/>
          <a:p>
            <a:r>
              <a:rPr lang="cs-CZ" sz="3200" dirty="0" smtClean="0"/>
              <a:t>Graf funkce y=1/x+5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72" y="813811"/>
            <a:ext cx="6350484" cy="410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6664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/>
              <a:lstStyle/>
              <a:p>
                <a:r>
                  <a:rPr lang="cs-CZ" dirty="0" smtClean="0"/>
                  <a:t>Funkce nepřímá úměrnost:</a:t>
                </a:r>
              </a:p>
              <a:p>
                <a:r>
                  <a:rPr lang="cs-CZ" sz="2800" dirty="0" smtClean="0"/>
                  <a:t>y=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800" dirty="0" smtClean="0"/>
                  <a:t> + b</a:t>
                </a:r>
              </a:p>
              <a:p>
                <a:r>
                  <a:rPr lang="cs-CZ" sz="2800" dirty="0" smtClean="0"/>
                  <a:t>Grafem je hyperbola</a:t>
                </a:r>
              </a:p>
              <a:p>
                <a:r>
                  <a:rPr lang="cs-CZ" sz="2800" dirty="0" smtClean="0"/>
                  <a:t>Definičním oborem je obor reálných čísel kromě nuly.</a:t>
                </a:r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/>
                <a:stretch>
                  <a:fillRect l="-2000" t="-3684" r="-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565293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Obrázky č.6,8,9,10,11 byly vytvořeny v programu GEOGEBRA.</a:t>
            </a:r>
          </a:p>
          <a:p>
            <a:r>
              <a:rPr lang="cs-CZ" i="1" dirty="0"/>
              <a:t>Matematika pro 9.ročník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2003. ISBN 80-7235-056-0. </a:t>
            </a:r>
          </a:p>
        </p:txBody>
      </p:sp>
    </p:spTree>
    <p:extLst>
      <p:ext uri="{BB962C8B-B14F-4D97-AF65-F5344CB8AC3E}">
        <p14:creationId xmlns:p14="http://schemas.microsoft.com/office/powerpoint/2010/main" val="15184000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</TotalTime>
  <Words>314</Words>
  <Application>Microsoft Office PowerPoint</Application>
  <PresentationFormat>Předvádění na obrazovce (4:3)</PresentationFormat>
  <Paragraphs>86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Aerodynamika</vt:lpstr>
      <vt:lpstr>Motiv systému Office</vt:lpstr>
      <vt:lpstr>Prezentace aplikace PowerPoint</vt:lpstr>
      <vt:lpstr>Anotace:</vt:lpstr>
      <vt:lpstr>Funkce nepřímá úměrnost.</vt:lpstr>
      <vt:lpstr>Příklad:</vt:lpstr>
      <vt:lpstr>Prezentace aplikace PowerPoint</vt:lpstr>
      <vt:lpstr>Je grafem přímka? Co je definičním oborem?</vt:lpstr>
      <vt:lpstr>Zobrazte graf funkce y=12/x Mohou být definičním oborem všechna reálná čísla?</vt:lpstr>
      <vt:lpstr>Graf:</vt:lpstr>
      <vt:lpstr>Graf funkce y= 1/x</vt:lpstr>
      <vt:lpstr>Graf funkce y=10/x</vt:lpstr>
      <vt:lpstr>Graf funkce y=1/x+5</vt:lpstr>
      <vt:lpstr>Závěr.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nepřímá úměrnost.</dc:title>
  <dc:creator>ivana</dc:creator>
  <cp:lastModifiedBy>ivana</cp:lastModifiedBy>
  <cp:revision>8</cp:revision>
  <dcterms:created xsi:type="dcterms:W3CDTF">2012-02-03T17:57:50Z</dcterms:created>
  <dcterms:modified xsi:type="dcterms:W3CDTF">2012-06-24T08:38:03Z</dcterms:modified>
</cp:coreProperties>
</file>