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2" r:id="rId2"/>
  </p:sldMasterIdLst>
  <p:notesMasterIdLst>
    <p:notesMasterId r:id="rId16"/>
  </p:notesMasterIdLst>
  <p:sldIdLst>
    <p:sldId id="267" r:id="rId3"/>
    <p:sldId id="266" r:id="rId4"/>
    <p:sldId id="256" r:id="rId5"/>
    <p:sldId id="257" r:id="rId6"/>
    <p:sldId id="258" r:id="rId7"/>
    <p:sldId id="259" r:id="rId8"/>
    <p:sldId id="260" r:id="rId9"/>
    <p:sldId id="261" r:id="rId10"/>
    <p:sldId id="262" r:id="rId11"/>
    <p:sldId id="264" r:id="rId12"/>
    <p:sldId id="263" r:id="rId13"/>
    <p:sldId id="265" r:id="rId14"/>
    <p:sldId id="268" r:id="rId15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3" d="100"/>
          <a:sy n="73" d="100"/>
        </p:scale>
        <p:origin x="-588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5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pPr algn="l" rtl="0"/>
          <a:r>
            <a:rPr lang="cs-CZ" sz="2000" dirty="0" smtClean="0"/>
            <a:t>NÁZEV:VY_32_INOVACE_3.2.7.2.R04_Kvadratická </a:t>
          </a:r>
          <a:r>
            <a:rPr lang="cs-CZ" sz="2000" dirty="0" smtClean="0"/>
            <a:t>funkce </a:t>
          </a:r>
          <a:endParaRPr lang="cs-CZ" sz="2000" dirty="0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2000" dirty="0" smtClean="0"/>
            <a:t>NÁZEV ŠKOLY: Základní škola Strančice, okres Praha - východ</a:t>
          </a:r>
          <a:endParaRPr lang="cs-CZ" sz="2000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2000" dirty="0" smtClean="0"/>
            <a:t>AUTOR: </a:t>
          </a:r>
          <a:r>
            <a:rPr lang="cs-CZ" sz="2000" dirty="0" err="1" smtClean="0"/>
            <a:t>RNDr.Ivana</a:t>
          </a:r>
          <a:r>
            <a:rPr lang="cs-CZ" sz="2000" dirty="0" smtClean="0"/>
            <a:t> </a:t>
          </a:r>
          <a:r>
            <a:rPr lang="cs-CZ" sz="2000" dirty="0" err="1" smtClean="0"/>
            <a:t>Řehková</a:t>
          </a:r>
          <a:endParaRPr lang="cs-CZ" sz="2000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/>
      <dgm:t>
        <a:bodyPr/>
        <a:lstStyle/>
        <a:p>
          <a:pPr algn="l" rtl="0"/>
          <a:r>
            <a:rPr lang="cs-CZ" sz="2000" dirty="0" smtClean="0"/>
            <a:t>TEMA: Matematika 9. ročník</a:t>
          </a:r>
          <a:endParaRPr lang="cs-CZ" sz="2000" dirty="0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4C35D32F-0EAB-4CD7-82EE-45574DC2A586}">
      <dgm:prSet custT="1"/>
      <dgm:spPr/>
      <dgm:t>
        <a:bodyPr/>
        <a:lstStyle/>
        <a:p>
          <a:pPr algn="l" rtl="0"/>
          <a:r>
            <a:rPr lang="cs-CZ" sz="2000" dirty="0" smtClean="0"/>
            <a:t>ČÍSLO PROJEKTU: </a:t>
          </a:r>
          <a:endParaRPr lang="cs-CZ" sz="2000" dirty="0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5"/>
      <dgm:spPr/>
      <dgm:t>
        <a:bodyPr/>
        <a:lstStyle/>
        <a:p>
          <a:endParaRPr lang="cs-CZ"/>
        </a:p>
      </dgm:t>
    </dgm:pt>
    <dgm:pt modelId="{F41139FD-01EE-4571-8B17-4FB00FC51163}" type="pres">
      <dgm:prSet presAssocID="{D1D4F407-5343-4D3F-B5B9-D407B03CAEB4}" presName="space" presStyleCnt="0"/>
      <dgm:spPr/>
      <dgm:t>
        <a:bodyPr/>
        <a:lstStyle/>
        <a:p>
          <a:endParaRPr lang="cs-CZ"/>
        </a:p>
      </dgm:t>
    </dgm:pt>
    <dgm:pt modelId="{D005CE8C-CC26-4C3E-AC11-E15060ECD759}" type="pres">
      <dgm:prSet presAssocID="{D1D4F407-5343-4D3F-B5B9-D407B03CAEB4}" presName="rect1" presStyleLbl="alignAcc1" presStyleIdx="0" presStyleCnt="5" custLinFactNeighborX="-244" custLinFactNeighborY="165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5"/>
      <dgm:spPr/>
      <dgm:t>
        <a:bodyPr/>
        <a:lstStyle/>
        <a:p>
          <a:endParaRPr lang="cs-CZ"/>
        </a:p>
      </dgm:t>
    </dgm:pt>
    <dgm:pt modelId="{A52A0455-90FF-4808-ABD0-F02540D31D5A}" type="pres">
      <dgm:prSet presAssocID="{D1B46980-6531-4606-95E6-44980827E919}" presName="circle2" presStyleLbl="node1" presStyleIdx="1" presStyleCnt="5"/>
      <dgm:spPr/>
      <dgm:t>
        <a:bodyPr/>
        <a:lstStyle/>
        <a:p>
          <a:endParaRPr lang="cs-CZ"/>
        </a:p>
      </dgm:t>
    </dgm:pt>
    <dgm:pt modelId="{6140AFEC-043D-4C43-A2F9-D0F5331DF3A3}" type="pres">
      <dgm:prSet presAssocID="{D1B46980-6531-4606-95E6-44980827E919}" presName="rect2" presStyleLbl="alignAcc1" presStyleIdx="1" presStyleCnt="5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5"/>
      <dgm:spPr/>
      <dgm:t>
        <a:bodyPr/>
        <a:lstStyle/>
        <a:p>
          <a:endParaRPr lang="cs-CZ"/>
        </a:p>
      </dgm:t>
    </dgm:pt>
    <dgm:pt modelId="{313FC574-E1CD-4FB4-B054-0B805CE0447D}" type="pres">
      <dgm:prSet presAssocID="{B651F6E3-6281-48DB-9319-2AEAFDAE7572}" presName="circle3" presStyleLbl="node1" presStyleIdx="2" presStyleCnt="5"/>
      <dgm:spPr/>
      <dgm:t>
        <a:bodyPr/>
        <a:lstStyle/>
        <a:p>
          <a:endParaRPr lang="cs-CZ"/>
        </a:p>
      </dgm:t>
    </dgm:pt>
    <dgm:pt modelId="{619D679B-A015-4ECF-8348-D1034C574F40}" type="pres">
      <dgm:prSet presAssocID="{B651F6E3-6281-48DB-9319-2AEAFDAE7572}" presName="rect3" presStyleLbl="alignAcc1" presStyleIdx="2" presStyleCnt="5" custLinFactNeighborX="343" custLinFactNeighborY="-1569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5"/>
      <dgm:spPr/>
      <dgm:t>
        <a:bodyPr/>
        <a:lstStyle/>
        <a:p>
          <a:endParaRPr lang="cs-CZ"/>
        </a:p>
      </dgm:t>
    </dgm:pt>
    <dgm:pt modelId="{FFC9F71D-1B4F-4AD9-A4A6-86ADEFC8AF5C}" type="pres">
      <dgm:prSet presAssocID="{D8197B8C-B260-4A16-BDF4-0947B075E274}" presName="circle4" presStyleLbl="node1" presStyleIdx="3" presStyleCnt="5"/>
      <dgm:spPr/>
      <dgm:t>
        <a:bodyPr/>
        <a:lstStyle/>
        <a:p>
          <a:endParaRPr lang="cs-CZ"/>
        </a:p>
      </dgm:t>
    </dgm:pt>
    <dgm:pt modelId="{25B08C86-7E15-44DC-BE7F-FFB55DD49D12}" type="pres">
      <dgm:prSet presAssocID="{D8197B8C-B260-4A16-BDF4-0947B075E274}" presName="rect4" presStyleLbl="alignAcc1" presStyleIdx="3" presStyleCnt="5" custLinFactNeighborX="-765" custLinFactNeighborY="131"/>
      <dgm:spPr/>
      <dgm:t>
        <a:bodyPr/>
        <a:lstStyle/>
        <a:p>
          <a:endParaRPr lang="cs-CZ"/>
        </a:p>
      </dgm:t>
    </dgm:pt>
    <dgm:pt modelId="{76644BE8-9D7C-4C09-B250-3D10AF48CBB7}" type="pres">
      <dgm:prSet presAssocID="{4C35D32F-0EAB-4CD7-82EE-45574DC2A586}" presName="vertSpace5" presStyleLbl="node1" presStyleIdx="3" presStyleCnt="5"/>
      <dgm:spPr/>
      <dgm:t>
        <a:bodyPr/>
        <a:lstStyle/>
        <a:p>
          <a:endParaRPr lang="cs-CZ"/>
        </a:p>
      </dgm:t>
    </dgm:pt>
    <dgm:pt modelId="{EE85B701-7295-41C0-BA7A-34D3756A2AE6}" type="pres">
      <dgm:prSet presAssocID="{4C35D32F-0EAB-4CD7-82EE-45574DC2A586}" presName="circle5" presStyleLbl="node1" presStyleIdx="4" presStyleCnt="5"/>
      <dgm:spPr/>
      <dgm:t>
        <a:bodyPr/>
        <a:lstStyle/>
        <a:p>
          <a:endParaRPr lang="cs-CZ"/>
        </a:p>
      </dgm:t>
    </dgm:pt>
    <dgm:pt modelId="{8BEBB6EC-1DAA-4CAC-8A25-BC0FCBD5DBD5}" type="pres">
      <dgm:prSet presAssocID="{4C35D32F-0EAB-4CD7-82EE-45574DC2A586}" presName="rect5" presStyleLbl="alignAcc1" presStyleIdx="4" presStyleCnt="5" custLinFactNeighborX="-765" custLinFactNeighborY="-15397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90E4F0B-2866-4A3F-A3C7-2A14B1797930}" type="pres">
      <dgm:prSet presAssocID="{4C35D32F-0EAB-4CD7-82EE-45574DC2A586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38661A5D-11BF-44B3-B5F4-50950F3C3741}" type="presOf" srcId="{B651F6E3-6281-48DB-9319-2AEAFDAE7572}" destId="{619D679B-A015-4ECF-8348-D1034C574F40}" srcOrd="0" destOrd="0" presId="urn:microsoft.com/office/officeart/2005/8/layout/target3"/>
    <dgm:cxn modelId="{C43A1380-868F-4014-A1E7-2241F6DB801A}" type="presOf" srcId="{D1D4F407-5343-4D3F-B5B9-D407B03CAEB4}" destId="{D005CE8C-CC26-4C3E-AC11-E15060ECD759}" srcOrd="0" destOrd="0" presId="urn:microsoft.com/office/officeart/2005/8/layout/target3"/>
    <dgm:cxn modelId="{B200B7CA-70AC-49FB-A288-A1FF2B0D801D}" type="presOf" srcId="{757F3AB3-0718-4624-B441-E567A8F0AB56}" destId="{333A1088-737F-45CB-B68E-254E46348037}" srcOrd="0" destOrd="0" presId="urn:microsoft.com/office/officeart/2005/8/layout/target3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6AC9A0C7-7788-47F5-94B7-CB2A7987C095}" type="presOf" srcId="{4C35D32F-0EAB-4CD7-82EE-45574DC2A586}" destId="{890E4F0B-2866-4A3F-A3C7-2A14B1797930}" srcOrd="1" destOrd="0" presId="urn:microsoft.com/office/officeart/2005/8/layout/target3"/>
    <dgm:cxn modelId="{AA58D1E5-C8A6-4AE5-8134-1E45FF71C9A2}" type="presOf" srcId="{B651F6E3-6281-48DB-9319-2AEAFDAE7572}" destId="{6BB5E863-4638-4E1D-BFDE-399D028AC4ED}" srcOrd="1" destOrd="0" presId="urn:microsoft.com/office/officeart/2005/8/layout/target3"/>
    <dgm:cxn modelId="{CC2924DB-306B-4F75-B517-F4A84329C3EB}" type="presOf" srcId="{4C35D32F-0EAB-4CD7-82EE-45574DC2A586}" destId="{8BEBB6EC-1DAA-4CAC-8A25-BC0FCBD5DBD5}" srcOrd="0" destOrd="0" presId="urn:microsoft.com/office/officeart/2005/8/layout/target3"/>
    <dgm:cxn modelId="{2221FB34-310D-4638-ACAE-9ACC709E4926}" srcId="{757F3AB3-0718-4624-B441-E567A8F0AB56}" destId="{4C35D32F-0EAB-4CD7-82EE-45574DC2A586}" srcOrd="4" destOrd="0" parTransId="{A15F02C0-547C-48B3-9D05-E7F145EBF3C4}" sibTransId="{8C5711BF-38F0-4590-B6BC-B3119A33CA2E}"/>
    <dgm:cxn modelId="{94D213DF-2A1E-4F07-B436-8DA6334E80B5}" type="presOf" srcId="{D8197B8C-B260-4A16-BDF4-0947B075E274}" destId="{5A5FFA88-C948-4069-8E93-59FA12366E83}" srcOrd="1" destOrd="0" presId="urn:microsoft.com/office/officeart/2005/8/layout/target3"/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D157E9E1-50B6-49AA-9514-24EAE7C8BB62}" type="presOf" srcId="{D1B46980-6531-4606-95E6-44980827E919}" destId="{2BE915AB-18AA-4053-B92C-3BFC9ED204BB}" srcOrd="1" destOrd="0" presId="urn:microsoft.com/office/officeart/2005/8/layout/target3"/>
    <dgm:cxn modelId="{B5AD7FDD-0BD2-4946-9165-FD13E10B1A09}" type="presOf" srcId="{D8197B8C-B260-4A16-BDF4-0947B075E274}" destId="{25B08C86-7E15-44DC-BE7F-FFB55DD49D12}" srcOrd="0" destOrd="0" presId="urn:microsoft.com/office/officeart/2005/8/layout/target3"/>
    <dgm:cxn modelId="{34B6EA6D-46AB-447D-B44A-BC5438F39C59}" type="presOf" srcId="{D1B46980-6531-4606-95E6-44980827E919}" destId="{6140AFEC-043D-4C43-A2F9-D0F5331DF3A3}" srcOrd="0" destOrd="0" presId="urn:microsoft.com/office/officeart/2005/8/layout/target3"/>
    <dgm:cxn modelId="{43D06FB5-9080-4B35-8B6B-43BB25932A73}" type="presOf" srcId="{D1D4F407-5343-4D3F-B5B9-D407B03CAEB4}" destId="{AED2198E-93D5-4001-81B4-73124B309672}" srcOrd="1" destOrd="0" presId="urn:microsoft.com/office/officeart/2005/8/layout/target3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3253BCA9-1BFA-41E0-B09E-C3B995F2FF4F}" type="presParOf" srcId="{333A1088-737F-45CB-B68E-254E46348037}" destId="{F5ABB229-8D3B-4694-996A-96F23CF14429}" srcOrd="0" destOrd="0" presId="urn:microsoft.com/office/officeart/2005/8/layout/target3"/>
    <dgm:cxn modelId="{D72E1F66-209A-464F-8E06-77D5DDFC9AB6}" type="presParOf" srcId="{333A1088-737F-45CB-B68E-254E46348037}" destId="{F41139FD-01EE-4571-8B17-4FB00FC51163}" srcOrd="1" destOrd="0" presId="urn:microsoft.com/office/officeart/2005/8/layout/target3"/>
    <dgm:cxn modelId="{AFB33833-9C69-41B3-8C7D-3AEC4233E903}" type="presParOf" srcId="{333A1088-737F-45CB-B68E-254E46348037}" destId="{D005CE8C-CC26-4C3E-AC11-E15060ECD759}" srcOrd="2" destOrd="0" presId="urn:microsoft.com/office/officeart/2005/8/layout/target3"/>
    <dgm:cxn modelId="{79297CC7-8E0C-4ABB-845F-C9BEE1EB3A67}" type="presParOf" srcId="{333A1088-737F-45CB-B68E-254E46348037}" destId="{2C702D82-9B77-49B7-9568-BB8EB47C3372}" srcOrd="3" destOrd="0" presId="urn:microsoft.com/office/officeart/2005/8/layout/target3"/>
    <dgm:cxn modelId="{08DF6DB6-671C-4DC2-BBE0-8B31DAF1BD5C}" type="presParOf" srcId="{333A1088-737F-45CB-B68E-254E46348037}" destId="{A52A0455-90FF-4808-ABD0-F02540D31D5A}" srcOrd="4" destOrd="0" presId="urn:microsoft.com/office/officeart/2005/8/layout/target3"/>
    <dgm:cxn modelId="{1D337C04-FBDB-4F56-BB3F-D2790D4A67C8}" type="presParOf" srcId="{333A1088-737F-45CB-B68E-254E46348037}" destId="{6140AFEC-043D-4C43-A2F9-D0F5331DF3A3}" srcOrd="5" destOrd="0" presId="urn:microsoft.com/office/officeart/2005/8/layout/target3"/>
    <dgm:cxn modelId="{5D7529F9-5EFF-400D-8959-5711B9A146D8}" type="presParOf" srcId="{333A1088-737F-45CB-B68E-254E46348037}" destId="{9358AC05-5D7D-4327-9F80-1AD486AEA664}" srcOrd="6" destOrd="0" presId="urn:microsoft.com/office/officeart/2005/8/layout/target3"/>
    <dgm:cxn modelId="{A94B693C-159B-4252-B2AD-EC7327FDBC76}" type="presParOf" srcId="{333A1088-737F-45CB-B68E-254E46348037}" destId="{313FC574-E1CD-4FB4-B054-0B805CE0447D}" srcOrd="7" destOrd="0" presId="urn:microsoft.com/office/officeart/2005/8/layout/target3"/>
    <dgm:cxn modelId="{7A2733A4-8FD8-4F08-9B8F-BB2762D84FF6}" type="presParOf" srcId="{333A1088-737F-45CB-B68E-254E46348037}" destId="{619D679B-A015-4ECF-8348-D1034C574F40}" srcOrd="8" destOrd="0" presId="urn:microsoft.com/office/officeart/2005/8/layout/target3"/>
    <dgm:cxn modelId="{C5A48449-4E9A-4562-B18E-86B5F2876ABA}" type="presParOf" srcId="{333A1088-737F-45CB-B68E-254E46348037}" destId="{322283A8-4A27-4CDA-BAE3-F381106A9174}" srcOrd="9" destOrd="0" presId="urn:microsoft.com/office/officeart/2005/8/layout/target3"/>
    <dgm:cxn modelId="{DCCDF70F-017B-41A1-A885-05F66C0BCF83}" type="presParOf" srcId="{333A1088-737F-45CB-B68E-254E46348037}" destId="{FFC9F71D-1B4F-4AD9-A4A6-86ADEFC8AF5C}" srcOrd="10" destOrd="0" presId="urn:microsoft.com/office/officeart/2005/8/layout/target3"/>
    <dgm:cxn modelId="{7FEFF158-89D9-47BE-B839-8527B2336C68}" type="presParOf" srcId="{333A1088-737F-45CB-B68E-254E46348037}" destId="{25B08C86-7E15-44DC-BE7F-FFB55DD49D12}" srcOrd="11" destOrd="0" presId="urn:microsoft.com/office/officeart/2005/8/layout/target3"/>
    <dgm:cxn modelId="{CA0B0A6D-62B5-40C6-8DEA-60522C763774}" type="presParOf" srcId="{333A1088-737F-45CB-B68E-254E46348037}" destId="{76644BE8-9D7C-4C09-B250-3D10AF48CBB7}" srcOrd="12" destOrd="0" presId="urn:microsoft.com/office/officeart/2005/8/layout/target3"/>
    <dgm:cxn modelId="{2E798A6C-9C8A-4624-B0A7-B5E11B47BC68}" type="presParOf" srcId="{333A1088-737F-45CB-B68E-254E46348037}" destId="{EE85B701-7295-41C0-BA7A-34D3756A2AE6}" srcOrd="13" destOrd="0" presId="urn:microsoft.com/office/officeart/2005/8/layout/target3"/>
    <dgm:cxn modelId="{418469CC-9886-48FA-9014-29A171B81E13}" type="presParOf" srcId="{333A1088-737F-45CB-B68E-254E46348037}" destId="{8BEBB6EC-1DAA-4CAC-8A25-BC0FCBD5DBD5}" srcOrd="14" destOrd="0" presId="urn:microsoft.com/office/officeart/2005/8/layout/target3"/>
    <dgm:cxn modelId="{73BC8EF4-1F6E-4FA6-B9FB-5BFD0E71E909}" type="presParOf" srcId="{333A1088-737F-45CB-B68E-254E46348037}" destId="{AED2198E-93D5-4001-81B4-73124B309672}" srcOrd="15" destOrd="0" presId="urn:microsoft.com/office/officeart/2005/8/layout/target3"/>
    <dgm:cxn modelId="{AFC839BC-4E11-4676-85D9-774F78D2B23F}" type="presParOf" srcId="{333A1088-737F-45CB-B68E-254E46348037}" destId="{2BE915AB-18AA-4053-B92C-3BFC9ED204BB}" srcOrd="16" destOrd="0" presId="urn:microsoft.com/office/officeart/2005/8/layout/target3"/>
    <dgm:cxn modelId="{7821155C-91E0-4D1B-89F1-7AD664E6BFAF}" type="presParOf" srcId="{333A1088-737F-45CB-B68E-254E46348037}" destId="{6BB5E863-4638-4E1D-BFDE-399D028AC4ED}" srcOrd="17" destOrd="0" presId="urn:microsoft.com/office/officeart/2005/8/layout/target3"/>
    <dgm:cxn modelId="{E8BBA18D-18B7-42EF-AABA-0556EA5E8E87}" type="presParOf" srcId="{333A1088-737F-45CB-B68E-254E46348037}" destId="{5A5FFA88-C948-4069-8E93-59FA12366E83}" srcOrd="18" destOrd="0" presId="urn:microsoft.com/office/officeart/2005/8/layout/target3"/>
    <dgm:cxn modelId="{D2E188C9-BD98-45FE-A8E9-5DEB4D1BE1B5}" type="presParOf" srcId="{333A1088-737F-45CB-B68E-254E46348037}" destId="{890E4F0B-2866-4A3F-A3C7-2A14B1797930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2547714" cy="254771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1258000" y="0"/>
          <a:ext cx="6498543" cy="254771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 ŠKOLY: Základní škola Strančice, okres Praha - východ</a:t>
          </a:r>
          <a:endParaRPr lang="cs-CZ" sz="2000" kern="1200" dirty="0"/>
        </a:p>
      </dsp:txBody>
      <dsp:txXfrm>
        <a:off x="1258000" y="0"/>
        <a:ext cx="6498543" cy="407634"/>
      </dsp:txXfrm>
    </dsp:sp>
    <dsp:sp modelId="{A52A0455-90FF-4808-ABD0-F02540D31D5A}">
      <dsp:nvSpPr>
        <dsp:cNvPr id="0" name=""/>
        <dsp:cNvSpPr/>
      </dsp:nvSpPr>
      <dsp:spPr>
        <a:xfrm>
          <a:off x="267509" y="407634"/>
          <a:ext cx="2012694" cy="201269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40AFEC-043D-4C43-A2F9-D0F5331DF3A3}">
      <dsp:nvSpPr>
        <dsp:cNvPr id="0" name=""/>
        <dsp:cNvSpPr/>
      </dsp:nvSpPr>
      <dsp:spPr>
        <a:xfrm>
          <a:off x="1273857" y="407634"/>
          <a:ext cx="6498543" cy="201269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AUTOR: </a:t>
          </a:r>
          <a:r>
            <a:rPr lang="cs-CZ" sz="2000" kern="1200" dirty="0" err="1" smtClean="0"/>
            <a:t>RNDr.Ivana</a:t>
          </a:r>
          <a:r>
            <a:rPr lang="cs-CZ" sz="2000" kern="1200" dirty="0" smtClean="0"/>
            <a:t> </a:t>
          </a:r>
          <a:r>
            <a:rPr lang="cs-CZ" sz="2000" kern="1200" dirty="0" err="1" smtClean="0"/>
            <a:t>Řehková</a:t>
          </a:r>
          <a:endParaRPr lang="cs-CZ" sz="2000" kern="1200" dirty="0"/>
        </a:p>
      </dsp:txBody>
      <dsp:txXfrm>
        <a:off x="1273857" y="407634"/>
        <a:ext cx="6498543" cy="407634"/>
      </dsp:txXfrm>
    </dsp:sp>
    <dsp:sp modelId="{313FC574-E1CD-4FB4-B054-0B805CE0447D}">
      <dsp:nvSpPr>
        <dsp:cNvPr id="0" name=""/>
        <dsp:cNvSpPr/>
      </dsp:nvSpPr>
      <dsp:spPr>
        <a:xfrm>
          <a:off x="535019" y="815268"/>
          <a:ext cx="1477674" cy="147767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9D679B-A015-4ECF-8348-D1034C574F40}">
      <dsp:nvSpPr>
        <dsp:cNvPr id="0" name=""/>
        <dsp:cNvSpPr/>
      </dsp:nvSpPr>
      <dsp:spPr>
        <a:xfrm>
          <a:off x="1273857" y="792083"/>
          <a:ext cx="6498543" cy="147767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NÁZEV:VY_32_INOVACE_3.2.7.2.R04_Kvadratická </a:t>
          </a:r>
          <a:r>
            <a:rPr lang="cs-CZ" sz="2000" kern="1200" dirty="0" smtClean="0"/>
            <a:t>funkce </a:t>
          </a:r>
          <a:endParaRPr lang="cs-CZ" sz="2000" kern="1200" dirty="0"/>
        </a:p>
      </dsp:txBody>
      <dsp:txXfrm>
        <a:off x="1273857" y="792083"/>
        <a:ext cx="6498543" cy="407634"/>
      </dsp:txXfrm>
    </dsp:sp>
    <dsp:sp modelId="{FFC9F71D-1B4F-4AD9-A4A6-86ADEFC8AF5C}">
      <dsp:nvSpPr>
        <dsp:cNvPr id="0" name=""/>
        <dsp:cNvSpPr/>
      </dsp:nvSpPr>
      <dsp:spPr>
        <a:xfrm>
          <a:off x="802529" y="1222902"/>
          <a:ext cx="942654" cy="94265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25B08C86-7E15-44DC-BE7F-FFB55DD49D12}">
      <dsp:nvSpPr>
        <dsp:cNvPr id="0" name=""/>
        <dsp:cNvSpPr/>
      </dsp:nvSpPr>
      <dsp:spPr>
        <a:xfrm>
          <a:off x="1224143" y="1224137"/>
          <a:ext cx="6498543" cy="94265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TEMA: Matematika 9. ročník</a:t>
          </a:r>
          <a:endParaRPr lang="cs-CZ" sz="2000" kern="1200" dirty="0"/>
        </a:p>
      </dsp:txBody>
      <dsp:txXfrm>
        <a:off x="1224143" y="1224137"/>
        <a:ext cx="6498543" cy="407634"/>
      </dsp:txXfrm>
    </dsp:sp>
    <dsp:sp modelId="{EE85B701-7295-41C0-BA7A-34D3756A2AE6}">
      <dsp:nvSpPr>
        <dsp:cNvPr id="0" name=""/>
        <dsp:cNvSpPr/>
      </dsp:nvSpPr>
      <dsp:spPr>
        <a:xfrm>
          <a:off x="1070039" y="1630536"/>
          <a:ext cx="407634" cy="40763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8BEBB6EC-1DAA-4CAC-8A25-BC0FCBD5DBD5}">
      <dsp:nvSpPr>
        <dsp:cNvPr id="0" name=""/>
        <dsp:cNvSpPr/>
      </dsp:nvSpPr>
      <dsp:spPr>
        <a:xfrm>
          <a:off x="1224143" y="1567773"/>
          <a:ext cx="6498543" cy="40763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ČÍSLO PROJEKTU: </a:t>
          </a:r>
          <a:endParaRPr lang="cs-CZ" sz="2000" kern="1200" dirty="0"/>
        </a:p>
      </dsp:txBody>
      <dsp:txXfrm>
        <a:off x="1224143" y="1567773"/>
        <a:ext cx="6498543" cy="40763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561194B-2F80-407F-88D5-B1BF6A4C6794}" type="datetimeFigureOut">
              <a:rPr lang="cs-CZ" smtClean="0"/>
              <a:t>24.6.2012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F0E1119-BB84-488E-8ABE-AC0B6E6FFD6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3315271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9B8CE6-6F5B-4E33-A7F2-CB486F89EC21}" type="slidenum">
              <a:rPr lang="cs-CZ" smtClean="0">
                <a:solidFill>
                  <a:prstClr val="black"/>
                </a:solidFill>
              </a:rPr>
              <a:pPr/>
              <a:t>1</a:t>
            </a:fld>
            <a:endParaRPr lang="cs-CZ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7834027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609601"/>
            <a:ext cx="7772400" cy="4267200"/>
          </a:xfrm>
        </p:spPr>
        <p:txBody>
          <a:bodyPr anchor="b">
            <a:noAutofit/>
          </a:bodyPr>
          <a:lstStyle>
            <a:lvl1pPr>
              <a:lnSpc>
                <a:spcPct val="100000"/>
              </a:lnSpc>
              <a:defRPr sz="80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4953000"/>
            <a:ext cx="6400800" cy="1219200"/>
          </a:xfrm>
        </p:spPr>
        <p:txBody>
          <a:bodyPr>
            <a:normAutofit/>
          </a:bodyPr>
          <a:lstStyle>
            <a:lvl1pPr marL="0" indent="0" algn="ctr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6124B8-DE90-446D-9F2B-3309AFD311AE}" type="datetimeFigureOut">
              <a:rPr lang="cs-CZ" smtClean="0"/>
              <a:t>24.6.2012</a:t>
            </a:fld>
            <a:endParaRPr lang="cs-CZ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D3252482-5AC6-448F-A484-CFFCBD197DDB}" type="slidenum">
              <a:rPr lang="cs-CZ" smtClean="0"/>
              <a:t>‹#›</a:t>
            </a:fld>
            <a:endParaRPr lang="cs-CZ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buFont typeface="Arial" pitchFamily="34" charset="0"/>
              <a:buChar char="•"/>
              <a:defRPr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6124B8-DE90-446D-9F2B-3309AFD311AE}" type="datetimeFigureOut">
              <a:rPr lang="cs-CZ" smtClean="0"/>
              <a:t>24.6.2012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252482-5AC6-448F-A484-CFFCBD197DD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1371600"/>
            <a:ext cx="7772400" cy="2505075"/>
          </a:xfrm>
        </p:spPr>
        <p:txBody>
          <a:bodyPr anchor="b"/>
          <a:lstStyle>
            <a:lvl1pPr algn="ctr" defTabSz="9144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lang="en-US" sz="4800" kern="1200" dirty="0" smtClean="0">
                <a:solidFill>
                  <a:schemeClr val="tx2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+mn-lt"/>
                <a:ea typeface="+mj-ea"/>
                <a:cs typeface="+mj-cs"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4068763"/>
            <a:ext cx="7772400" cy="1131887"/>
          </a:xfrm>
        </p:spPr>
        <p:txBody>
          <a:bodyPr anchor="t"/>
          <a:lstStyle>
            <a:lvl1pPr marL="0" indent="0" algn="ct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6124B8-DE90-446D-9F2B-3309AFD311AE}" type="datetimeFigureOut">
              <a:rPr lang="cs-CZ" smtClean="0"/>
              <a:t>24.6.2012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252482-5AC6-448F-A484-CFFCBD197DDB}" type="slidenum">
              <a:rPr lang="cs-CZ" smtClean="0"/>
              <a:t>‹#›</a:t>
            </a:fld>
            <a:endParaRPr lang="cs-CZ"/>
          </a:p>
        </p:txBody>
      </p:sp>
      <p:sp>
        <p:nvSpPr>
          <p:cNvPr id="7" name="Oval 6"/>
          <p:cNvSpPr/>
          <p:nvPr/>
        </p:nvSpPr>
        <p:spPr>
          <a:xfrm>
            <a:off x="4495800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Oval 7"/>
          <p:cNvSpPr/>
          <p:nvPr/>
        </p:nvSpPr>
        <p:spPr>
          <a:xfrm>
            <a:off x="4695825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Oval 8"/>
          <p:cNvSpPr/>
          <p:nvPr/>
        </p:nvSpPr>
        <p:spPr>
          <a:xfrm>
            <a:off x="4296728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4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6124B8-DE90-446D-9F2B-3309AFD311AE}" type="datetimeFigureOut">
              <a:rPr lang="cs-CZ" smtClean="0"/>
              <a:t>24.6.2012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252482-5AC6-448F-A484-CFFCBD197DDB}" type="slidenum">
              <a:rPr lang="cs-CZ" smtClean="0"/>
              <a:t>‹#›</a:t>
            </a:fld>
            <a:endParaRPr lang="cs-CZ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365760" y="1600200"/>
            <a:ext cx="4041648" cy="452628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4040188" cy="609600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1600200"/>
            <a:ext cx="4041775" cy="609600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6124B8-DE90-446D-9F2B-3309AFD311AE}" type="datetimeFigureOut">
              <a:rPr lang="cs-CZ" smtClean="0"/>
              <a:t>24.6.2012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252482-5AC6-448F-A484-CFFCBD197DDB}" type="slidenum">
              <a:rPr lang="cs-CZ" smtClean="0"/>
              <a:t>‹#›</a:t>
            </a:fld>
            <a:endParaRPr lang="cs-CZ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457200" y="2212848"/>
            <a:ext cx="4041648" cy="3913632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672584" y="2212848"/>
            <a:ext cx="4041648" cy="3913187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6124B8-DE90-446D-9F2B-3309AFD311AE}" type="datetimeFigureOut">
              <a:rPr lang="cs-CZ" smtClean="0"/>
              <a:t>24.6.2012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252482-5AC6-448F-A484-CFFCBD197DD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6124B8-DE90-446D-9F2B-3309AFD311AE}" type="datetimeFigureOut">
              <a:rPr lang="cs-CZ" smtClean="0"/>
              <a:t>24.6.2012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252482-5AC6-448F-A484-CFFCBD197DD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907087" y="266700"/>
            <a:ext cx="3008313" cy="2095500"/>
          </a:xfrm>
        </p:spPr>
        <p:txBody>
          <a:bodyPr anchor="b"/>
          <a:lstStyle>
            <a:lvl1pPr algn="ctr">
              <a:lnSpc>
                <a:spcPct val="100000"/>
              </a:lnSpc>
              <a:defRPr sz="2800" b="0">
                <a:effectLst>
                  <a:outerShdw blurRad="50800" dist="25400" dir="5400000" algn="t" rotWithShape="0">
                    <a:prstClr val="black">
                      <a:alpha val="25000"/>
                    </a:prstClr>
                  </a:outerShdw>
                </a:effectLst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19137" y="273050"/>
            <a:ext cx="4995863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907087" y="2438400"/>
            <a:ext cx="3008313" cy="3687763"/>
          </a:xfrm>
        </p:spPr>
        <p:txBody>
          <a:bodyPr>
            <a:normAutofit/>
          </a:bodyPr>
          <a:lstStyle>
            <a:lvl1pPr marL="0" indent="0" algn="ctr">
              <a:lnSpc>
                <a:spcPct val="125000"/>
              </a:lnSpc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6124B8-DE90-446D-9F2B-3309AFD311AE}" type="datetimeFigureOut">
              <a:rPr lang="cs-CZ" smtClean="0"/>
              <a:t>24.6.2012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252482-5AC6-448F-A484-CFFCBD197DD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79576" y="228600"/>
            <a:ext cx="5711824" cy="895350"/>
          </a:xfrm>
        </p:spPr>
        <p:txBody>
          <a:bodyPr anchor="b"/>
          <a:lstStyle>
            <a:lvl1pPr algn="ctr">
              <a:lnSpc>
                <a:spcPct val="100000"/>
              </a:lnSpc>
              <a:defRPr sz="2800" b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508126" y="1143000"/>
            <a:ext cx="6054724" cy="4541044"/>
          </a:xfrm>
          <a:ln w="76200">
            <a:solidFill>
              <a:schemeClr val="bg1"/>
            </a:solidFill>
          </a:ln>
          <a:effectLst>
            <a:outerShdw blurRad="88900" dist="50800" dir="5400000" algn="ctr" rotWithShape="0">
              <a:srgbClr val="000000">
                <a:alpha val="25000"/>
              </a:srgbClr>
            </a:outerShdw>
          </a:effectLst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679576" y="5810250"/>
            <a:ext cx="5711824" cy="5334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6124B8-DE90-446D-9F2B-3309AFD311AE}" type="datetimeFigureOut">
              <a:rPr lang="cs-CZ" smtClean="0"/>
              <a:t>24.6.2012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252482-5AC6-448F-A484-CFFCBD197DD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6124B8-DE90-446D-9F2B-3309AFD311AE}" type="datetimeFigureOut">
              <a:rPr lang="cs-CZ" smtClean="0"/>
              <a:t>24.6.2012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252482-5AC6-448F-A484-CFFCBD197DD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6124B8-DE90-446D-9F2B-3309AFD311AE}" type="datetimeFigureOut">
              <a:rPr lang="cs-CZ" smtClean="0"/>
              <a:t>24.6.2012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252482-5AC6-448F-A484-CFFCBD197DD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CA63E3-474A-4A6B-8A38-331F5553B94B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24.6.2012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008F21-89A3-47B7-B651-C24D97AECBC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210708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CA63E3-474A-4A6B-8A38-331F5553B94B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24.6.2012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008F21-89A3-47B7-B651-C24D97AECBC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775622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CA63E3-474A-4A6B-8A38-331F5553B94B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24.6.2012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008F21-89A3-47B7-B651-C24D97AECBC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440133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CA63E3-474A-4A6B-8A38-331F5553B94B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24.6.2012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008F21-89A3-47B7-B651-C24D97AECBC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475925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CA63E3-474A-4A6B-8A38-331F5553B94B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24.6.2012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008F21-89A3-47B7-B651-C24D97AECBC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390470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CA63E3-474A-4A6B-8A38-331F5553B94B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24.6.2012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008F21-89A3-47B7-B651-C24D97AECBC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403755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CA63E3-474A-4A6B-8A38-331F5553B94B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24.6.2012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008F21-89A3-47B7-B651-C24D97AECBC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021227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CA63E3-474A-4A6B-8A38-331F5553B94B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24.6.2012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008F21-89A3-47B7-B651-C24D97AECBC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809097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CA63E3-474A-4A6B-8A38-331F5553B94B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24.6.2012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008F21-89A3-47B7-B651-C24D97AECBC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288208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CA63E3-474A-4A6B-8A38-331F5553B94B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24.6.2012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008F21-89A3-47B7-B651-C24D97AECBC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200943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CA63E3-474A-4A6B-8A38-331F5553B94B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24.6.2012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008F21-89A3-47B7-B651-C24D97AECBC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634044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60020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363347" y="6356350"/>
            <a:ext cx="2085975" cy="365125"/>
          </a:xfrm>
          <a:prstGeom prst="rect">
            <a:avLst/>
          </a:prstGeom>
        </p:spPr>
        <p:txBody>
          <a:bodyPr vert="horz" lIns="91440" tIns="45720" rIns="45720" bIns="45720" rtlCol="0" anchor="ctr"/>
          <a:lstStyle>
            <a:lvl1pPr algn="r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fld id="{076124B8-DE90-446D-9F2B-3309AFD311AE}" type="datetimeFigureOut">
              <a:rPr lang="cs-CZ" smtClean="0"/>
              <a:t>24.6.2012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59165" y="6356350"/>
            <a:ext cx="2847975" cy="365125"/>
          </a:xfrm>
          <a:prstGeom prst="rect">
            <a:avLst/>
          </a:prstGeom>
        </p:spPr>
        <p:txBody>
          <a:bodyPr vert="horz" lIns="45720" tIns="45720" rIns="9144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43278" y="6356350"/>
            <a:ext cx="561975" cy="365125"/>
          </a:xfrm>
          <a:prstGeom prst="rect">
            <a:avLst/>
          </a:prstGeom>
        </p:spPr>
        <p:txBody>
          <a:bodyPr vert="horz" lIns="27432" tIns="45720" rIns="4572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fld id="{D3252482-5AC6-448F-A484-CFFCBD197DDB}" type="slidenum">
              <a:rPr lang="cs-CZ" smtClean="0"/>
              <a:t>‹#›</a:t>
            </a:fld>
            <a:endParaRPr lang="cs-CZ"/>
          </a:p>
        </p:txBody>
      </p:sp>
      <p:sp>
        <p:nvSpPr>
          <p:cNvPr id="7" name="Oval 6"/>
          <p:cNvSpPr/>
          <p:nvPr/>
        </p:nvSpPr>
        <p:spPr>
          <a:xfrm>
            <a:off x="8457760" y="6499384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Oval 7"/>
          <p:cNvSpPr/>
          <p:nvPr/>
        </p:nvSpPr>
        <p:spPr>
          <a:xfrm>
            <a:off x="569119" y="6499384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xStyles>
    <p:titleStyle>
      <a:lvl1pPr algn="ctr" defTabSz="914400" rtl="0" eaLnBrk="1" latinLnBrk="0" hangingPunct="1">
        <a:lnSpc>
          <a:spcPts val="5800"/>
        </a:lnSpc>
        <a:spcBef>
          <a:spcPct val="0"/>
        </a:spcBef>
        <a:buNone/>
        <a:defRPr sz="5400" kern="1200">
          <a:solidFill>
            <a:schemeClr val="tx2"/>
          </a:solidFill>
          <a:effectLst>
            <a:outerShdw blurRad="63500" dist="38100" dir="5400000" algn="t" rotWithShape="0">
              <a:prstClr val="black">
                <a:alpha val="25000"/>
              </a:prstClr>
            </a:outerShdw>
          </a:effectLst>
          <a:latin typeface="+mn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FCA63E3-474A-4A6B-8A38-331F5553B94B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24.6.2012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A008F21-89A3-47B7-B651-C24D97AECBC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2824699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jpeg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3671540983"/>
              </p:ext>
            </p:extLst>
          </p:nvPr>
        </p:nvGraphicFramePr>
        <p:xfrm>
          <a:off x="539552" y="908720"/>
          <a:ext cx="7772400" cy="25477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5" name="Obrázek 4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712" y="4743820"/>
            <a:ext cx="5407152" cy="1045464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3739196" y="2564904"/>
            <a:ext cx="240482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>
                <a:solidFill>
                  <a:prstClr val="black"/>
                </a:solidFill>
              </a:rPr>
              <a:t>CZ.1.07/1.4.00/21.2976</a:t>
            </a:r>
          </a:p>
        </p:txBody>
      </p:sp>
      <p:sp>
        <p:nvSpPr>
          <p:cNvPr id="2" name="TextovéPole 1"/>
          <p:cNvSpPr txBox="1"/>
          <p:nvPr/>
        </p:nvSpPr>
        <p:spPr>
          <a:xfrm>
            <a:off x="2751442" y="133940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cs-CZ" dirty="0">
              <a:solidFill>
                <a:prstClr val="black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2657133" y="2180092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cs-CZ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111410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Prezentace je určena k úvodní hodině tématu o kvadratických funkcích. Na konkrétním případu si žáci připomenou, kd</a:t>
            </a:r>
            <a:r>
              <a:rPr lang="cs-CZ" dirty="0"/>
              <a:t>y</a:t>
            </a:r>
            <a:r>
              <a:rPr lang="cs-CZ" dirty="0" smtClean="0"/>
              <a:t> se setkali se závislostí dvou proměnných, kterou lze vyjádřit pomocí kvadratické rovnice( strana čtverce a jeho obsah). Zobecněním přejdou k definici kvadratické funkce, zjistí, jak se mění graf v závislosti na volbě parametrů. Naučí se vyplňovat tabulku a zakreslovat graf. Na závěr je uvedena definice.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7612010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Kvadratická funkce.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222854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9552" y="548680"/>
            <a:ext cx="8229600" cy="1600200"/>
          </a:xfrm>
        </p:spPr>
        <p:txBody>
          <a:bodyPr/>
          <a:lstStyle/>
          <a:p>
            <a:r>
              <a:rPr lang="cs-CZ" sz="3200" dirty="0" smtClean="0"/>
              <a:t>Sledujte závislost velikosti strany čtverce na jeho obsahu</a:t>
            </a:r>
            <a:endParaRPr lang="cs-CZ" sz="32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 smtClean="0"/>
          </a:p>
          <a:p>
            <a:endParaRPr lang="cs-CZ" dirty="0"/>
          </a:p>
          <a:p>
            <a:r>
              <a:rPr lang="cs-CZ" sz="3200" dirty="0" smtClean="0">
                <a:solidFill>
                  <a:srgbClr val="FF0000"/>
                </a:solidFill>
              </a:rPr>
              <a:t>S= a</a:t>
            </a:r>
            <a:r>
              <a:rPr lang="cs-CZ" sz="3200" baseline="30000" dirty="0" smtClean="0">
                <a:solidFill>
                  <a:srgbClr val="FF0000"/>
                </a:solidFill>
              </a:rPr>
              <a:t>2</a:t>
            </a:r>
          </a:p>
          <a:p>
            <a:endParaRPr lang="cs-CZ" baseline="30000" dirty="0" smtClean="0"/>
          </a:p>
          <a:p>
            <a:endParaRPr lang="cs-CZ" baseline="30000" dirty="0"/>
          </a:p>
          <a:p>
            <a:endParaRPr lang="cs-CZ" baseline="30000" dirty="0" smtClean="0"/>
          </a:p>
          <a:p>
            <a:endParaRPr lang="cs-CZ" baseline="30000" dirty="0"/>
          </a:p>
          <a:p>
            <a:endParaRPr lang="cs-CZ" baseline="30000" dirty="0"/>
          </a:p>
        </p:txBody>
      </p:sp>
      <p:graphicFrame>
        <p:nvGraphicFramePr>
          <p:cNvPr id="4" name="Tabulk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85482620"/>
              </p:ext>
            </p:extLst>
          </p:nvPr>
        </p:nvGraphicFramePr>
        <p:xfrm>
          <a:off x="1259632" y="3717032"/>
          <a:ext cx="6096000" cy="9144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16000"/>
                <a:gridCol w="1016000"/>
                <a:gridCol w="1016000"/>
                <a:gridCol w="1016000"/>
                <a:gridCol w="1016000"/>
                <a:gridCol w="1016000"/>
              </a:tblGrid>
              <a:tr h="370840"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a</a:t>
                      </a:r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0</a:t>
                      </a:r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1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2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3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4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S</a:t>
                      </a:r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0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1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4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9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16</a:t>
                      </a:r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5" name="TextovéPole 4"/>
          <p:cNvSpPr txBox="1"/>
          <p:nvPr/>
        </p:nvSpPr>
        <p:spPr>
          <a:xfrm>
            <a:off x="2555776" y="5589240"/>
            <a:ext cx="504056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Jedná se o funkci?</a:t>
            </a:r>
            <a:endParaRPr lang="cs-CZ" sz="3200" dirty="0"/>
          </a:p>
        </p:txBody>
      </p:sp>
    </p:spTree>
    <p:extLst>
      <p:ext uri="{BB962C8B-B14F-4D97-AF65-F5344CB8AC3E}">
        <p14:creationId xmlns:p14="http://schemas.microsoft.com/office/powerpoint/2010/main" val="7912243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Graf: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1026" name="Picture 2" descr="C:\Users\ivana\AppData\Local\Temp\geogebra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1556792"/>
            <a:ext cx="2506588" cy="50131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4644008" y="2348880"/>
            <a:ext cx="3312368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Co je grafem? </a:t>
            </a:r>
          </a:p>
          <a:p>
            <a:r>
              <a:rPr lang="cs-CZ" sz="2800" dirty="0" smtClean="0"/>
              <a:t>Je to přímka jako u lineární funkce, nebo hyperbola jako u nepřímé úměrnosti?</a:t>
            </a: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21151403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Kvadratická funkce.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3200" dirty="0" smtClean="0">
                <a:solidFill>
                  <a:schemeClr val="tx1"/>
                </a:solidFill>
              </a:rPr>
              <a:t>Funkce popsaná rovnicí  y=x</a:t>
            </a:r>
            <a:r>
              <a:rPr lang="cs-CZ" sz="3200" baseline="30000" dirty="0" smtClean="0">
                <a:solidFill>
                  <a:schemeClr val="tx1"/>
                </a:solidFill>
              </a:rPr>
              <a:t>2</a:t>
            </a:r>
            <a:r>
              <a:rPr lang="cs-CZ" sz="3200" dirty="0" smtClean="0">
                <a:solidFill>
                  <a:schemeClr val="tx1"/>
                </a:solidFill>
              </a:rPr>
              <a:t> </a:t>
            </a:r>
          </a:p>
          <a:p>
            <a:pPr marL="0" indent="0">
              <a:buNone/>
            </a:pPr>
            <a:r>
              <a:rPr lang="cs-CZ" sz="3200" dirty="0">
                <a:solidFill>
                  <a:schemeClr val="tx1"/>
                </a:solidFill>
              </a:rPr>
              <a:t> </a:t>
            </a:r>
            <a:r>
              <a:rPr lang="cs-CZ" sz="3200" dirty="0" smtClean="0">
                <a:solidFill>
                  <a:schemeClr val="tx1"/>
                </a:solidFill>
              </a:rPr>
              <a:t>  se nazývá kvadratická funkce.</a:t>
            </a:r>
          </a:p>
          <a:p>
            <a:pPr marL="0" indent="0">
              <a:buNone/>
            </a:pPr>
            <a:r>
              <a:rPr lang="cs-CZ" sz="3200" dirty="0" smtClean="0">
                <a:solidFill>
                  <a:schemeClr val="tx1"/>
                </a:solidFill>
              </a:rPr>
              <a:t>Grafem je </a:t>
            </a:r>
            <a:r>
              <a:rPr lang="cs-CZ" sz="3200" dirty="0" smtClean="0">
                <a:solidFill>
                  <a:srgbClr val="FF0000"/>
                </a:solidFill>
              </a:rPr>
              <a:t>parabola.</a:t>
            </a:r>
          </a:p>
          <a:p>
            <a:pPr marL="0" indent="0">
              <a:buNone/>
            </a:pPr>
            <a:endParaRPr lang="cs-CZ" sz="3200" dirty="0">
              <a:solidFill>
                <a:schemeClr val="tx1"/>
              </a:solidFill>
            </a:endParaRPr>
          </a:p>
          <a:p>
            <a:pPr marL="0" indent="0">
              <a:buNone/>
            </a:pPr>
            <a:r>
              <a:rPr lang="cs-CZ" sz="3200" dirty="0" smtClean="0">
                <a:solidFill>
                  <a:schemeClr val="tx1"/>
                </a:solidFill>
              </a:rPr>
              <a:t>Co je definičním oborem kvadratické funkce?</a:t>
            </a:r>
            <a:endParaRPr lang="cs-CZ" sz="3200" dirty="0">
              <a:solidFill>
                <a:schemeClr val="tx1"/>
              </a:solidFill>
            </a:endParaRPr>
          </a:p>
        </p:txBody>
      </p:sp>
      <p:sp>
        <p:nvSpPr>
          <p:cNvPr id="4" name="Osmicípá hvězda 3"/>
          <p:cNvSpPr/>
          <p:nvPr/>
        </p:nvSpPr>
        <p:spPr>
          <a:xfrm>
            <a:off x="4067944" y="4293096"/>
            <a:ext cx="3024336" cy="2160240"/>
          </a:xfrm>
          <a:prstGeom prst="star8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/>
              <a:t>Množina všech reálných čísel R.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2898931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Další kvadratické funkce: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b="1" dirty="0">
                <a:solidFill>
                  <a:srgbClr val="FF0000"/>
                </a:solidFill>
              </a:rPr>
              <a:t>y</a:t>
            </a:r>
            <a:r>
              <a:rPr lang="cs-CZ" b="1" dirty="0" smtClean="0">
                <a:solidFill>
                  <a:srgbClr val="FF0000"/>
                </a:solidFill>
              </a:rPr>
              <a:t>= 2x</a:t>
            </a:r>
            <a:r>
              <a:rPr lang="cs-CZ" b="1" baseline="30000" dirty="0" smtClean="0">
                <a:solidFill>
                  <a:srgbClr val="FF0000"/>
                </a:solidFill>
              </a:rPr>
              <a:t>2</a:t>
            </a:r>
          </a:p>
          <a:p>
            <a:endParaRPr lang="cs-CZ" baseline="30000" dirty="0"/>
          </a:p>
          <a:p>
            <a:endParaRPr lang="cs-CZ" baseline="30000" dirty="0"/>
          </a:p>
        </p:txBody>
      </p:sp>
      <p:graphicFrame>
        <p:nvGraphicFramePr>
          <p:cNvPr id="4" name="Tabulk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13512347"/>
              </p:ext>
            </p:extLst>
          </p:nvPr>
        </p:nvGraphicFramePr>
        <p:xfrm>
          <a:off x="323528" y="2259360"/>
          <a:ext cx="6096000" cy="7416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09600"/>
                <a:gridCol w="609600"/>
                <a:gridCol w="609600"/>
                <a:gridCol w="609600"/>
                <a:gridCol w="609600"/>
                <a:gridCol w="609600"/>
                <a:gridCol w="609600"/>
                <a:gridCol w="609600"/>
                <a:gridCol w="609600"/>
                <a:gridCol w="609600"/>
              </a:tblGrid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x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-3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-2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-1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0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1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2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2,5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3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4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y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18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8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2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0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2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8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12,5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18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32</a:t>
                      </a:r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2050" name="Picture 2" descr="C:\Users\ivana\AppData\Local\Temp\geogebra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05890" y="2276872"/>
            <a:ext cx="2938110" cy="44371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903268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2800" dirty="0" smtClean="0">
                <a:solidFill>
                  <a:srgbClr val="FF0000"/>
                </a:solidFill>
              </a:rPr>
              <a:t>Funkce y= 0,5 x</a:t>
            </a:r>
            <a:r>
              <a:rPr lang="cs-CZ" sz="2800" baseline="30000" dirty="0" smtClean="0">
                <a:solidFill>
                  <a:srgbClr val="FF0000"/>
                </a:solidFill>
              </a:rPr>
              <a:t>2</a:t>
            </a:r>
          </a:p>
          <a:p>
            <a:endParaRPr lang="cs-CZ" sz="2800" baseline="30000" dirty="0">
              <a:solidFill>
                <a:srgbClr val="FF0000"/>
              </a:solidFill>
            </a:endParaRPr>
          </a:p>
          <a:p>
            <a:endParaRPr lang="cs-CZ" sz="2800" baseline="30000" dirty="0">
              <a:solidFill>
                <a:srgbClr val="FF0000"/>
              </a:solidFill>
            </a:endParaRPr>
          </a:p>
        </p:txBody>
      </p:sp>
      <p:graphicFrame>
        <p:nvGraphicFramePr>
          <p:cNvPr id="4" name="Tabulk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07068486"/>
              </p:ext>
            </p:extLst>
          </p:nvPr>
        </p:nvGraphicFramePr>
        <p:xfrm>
          <a:off x="323528" y="2276872"/>
          <a:ext cx="6096000" cy="7416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09600"/>
                <a:gridCol w="609600"/>
                <a:gridCol w="609600"/>
                <a:gridCol w="609600"/>
                <a:gridCol w="609600"/>
                <a:gridCol w="609600"/>
                <a:gridCol w="609600"/>
                <a:gridCol w="609600"/>
                <a:gridCol w="609600"/>
                <a:gridCol w="609600"/>
              </a:tblGrid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x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-3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-2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-1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0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1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2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3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4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5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y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4,5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2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0,5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0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0,5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2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4,5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8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12,5</a:t>
                      </a:r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3074" name="Picture 2" descr="C:\Users\ivana\AppData\Local\Temp\geogebra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0072" y="2924944"/>
            <a:ext cx="3833925" cy="3767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593925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23528" y="0"/>
            <a:ext cx="8229600" cy="1600200"/>
          </a:xfrm>
        </p:spPr>
        <p:txBody>
          <a:bodyPr/>
          <a:lstStyle/>
          <a:p>
            <a:r>
              <a:rPr lang="cs-CZ" sz="3200" dirty="0" smtClean="0"/>
              <a:t>Sledujte, jak se mění graf funkce </a:t>
            </a:r>
            <a:r>
              <a:rPr lang="cs-CZ" sz="3200" dirty="0" smtClean="0">
                <a:solidFill>
                  <a:srgbClr val="FF0000"/>
                </a:solidFill>
              </a:rPr>
              <a:t>y=ax</a:t>
            </a:r>
            <a:r>
              <a:rPr lang="cs-CZ" sz="3200" baseline="30000" dirty="0" smtClean="0">
                <a:solidFill>
                  <a:srgbClr val="FF0000"/>
                </a:solidFill>
              </a:rPr>
              <a:t>2</a:t>
            </a:r>
            <a:r>
              <a:rPr lang="cs-CZ" sz="3200" dirty="0" smtClean="0"/>
              <a:t> v závislosti na </a:t>
            </a:r>
            <a:r>
              <a:rPr lang="cs-CZ" sz="3200" dirty="0" smtClean="0">
                <a:solidFill>
                  <a:srgbClr val="FF0000"/>
                </a:solidFill>
              </a:rPr>
              <a:t>a</a:t>
            </a:r>
            <a:endParaRPr lang="cs-CZ" sz="3200" dirty="0">
              <a:solidFill>
                <a:srgbClr val="FF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FF0000"/>
                </a:solidFill>
              </a:rPr>
              <a:t>a= 1</a:t>
            </a:r>
          </a:p>
          <a:p>
            <a:r>
              <a:rPr lang="cs-CZ" dirty="0" smtClean="0">
                <a:solidFill>
                  <a:srgbClr val="7030A0"/>
                </a:solidFill>
              </a:rPr>
              <a:t>a=0,5</a:t>
            </a:r>
          </a:p>
          <a:p>
            <a:r>
              <a:rPr lang="cs-CZ" dirty="0">
                <a:solidFill>
                  <a:srgbClr val="92D050"/>
                </a:solidFill>
              </a:rPr>
              <a:t>a</a:t>
            </a:r>
            <a:r>
              <a:rPr lang="cs-CZ" dirty="0" smtClean="0">
                <a:solidFill>
                  <a:srgbClr val="92D050"/>
                </a:solidFill>
              </a:rPr>
              <a:t>=-3</a:t>
            </a:r>
          </a:p>
          <a:p>
            <a:r>
              <a:rPr lang="cs-CZ" dirty="0">
                <a:solidFill>
                  <a:srgbClr val="0070C0"/>
                </a:solidFill>
              </a:rPr>
              <a:t>a</a:t>
            </a:r>
            <a:r>
              <a:rPr lang="cs-CZ" dirty="0" smtClean="0">
                <a:solidFill>
                  <a:srgbClr val="0070C0"/>
                </a:solidFill>
              </a:rPr>
              <a:t>=4</a:t>
            </a:r>
            <a:endParaRPr lang="cs-CZ" dirty="0">
              <a:solidFill>
                <a:srgbClr val="0070C0"/>
              </a:solidFill>
            </a:endParaRPr>
          </a:p>
        </p:txBody>
      </p:sp>
      <p:pic>
        <p:nvPicPr>
          <p:cNvPr id="4098" name="Picture 2" descr="C:\Users\ivana\AppData\Local\Temp\geogebra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55976" y="1590348"/>
            <a:ext cx="3677016" cy="49415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50696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Funkce rostoucí, klesající.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Rozhodněte podle grafu, kdy je daná kvadratická funkce rostoucí a kdy klesající.</a:t>
            </a:r>
            <a:endParaRPr lang="cs-CZ" dirty="0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7744" y="2564904"/>
            <a:ext cx="3835400" cy="37671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Zaoblený obdélníkový popisek 3"/>
          <p:cNvSpPr/>
          <p:nvPr/>
        </p:nvSpPr>
        <p:spPr>
          <a:xfrm>
            <a:off x="0" y="3356992"/>
            <a:ext cx="1619672" cy="1728192"/>
          </a:xfrm>
          <a:prstGeom prst="wedgeRoundRectCallout">
            <a:avLst>
              <a:gd name="adj1" fmla="val 98378"/>
              <a:gd name="adj2" fmla="val 51918"/>
              <a:gd name="adj3" fmla="val 16667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/>
              <a:t>Funkce klesající</a:t>
            </a:r>
            <a:endParaRPr lang="cs-CZ" sz="2400" dirty="0"/>
          </a:p>
        </p:txBody>
      </p:sp>
      <p:sp>
        <p:nvSpPr>
          <p:cNvPr id="5" name="Zaoblený obdélníkový popisek 4"/>
          <p:cNvSpPr/>
          <p:nvPr/>
        </p:nvSpPr>
        <p:spPr>
          <a:xfrm>
            <a:off x="6516216" y="3212976"/>
            <a:ext cx="2016224" cy="1512168"/>
          </a:xfrm>
          <a:prstGeom prst="wedgeRoundRectCallout">
            <a:avLst>
              <a:gd name="adj1" fmla="val -55819"/>
              <a:gd name="adj2" fmla="val 67683"/>
              <a:gd name="adj3" fmla="val 16667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/>
              <a:t>Funkce rostoucí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10107570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3200" dirty="0" smtClean="0"/>
              <a:t>Sledujte, jak se bude měnit graf kvadratické funkce při volbě b</a:t>
            </a:r>
            <a:endParaRPr lang="cs-CZ" sz="32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>
                <a:solidFill>
                  <a:srgbClr val="FF0000"/>
                </a:solidFill>
              </a:rPr>
              <a:t>y</a:t>
            </a:r>
            <a:r>
              <a:rPr lang="cs-CZ" dirty="0" smtClean="0">
                <a:solidFill>
                  <a:srgbClr val="FF0000"/>
                </a:solidFill>
              </a:rPr>
              <a:t>=ax</a:t>
            </a:r>
            <a:r>
              <a:rPr lang="cs-CZ" baseline="30000" dirty="0" smtClean="0">
                <a:solidFill>
                  <a:srgbClr val="FF0000"/>
                </a:solidFill>
              </a:rPr>
              <a:t>2</a:t>
            </a:r>
            <a:r>
              <a:rPr lang="cs-CZ" dirty="0" smtClean="0">
                <a:solidFill>
                  <a:srgbClr val="FF0000"/>
                </a:solidFill>
              </a:rPr>
              <a:t> + b</a:t>
            </a:r>
            <a:endParaRPr lang="cs-CZ" dirty="0">
              <a:solidFill>
                <a:srgbClr val="FF0000"/>
              </a:solidFill>
            </a:endParaRPr>
          </a:p>
        </p:txBody>
      </p:sp>
      <p:pic>
        <p:nvPicPr>
          <p:cNvPr id="5122" name="Picture 2" descr="C:\Users\ivana\AppData\Local\Temp\geogebra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1920" y="1642458"/>
            <a:ext cx="3488800" cy="50677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899592" y="2852936"/>
            <a:ext cx="1944216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>
                <a:solidFill>
                  <a:srgbClr val="7030A0"/>
                </a:solidFill>
              </a:rPr>
              <a:t>b</a:t>
            </a:r>
            <a:r>
              <a:rPr lang="cs-CZ" sz="2800" dirty="0" smtClean="0">
                <a:solidFill>
                  <a:srgbClr val="7030A0"/>
                </a:solidFill>
              </a:rPr>
              <a:t>==4</a:t>
            </a:r>
          </a:p>
          <a:p>
            <a:r>
              <a:rPr lang="cs-CZ" sz="2800" dirty="0" smtClean="0">
                <a:solidFill>
                  <a:srgbClr val="FF0000"/>
                </a:solidFill>
              </a:rPr>
              <a:t>b= 0</a:t>
            </a:r>
          </a:p>
          <a:p>
            <a:r>
              <a:rPr lang="cs-CZ" sz="2800" dirty="0" smtClean="0">
                <a:solidFill>
                  <a:srgbClr val="00B0F0"/>
                </a:solidFill>
              </a:rPr>
              <a:t>b= 2 </a:t>
            </a:r>
            <a:endParaRPr lang="cs-CZ" sz="2800" dirty="0">
              <a:solidFill>
                <a:srgbClr val="00B0F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111647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Závěr: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Kvadratická funkce je funkce popsaná rovnicí </a:t>
            </a:r>
          </a:p>
          <a:p>
            <a:endParaRPr lang="cs-CZ" dirty="0"/>
          </a:p>
          <a:p>
            <a:r>
              <a:rPr lang="cs-CZ" dirty="0">
                <a:solidFill>
                  <a:srgbClr val="FF0000"/>
                </a:solidFill>
              </a:rPr>
              <a:t>y</a:t>
            </a:r>
            <a:r>
              <a:rPr lang="cs-CZ" dirty="0" smtClean="0">
                <a:solidFill>
                  <a:srgbClr val="FF0000"/>
                </a:solidFill>
              </a:rPr>
              <a:t>= ax</a:t>
            </a:r>
            <a:r>
              <a:rPr lang="cs-CZ" baseline="30000" dirty="0" smtClean="0">
                <a:solidFill>
                  <a:srgbClr val="FF0000"/>
                </a:solidFill>
              </a:rPr>
              <a:t>2</a:t>
            </a:r>
            <a:r>
              <a:rPr lang="cs-CZ" dirty="0" smtClean="0">
                <a:solidFill>
                  <a:srgbClr val="FF0000"/>
                </a:solidFill>
              </a:rPr>
              <a:t> + b</a:t>
            </a:r>
          </a:p>
          <a:p>
            <a:endParaRPr lang="cs-CZ" dirty="0">
              <a:solidFill>
                <a:srgbClr val="FF0000"/>
              </a:solidFill>
            </a:endParaRPr>
          </a:p>
          <a:p>
            <a:r>
              <a:rPr lang="cs-CZ" dirty="0" smtClean="0">
                <a:solidFill>
                  <a:schemeClr val="tx1"/>
                </a:solidFill>
              </a:rPr>
              <a:t>Kde </a:t>
            </a:r>
            <a:r>
              <a:rPr lang="cs-CZ" dirty="0" err="1" smtClean="0">
                <a:solidFill>
                  <a:schemeClr val="tx1"/>
                </a:solidFill>
              </a:rPr>
              <a:t>a,b</a:t>
            </a:r>
            <a:r>
              <a:rPr lang="cs-CZ" dirty="0" smtClean="0">
                <a:solidFill>
                  <a:schemeClr val="tx1"/>
                </a:solidFill>
              </a:rPr>
              <a:t> jsou reálná čísla.</a:t>
            </a:r>
          </a:p>
          <a:p>
            <a:endParaRPr lang="cs-CZ" dirty="0">
              <a:solidFill>
                <a:schemeClr val="tx1"/>
              </a:solidFill>
            </a:endParaRPr>
          </a:p>
          <a:p>
            <a:r>
              <a:rPr lang="cs-CZ" dirty="0" smtClean="0">
                <a:solidFill>
                  <a:schemeClr val="tx1"/>
                </a:solidFill>
              </a:rPr>
              <a:t>Definičním oborem je množina reálných čísel.</a:t>
            </a:r>
          </a:p>
          <a:p>
            <a:endParaRPr lang="cs-CZ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270297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Citace: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Obrázky č.7,8,9,10,11 jsou vytvořeny v programu GEOGEBRA.</a:t>
            </a:r>
          </a:p>
          <a:p>
            <a:r>
              <a:rPr lang="cs-CZ" i="1" dirty="0"/>
              <a:t>Matematika pro 9.ročník ZŠ</a:t>
            </a:r>
            <a:r>
              <a:rPr lang="cs-CZ" dirty="0"/>
              <a:t>: </a:t>
            </a:r>
            <a:r>
              <a:rPr lang="cs-CZ" i="1" dirty="0"/>
              <a:t>1.díl</a:t>
            </a:r>
            <a:r>
              <a:rPr lang="cs-CZ" dirty="0"/>
              <a:t>. Praha 2: SPN, 2003. </a:t>
            </a:r>
            <a:r>
              <a:rPr lang="cs-CZ"/>
              <a:t>ISBN 80-7235-056-0.  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7707098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Exekutivní">
  <a:themeElements>
    <a:clrScheme name="Exekutivní">
      <a:dk1>
        <a:sysClr val="windowText" lastClr="000000"/>
      </a:dk1>
      <a:lt1>
        <a:sysClr val="window" lastClr="FFFFFF"/>
      </a:lt1>
      <a:dk2>
        <a:srgbClr val="2F5897"/>
      </a:dk2>
      <a:lt2>
        <a:srgbClr val="E4E9EF"/>
      </a:lt2>
      <a:accent1>
        <a:srgbClr val="6076B4"/>
      </a:accent1>
      <a:accent2>
        <a:srgbClr val="9C5252"/>
      </a:accent2>
      <a:accent3>
        <a:srgbClr val="E68422"/>
      </a:accent3>
      <a:accent4>
        <a:srgbClr val="846648"/>
      </a:accent4>
      <a:accent5>
        <a:srgbClr val="63891F"/>
      </a:accent5>
      <a:accent6>
        <a:srgbClr val="758085"/>
      </a:accent6>
      <a:hlink>
        <a:srgbClr val="3399FF"/>
      </a:hlink>
      <a:folHlink>
        <a:srgbClr val="B2B2B2"/>
      </a:folHlink>
    </a:clrScheme>
    <a:fontScheme name="Exekutivní">
      <a:majorFont>
        <a:latin typeface="Century Gothic"/>
        <a:ea typeface=""/>
        <a:cs typeface=""/>
        <a:font script="Jpan" typeface="HGｺﾞｼｯｸM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Palatino Linotype"/>
        <a:ea typeface=""/>
        <a:cs typeface=""/>
        <a:font script="Jpan" typeface="HGS明朝E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Exekutivní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8575" cap="flat" cmpd="sng" algn="ctr">
          <a:solidFill>
            <a:schemeClr val="phClr"/>
          </a:solidFill>
          <a:prstDash val="solid"/>
        </a:ln>
        <a:ln w="50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50000">
              <a:schemeClr val="phClr">
                <a:tint val="80000"/>
                <a:satMod val="250000"/>
              </a:schemeClr>
            </a:gs>
            <a:gs pos="76000">
              <a:schemeClr val="phClr">
                <a:tint val="90000"/>
                <a:shade val="90000"/>
                <a:satMod val="200000"/>
              </a:schemeClr>
            </a:gs>
            <a:gs pos="92000">
              <a:schemeClr val="phClr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tint val="95000"/>
              </a:schemeClr>
              <a:schemeClr val="phClr">
                <a:shade val="9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Executive</Template>
  <TotalTime>64</TotalTime>
  <Words>362</Words>
  <Application>Microsoft Office PowerPoint</Application>
  <PresentationFormat>Předvádění na obrazovce (4:3)</PresentationFormat>
  <Paragraphs>108</Paragraphs>
  <Slides>13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2</vt:i4>
      </vt:variant>
      <vt:variant>
        <vt:lpstr>Nadpisy snímků</vt:lpstr>
      </vt:variant>
      <vt:variant>
        <vt:i4>13</vt:i4>
      </vt:variant>
    </vt:vector>
  </HeadingPairs>
  <TitlesOfParts>
    <vt:vector size="15" baseType="lpstr">
      <vt:lpstr>Exekutivní</vt:lpstr>
      <vt:lpstr>Motiv systému Office</vt:lpstr>
      <vt:lpstr>Prezentace aplikace PowerPoint</vt:lpstr>
      <vt:lpstr>Anotace:</vt:lpstr>
      <vt:lpstr>Kvadratická funkce.</vt:lpstr>
      <vt:lpstr>Sledujte závislost velikosti strany čtverce na jeho obsahu</vt:lpstr>
      <vt:lpstr>Graf:</vt:lpstr>
      <vt:lpstr>Kvadratická funkce.</vt:lpstr>
      <vt:lpstr>Další kvadratické funkce:</vt:lpstr>
      <vt:lpstr>Prezentace aplikace PowerPoint</vt:lpstr>
      <vt:lpstr>Sledujte, jak se mění graf funkce y=ax2 v závislosti na a</vt:lpstr>
      <vt:lpstr>Funkce rostoucí, klesající.</vt:lpstr>
      <vt:lpstr>Sledujte, jak se bude měnit graf kvadratické funkce při volbě b</vt:lpstr>
      <vt:lpstr>Závěr:</vt:lpstr>
      <vt:lpstr>Citace: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Kvadratická funkce.</dc:title>
  <dc:creator>ivana</dc:creator>
  <cp:lastModifiedBy>ivana</cp:lastModifiedBy>
  <cp:revision>7</cp:revision>
  <dcterms:created xsi:type="dcterms:W3CDTF">2012-02-08T15:20:59Z</dcterms:created>
  <dcterms:modified xsi:type="dcterms:W3CDTF">2012-06-24T08:42:52Z</dcterms:modified>
</cp:coreProperties>
</file>