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63" r:id="rId3"/>
    <p:sldId id="258" r:id="rId4"/>
    <p:sldId id="256" r:id="rId5"/>
    <p:sldId id="257" r:id="rId6"/>
    <p:sldId id="268" r:id="rId7"/>
    <p:sldId id="259" r:id="rId8"/>
    <p:sldId id="260" r:id="rId9"/>
    <p:sldId id="261" r:id="rId10"/>
    <p:sldId id="262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NÁZEV:VY_32_INOVACE_3.2.7.2.R05_Goniometrie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</a:t>
          </a:r>
          <a:r>
            <a:rPr lang="cs-CZ" sz="2000" dirty="0" smtClean="0"/>
            <a:t>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9.ročník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8DAAEDB-3B62-43CE-9565-BC1C2D72BE31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88008BD-AB7D-4ECF-A24B-B3C8FD0ABB8A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75AFB57-F55C-474E-BA05-52D4DF0AE26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305126A-5ECC-413A-A1CD-F1EDE4B04F5D}" type="presOf" srcId="{B651F6E3-6281-48DB-9319-2AEAFDAE7572}" destId="{6BB5E863-4638-4E1D-BFDE-399D028AC4ED}" srcOrd="1" destOrd="0" presId="urn:microsoft.com/office/officeart/2005/8/layout/target3"/>
    <dgm:cxn modelId="{1A2FA352-6666-4BE9-AB44-519FEAD5403C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2808221-793E-42D3-87C0-1425C56AC655}" type="presOf" srcId="{4C35D32F-0EAB-4CD7-82EE-45574DC2A586}" destId="{890E4F0B-2866-4A3F-A3C7-2A14B1797930}" srcOrd="1" destOrd="0" presId="urn:microsoft.com/office/officeart/2005/8/layout/target3"/>
    <dgm:cxn modelId="{26F1E48E-72F5-4C87-8082-1D086855F602}" type="presOf" srcId="{D1D4F407-5343-4D3F-B5B9-D407B03CAEB4}" destId="{AED2198E-93D5-4001-81B4-73124B309672}" srcOrd="1" destOrd="0" presId="urn:microsoft.com/office/officeart/2005/8/layout/target3"/>
    <dgm:cxn modelId="{26B64158-2C68-4747-A118-821FA94A22CD}" type="presOf" srcId="{D1D4F407-5343-4D3F-B5B9-D407B03CAEB4}" destId="{D005CE8C-CC26-4C3E-AC11-E15060ECD759}" srcOrd="0" destOrd="0" presId="urn:microsoft.com/office/officeart/2005/8/layout/target3"/>
    <dgm:cxn modelId="{B053729D-3102-48BB-95CE-98C182CF354F}" type="presOf" srcId="{D8197B8C-B260-4A16-BDF4-0947B075E274}" destId="{5A5FFA88-C948-4069-8E93-59FA12366E83}" srcOrd="1" destOrd="0" presId="urn:microsoft.com/office/officeart/2005/8/layout/target3"/>
    <dgm:cxn modelId="{32643750-0613-4034-A44E-EB90932B02FE}" type="presOf" srcId="{757F3AB3-0718-4624-B441-E567A8F0AB56}" destId="{333A1088-737F-45CB-B68E-254E46348037}" srcOrd="0" destOrd="0" presId="urn:microsoft.com/office/officeart/2005/8/layout/target3"/>
    <dgm:cxn modelId="{7BB888CC-208F-42D2-9973-8D2292023C3D}" type="presOf" srcId="{B651F6E3-6281-48DB-9319-2AEAFDAE7572}" destId="{619D679B-A015-4ECF-8348-D1034C574F40}" srcOrd="0" destOrd="0" presId="urn:microsoft.com/office/officeart/2005/8/layout/target3"/>
    <dgm:cxn modelId="{070AF715-A425-47FB-8743-EF5B91952BFE}" type="presParOf" srcId="{333A1088-737F-45CB-B68E-254E46348037}" destId="{F5ABB229-8D3B-4694-996A-96F23CF14429}" srcOrd="0" destOrd="0" presId="urn:microsoft.com/office/officeart/2005/8/layout/target3"/>
    <dgm:cxn modelId="{2AE068D3-FC3D-424E-8CCF-7BF3E3344E84}" type="presParOf" srcId="{333A1088-737F-45CB-B68E-254E46348037}" destId="{F41139FD-01EE-4571-8B17-4FB00FC51163}" srcOrd="1" destOrd="0" presId="urn:microsoft.com/office/officeart/2005/8/layout/target3"/>
    <dgm:cxn modelId="{1590BFB7-4CDE-4EA6-AAA7-C73023A1607C}" type="presParOf" srcId="{333A1088-737F-45CB-B68E-254E46348037}" destId="{D005CE8C-CC26-4C3E-AC11-E15060ECD759}" srcOrd="2" destOrd="0" presId="urn:microsoft.com/office/officeart/2005/8/layout/target3"/>
    <dgm:cxn modelId="{52147927-1842-4DD2-B3FD-77539609A370}" type="presParOf" srcId="{333A1088-737F-45CB-B68E-254E46348037}" destId="{2C702D82-9B77-49B7-9568-BB8EB47C3372}" srcOrd="3" destOrd="0" presId="urn:microsoft.com/office/officeart/2005/8/layout/target3"/>
    <dgm:cxn modelId="{FFEB0D3C-CBBA-49F4-B026-5F9424341DBD}" type="presParOf" srcId="{333A1088-737F-45CB-B68E-254E46348037}" destId="{A52A0455-90FF-4808-ABD0-F02540D31D5A}" srcOrd="4" destOrd="0" presId="urn:microsoft.com/office/officeart/2005/8/layout/target3"/>
    <dgm:cxn modelId="{1C407FA9-77CF-412B-AC32-CCA89BCECF68}" type="presParOf" srcId="{333A1088-737F-45CB-B68E-254E46348037}" destId="{6140AFEC-043D-4C43-A2F9-D0F5331DF3A3}" srcOrd="5" destOrd="0" presId="urn:microsoft.com/office/officeart/2005/8/layout/target3"/>
    <dgm:cxn modelId="{AE206FD3-3E61-4FB3-BEEE-59508E27DF2C}" type="presParOf" srcId="{333A1088-737F-45CB-B68E-254E46348037}" destId="{9358AC05-5D7D-4327-9F80-1AD486AEA664}" srcOrd="6" destOrd="0" presId="urn:microsoft.com/office/officeart/2005/8/layout/target3"/>
    <dgm:cxn modelId="{FF6D5AE3-F579-4E88-B839-5DF3704AF301}" type="presParOf" srcId="{333A1088-737F-45CB-B68E-254E46348037}" destId="{313FC574-E1CD-4FB4-B054-0B805CE0447D}" srcOrd="7" destOrd="0" presId="urn:microsoft.com/office/officeart/2005/8/layout/target3"/>
    <dgm:cxn modelId="{49A1F7BF-D873-4333-868F-CABB409100F7}" type="presParOf" srcId="{333A1088-737F-45CB-B68E-254E46348037}" destId="{619D679B-A015-4ECF-8348-D1034C574F40}" srcOrd="8" destOrd="0" presId="urn:microsoft.com/office/officeart/2005/8/layout/target3"/>
    <dgm:cxn modelId="{BDE0CDDC-9DEC-4E3C-ABF8-233573AFA7E4}" type="presParOf" srcId="{333A1088-737F-45CB-B68E-254E46348037}" destId="{322283A8-4A27-4CDA-BAE3-F381106A9174}" srcOrd="9" destOrd="0" presId="urn:microsoft.com/office/officeart/2005/8/layout/target3"/>
    <dgm:cxn modelId="{DAC533E0-8411-4AD9-8794-0EE117C27747}" type="presParOf" srcId="{333A1088-737F-45CB-B68E-254E46348037}" destId="{FFC9F71D-1B4F-4AD9-A4A6-86ADEFC8AF5C}" srcOrd="10" destOrd="0" presId="urn:microsoft.com/office/officeart/2005/8/layout/target3"/>
    <dgm:cxn modelId="{1A9BC010-A3AA-46FC-B55C-9CFFF715450D}" type="presParOf" srcId="{333A1088-737F-45CB-B68E-254E46348037}" destId="{25B08C86-7E15-44DC-BE7F-FFB55DD49D12}" srcOrd="11" destOrd="0" presId="urn:microsoft.com/office/officeart/2005/8/layout/target3"/>
    <dgm:cxn modelId="{6A744F40-1726-4F1F-B075-A126A45F7A1D}" type="presParOf" srcId="{333A1088-737F-45CB-B68E-254E46348037}" destId="{76644BE8-9D7C-4C09-B250-3D10AF48CBB7}" srcOrd="12" destOrd="0" presId="urn:microsoft.com/office/officeart/2005/8/layout/target3"/>
    <dgm:cxn modelId="{06B286B3-7F8B-4793-8D68-D9F556942049}" type="presParOf" srcId="{333A1088-737F-45CB-B68E-254E46348037}" destId="{EE85B701-7295-41C0-BA7A-34D3756A2AE6}" srcOrd="13" destOrd="0" presId="urn:microsoft.com/office/officeart/2005/8/layout/target3"/>
    <dgm:cxn modelId="{95830F5B-6FF7-4241-A66E-A540681965E9}" type="presParOf" srcId="{333A1088-737F-45CB-B68E-254E46348037}" destId="{8BEBB6EC-1DAA-4CAC-8A25-BC0FCBD5DBD5}" srcOrd="14" destOrd="0" presId="urn:microsoft.com/office/officeart/2005/8/layout/target3"/>
    <dgm:cxn modelId="{892A16FD-8098-45CB-80D0-0FAE9A57D494}" type="presParOf" srcId="{333A1088-737F-45CB-B68E-254E46348037}" destId="{AED2198E-93D5-4001-81B4-73124B309672}" srcOrd="15" destOrd="0" presId="urn:microsoft.com/office/officeart/2005/8/layout/target3"/>
    <dgm:cxn modelId="{64774526-CB7E-42F8-B914-260879A0CAB9}" type="presParOf" srcId="{333A1088-737F-45CB-B68E-254E46348037}" destId="{2BE915AB-18AA-4053-B92C-3BFC9ED204BB}" srcOrd="16" destOrd="0" presId="urn:microsoft.com/office/officeart/2005/8/layout/target3"/>
    <dgm:cxn modelId="{F7D0B204-ECD6-481D-8DA7-E8A5B3E9EEF6}" type="presParOf" srcId="{333A1088-737F-45CB-B68E-254E46348037}" destId="{6BB5E863-4638-4E1D-BFDE-399D028AC4ED}" srcOrd="17" destOrd="0" presId="urn:microsoft.com/office/officeart/2005/8/layout/target3"/>
    <dgm:cxn modelId="{25AD2D5F-3B20-4005-887E-01F79A70D910}" type="presParOf" srcId="{333A1088-737F-45CB-B68E-254E46348037}" destId="{5A5FFA88-C948-4069-8E93-59FA12366E83}" srcOrd="18" destOrd="0" presId="urn:microsoft.com/office/officeart/2005/8/layout/target3"/>
    <dgm:cxn modelId="{499D0481-FC50-4560-BE6F-4F87BA23B8E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</a:t>
          </a:r>
          <a:r>
            <a:rPr lang="cs-CZ" sz="2000" kern="1200" dirty="0" smtClean="0"/>
            <a:t>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NÁZEV:VY_32_INOVACE_3.2.7.2.R05_Goniometrie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9.ročník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A13C747-D0A4-4AA3-9330-901BD950E508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D9B60CD-7EB4-4F86-946B-AE61CB7491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96562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17B94F7-BA16-4F4C-BBB6-B9F6C55DCCD3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C45E6-9884-494F-8667-B0CADD4025BA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58464-9878-4F8D-8F2C-874DDD821D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611485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62F10-178F-4F12-BEA9-C27F30AC7F5D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AA9E6-E1D0-4F36-A981-D34B01D11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7329548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4E4D70-14E8-4FFE-8D93-33A78D6B8604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7DD5F-DB43-43A3-9BA2-6A292690FA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104589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F4085-77D9-4E3B-BC57-2F0A4F3581C9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7C9A8F-1F71-4AFE-BEA6-281C3BFD9C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599794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4D2AC-6303-4BA0-A1A6-FC6B366928AB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2996C-9A42-41B3-BF09-86551D847F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748237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77EDC-FCBC-41CE-B864-5727CDD73A16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0F0F1-DD94-4F56-8E90-900CA96F06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7307032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E6B30-2544-4C45-ADE6-FD891412FB25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A05C0-9061-4D2F-B02F-47BBAA6C57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0031321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79C10-AF89-48B7-9A28-179619ABCFCA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49F94-6095-4FA5-BF5B-8D0845AF2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498147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D6D80-AC1A-4EAF-8C69-B638ED91006B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19637-1DDE-4CB7-86A7-C04A30A8F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9586007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3FE4D-91E0-4818-BBF9-8F1F7CE387F1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5AEE2-8704-4196-90BB-E1E239907D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6521176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E5BEC-42A8-421F-A65F-B3F47151F083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72C7F-28CC-4440-8FEB-7291E3718A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0426234"/>
      </p:ext>
    </p:extLst>
  </p:cSld>
  <p:clrMapOvr>
    <a:masterClrMapping/>
  </p:clrMapOvr>
  <p:transition spd="med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0AF28-9888-4510-BA0A-CCC0B08C10F7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2C8AA-8623-4EBA-B4AB-16791A00B7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4829360"/>
      </p:ext>
    </p:extLst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BE10A-4914-4FB5-9896-06CBC0D8FEBA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50D93-3A25-4E45-991A-3F3F4BBCE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6150519"/>
      </p:ext>
    </p:extLst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854DC-1921-4F9A-A316-9A8F94672D76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F9338-5438-4868-8D13-FC27703D8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1277665"/>
      </p:ext>
    </p:extLst>
  </p:cSld>
  <p:clrMapOvr>
    <a:masterClrMapping/>
  </p:clrMapOvr>
  <p:transition spd="med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65D1B-E276-40B6-B0DD-7D52CC319C0D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EDC7E-8E91-47A9-9EB0-786C224C8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04177"/>
      </p:ext>
    </p:extLst>
  </p:cSld>
  <p:clrMapOvr>
    <a:masterClrMapping/>
  </p:clrMapOvr>
  <p:transition spd="med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AC626-1818-44D7-90BC-42C412E4743A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CCBE5-A670-4209-9A87-4DEDC6521E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2437040"/>
      </p:ext>
    </p:extLst>
  </p:cSld>
  <p:clrMapOvr>
    <a:masterClrMapping/>
  </p:clrMapOvr>
  <p:transition spd="med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C0A5B-1356-4E02-AA54-76719D6152DA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842E6-CC22-4606-BD80-C7F0A64D3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9957160"/>
      </p:ext>
    </p:extLst>
  </p:cSld>
  <p:clrMapOvr>
    <a:masterClrMapping/>
  </p:clrMapOvr>
  <p:transition spd="med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9D63A-97F6-4E3E-8290-4036BE15D241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B1E5F-9CF8-453E-A202-10529043CA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6709708"/>
      </p:ext>
    </p:extLst>
  </p:cSld>
  <p:clrMapOvr>
    <a:masterClrMapping/>
  </p:clrMapOvr>
  <p:transition spd="med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93474-371E-4A04-BF5E-9C1D95FAC244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B6275-C609-4E09-8703-B99C2BB901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7811015"/>
      </p:ext>
    </p:extLst>
  </p:cSld>
  <p:clrMapOvr>
    <a:masterClrMapping/>
  </p:clrMapOvr>
  <p:transition spd="med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4295F-0634-44D1-B2B7-EA24A9BABDE4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310F9-062B-479A-AD73-22ED62BAC8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01565"/>
      </p:ext>
    </p:extLst>
  </p:cSld>
  <p:clrMapOvr>
    <a:masterClrMapping/>
  </p:clrMapOvr>
  <p:transition spd="med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1BA0A-000C-4795-B8DF-8CC3D069C8EF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1B935-01CC-4B94-AED8-9A4686393E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883574"/>
      </p:ext>
    </p:extLst>
  </p:cSld>
  <p:clrMapOvr>
    <a:masterClrMapping/>
  </p:clrMapOvr>
  <p:transition spd="med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CBFDF-66CA-48D3-A37C-2AEF08460051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2251B-A673-435E-BE39-B0BEE90AE1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4726632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5DC3F6-0E8E-4CAC-B32D-8D969253C8A7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56487B1-0330-412D-B21D-6CC3EEB896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ransition spd="med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B4BEDED-3205-4F68-9115-6C668110A4F1}" type="datetimeFigureOut">
              <a:rPr lang="cs-CZ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58C1EC-01B6-4408-8EC4-92B226FE5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0" r:id="rId3"/>
    <p:sldLayoutId id="2147483679" r:id="rId4"/>
    <p:sldLayoutId id="2147483678" r:id="rId5"/>
    <p:sldLayoutId id="2147483677" r:id="rId6"/>
    <p:sldLayoutId id="2147483676" r:id="rId7"/>
    <p:sldLayoutId id="2147483675" r:id="rId8"/>
    <p:sldLayoutId id="2147483674" r:id="rId9"/>
    <p:sldLayoutId id="2147483673" r:id="rId10"/>
    <p:sldLayoutId id="2147483672" r:id="rId11"/>
  </p:sldLayoutIdLst>
  <p:transition spd="med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>
                <a:solidFill>
                  <a:srgbClr val="000000"/>
                </a:solidFill>
              </a:rPr>
              <a:t>CZ.1.07/1.4.00/21.2976</a:t>
            </a:r>
          </a:p>
        </p:txBody>
      </p:sp>
      <p:sp>
        <p:nvSpPr>
          <p:cNvPr id="26628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na závěr tématu </a:t>
            </a:r>
            <a:r>
              <a:rPr lang="cs-CZ" dirty="0" smtClean="0"/>
              <a:t>                          k </a:t>
            </a:r>
            <a:r>
              <a:rPr lang="cs-CZ" dirty="0" smtClean="0"/>
              <a:t>zopakování a ke shrnutí učiva. Na začátku si žáci připomenou teorii, která s učivem </a:t>
            </a:r>
            <a:r>
              <a:rPr lang="cs-CZ" dirty="0" smtClean="0"/>
              <a:t>souvisí - </a:t>
            </a:r>
            <a:r>
              <a:rPr lang="cs-CZ" dirty="0" smtClean="0"/>
              <a:t>Pythagorovu větu a podobnost. Následuje opakování definicí jednotlivých funkcí. </a:t>
            </a:r>
            <a:r>
              <a:rPr lang="cs-CZ" dirty="0" smtClean="0"/>
              <a:t>                   Na </a:t>
            </a:r>
            <a:r>
              <a:rPr lang="cs-CZ" dirty="0" smtClean="0"/>
              <a:t>závěr jsou uvedeny příklady, které žáci řeší formou soutěže – není uveden podrobný postup, jen návod a výsledek.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Goniometrické funkce.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 pravoúhlém trojúhelníku ABC popište odvěsny, přeponu.</a:t>
            </a:r>
            <a:endParaRPr lang="cs-CZ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Rovnoramenný trojúhelník 3"/>
          <p:cNvSpPr/>
          <p:nvPr/>
        </p:nvSpPr>
        <p:spPr>
          <a:xfrm rot="13591984">
            <a:off x="1444625" y="3275013"/>
            <a:ext cx="4081463" cy="2141537"/>
          </a:xfrm>
          <a:prstGeom prst="triangl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>
            <a:off x="2771775" y="4652963"/>
            <a:ext cx="431800" cy="4318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2771775" y="4652963"/>
            <a:ext cx="431800" cy="36036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705100" y="4699000"/>
            <a:ext cx="381000" cy="381000"/>
          </a:xfrm>
          <a:custGeom>
            <a:avLst/>
            <a:gdLst>
              <a:gd name="connsiteX0" fmla="*/ 0 w 381000"/>
              <a:gd name="connsiteY0" fmla="*/ 0 h 381000"/>
              <a:gd name="connsiteX1" fmla="*/ 152400 w 381000"/>
              <a:gd name="connsiteY1" fmla="*/ 38100 h 381000"/>
              <a:gd name="connsiteX2" fmla="*/ 228600 w 381000"/>
              <a:gd name="connsiteY2" fmla="*/ 88900 h 381000"/>
              <a:gd name="connsiteX3" fmla="*/ 266700 w 381000"/>
              <a:gd name="connsiteY3" fmla="*/ 114300 h 381000"/>
              <a:gd name="connsiteX4" fmla="*/ 317500 w 381000"/>
              <a:gd name="connsiteY4" fmla="*/ 190500 h 381000"/>
              <a:gd name="connsiteX5" fmla="*/ 342900 w 381000"/>
              <a:gd name="connsiteY5" fmla="*/ 228600 h 381000"/>
              <a:gd name="connsiteX6" fmla="*/ 368300 w 381000"/>
              <a:gd name="connsiteY6" fmla="*/ 304800 h 381000"/>
              <a:gd name="connsiteX7" fmla="*/ 381000 w 381000"/>
              <a:gd name="connsiteY7" fmla="*/ 342900 h 381000"/>
              <a:gd name="connsiteX8" fmla="*/ 381000 w 381000"/>
              <a:gd name="connsiteY8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1000" h="381000">
                <a:moveTo>
                  <a:pt x="0" y="0"/>
                </a:moveTo>
                <a:cubicBezTo>
                  <a:pt x="38088" y="6348"/>
                  <a:pt x="118857" y="15738"/>
                  <a:pt x="152400" y="38100"/>
                </a:cubicBezTo>
                <a:lnTo>
                  <a:pt x="228600" y="88900"/>
                </a:lnTo>
                <a:lnTo>
                  <a:pt x="266700" y="114300"/>
                </a:lnTo>
                <a:lnTo>
                  <a:pt x="317500" y="190500"/>
                </a:lnTo>
                <a:cubicBezTo>
                  <a:pt x="325967" y="203200"/>
                  <a:pt x="338073" y="214120"/>
                  <a:pt x="342900" y="228600"/>
                </a:cubicBezTo>
                <a:lnTo>
                  <a:pt x="368300" y="304800"/>
                </a:lnTo>
                <a:cubicBezTo>
                  <a:pt x="372533" y="317500"/>
                  <a:pt x="381000" y="329513"/>
                  <a:pt x="381000" y="342900"/>
                </a:cubicBezTo>
                <a:lnTo>
                  <a:pt x="381000" y="3810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580113" y="1989138"/>
            <a:ext cx="3024138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3200" dirty="0"/>
              <a:t>Připomeňte si vztah </a:t>
            </a:r>
            <a:r>
              <a:rPr lang="cs-CZ" sz="3200" dirty="0" smtClean="0"/>
              <a:t>                      mezi </a:t>
            </a:r>
            <a:r>
              <a:rPr lang="cs-CZ" sz="3200" dirty="0"/>
              <a:t>délkami </a:t>
            </a:r>
            <a:r>
              <a:rPr lang="cs-CZ" sz="3200" dirty="0" smtClean="0"/>
              <a:t>stran - </a:t>
            </a:r>
            <a:r>
              <a:rPr lang="cs-CZ" sz="3200" dirty="0"/>
              <a:t>Pythagorovu větu.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Rovnoramenný trojúhelník 3"/>
          <p:cNvSpPr/>
          <p:nvPr/>
        </p:nvSpPr>
        <p:spPr>
          <a:xfrm rot="13591984">
            <a:off x="1445619" y="3275013"/>
            <a:ext cx="4081463" cy="2141537"/>
          </a:xfrm>
          <a:prstGeom prst="triangl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Oblouk 4"/>
          <p:cNvSpPr/>
          <p:nvPr/>
        </p:nvSpPr>
        <p:spPr>
          <a:xfrm>
            <a:off x="2771775" y="4652963"/>
            <a:ext cx="431800" cy="4318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Oblouk 5"/>
          <p:cNvSpPr/>
          <p:nvPr/>
        </p:nvSpPr>
        <p:spPr>
          <a:xfrm>
            <a:off x="2771775" y="4652963"/>
            <a:ext cx="431800" cy="36036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2705100" y="4699000"/>
            <a:ext cx="381000" cy="381000"/>
          </a:xfrm>
          <a:custGeom>
            <a:avLst/>
            <a:gdLst>
              <a:gd name="connsiteX0" fmla="*/ 0 w 381000"/>
              <a:gd name="connsiteY0" fmla="*/ 0 h 381000"/>
              <a:gd name="connsiteX1" fmla="*/ 152400 w 381000"/>
              <a:gd name="connsiteY1" fmla="*/ 38100 h 381000"/>
              <a:gd name="connsiteX2" fmla="*/ 228600 w 381000"/>
              <a:gd name="connsiteY2" fmla="*/ 88900 h 381000"/>
              <a:gd name="connsiteX3" fmla="*/ 266700 w 381000"/>
              <a:gd name="connsiteY3" fmla="*/ 114300 h 381000"/>
              <a:gd name="connsiteX4" fmla="*/ 317500 w 381000"/>
              <a:gd name="connsiteY4" fmla="*/ 190500 h 381000"/>
              <a:gd name="connsiteX5" fmla="*/ 342900 w 381000"/>
              <a:gd name="connsiteY5" fmla="*/ 228600 h 381000"/>
              <a:gd name="connsiteX6" fmla="*/ 368300 w 381000"/>
              <a:gd name="connsiteY6" fmla="*/ 304800 h 381000"/>
              <a:gd name="connsiteX7" fmla="*/ 381000 w 381000"/>
              <a:gd name="connsiteY7" fmla="*/ 342900 h 381000"/>
              <a:gd name="connsiteX8" fmla="*/ 381000 w 381000"/>
              <a:gd name="connsiteY8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1000" h="381000">
                <a:moveTo>
                  <a:pt x="0" y="0"/>
                </a:moveTo>
                <a:cubicBezTo>
                  <a:pt x="38088" y="6348"/>
                  <a:pt x="118857" y="15738"/>
                  <a:pt x="152400" y="38100"/>
                </a:cubicBezTo>
                <a:lnTo>
                  <a:pt x="228600" y="88900"/>
                </a:lnTo>
                <a:lnTo>
                  <a:pt x="266700" y="114300"/>
                </a:lnTo>
                <a:lnTo>
                  <a:pt x="317500" y="190500"/>
                </a:lnTo>
                <a:cubicBezTo>
                  <a:pt x="325967" y="203200"/>
                  <a:pt x="338073" y="214120"/>
                  <a:pt x="342900" y="228600"/>
                </a:cubicBezTo>
                <a:lnTo>
                  <a:pt x="368300" y="304800"/>
                </a:lnTo>
                <a:cubicBezTo>
                  <a:pt x="372533" y="317500"/>
                  <a:pt x="381000" y="329513"/>
                  <a:pt x="381000" y="342900"/>
                </a:cubicBezTo>
                <a:lnTo>
                  <a:pt x="381000" y="3810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667375" y="1989138"/>
            <a:ext cx="2936875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3200" dirty="0" smtClean="0">
                <a:solidFill>
                  <a:prstClr val="black"/>
                </a:solidFill>
              </a:rPr>
              <a:t>Platí: Obsah čtverce </a:t>
            </a:r>
            <a:r>
              <a:rPr lang="cs-CZ" sz="3200" dirty="0" smtClean="0">
                <a:solidFill>
                  <a:prstClr val="black"/>
                </a:solidFill>
              </a:rPr>
              <a:t>                   nad </a:t>
            </a:r>
            <a:r>
              <a:rPr lang="cs-CZ" sz="3200" dirty="0" smtClean="0">
                <a:solidFill>
                  <a:prstClr val="black"/>
                </a:solidFill>
              </a:rPr>
              <a:t>přeponou se rovná součtu obsahů čtverců nad odvěsnami.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3347864" y="465296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ODVĚSNA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16200000">
            <a:off x="2350078" y="3430927"/>
            <a:ext cx="146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ODVĚSNA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2795619">
            <a:off x="3618842" y="3430927"/>
            <a:ext cx="1887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PŘEPONA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41800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Zopakujte si podobnost trojúhelníků.</a:t>
            </a:r>
            <a:endParaRPr lang="cs-CZ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1747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1412875"/>
            <a:ext cx="5291137" cy="381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372225" y="2349500"/>
            <a:ext cx="2303463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2800"/>
              <a:t>Jaký vztah je mezi trojúhelníky ABC</a:t>
            </a:r>
          </a:p>
          <a:p>
            <a:r>
              <a:rPr lang="cs-CZ" sz="2800"/>
              <a:t>FBG</a:t>
            </a:r>
          </a:p>
          <a:p>
            <a:r>
              <a:rPr lang="cs-CZ" sz="2800"/>
              <a:t>DBE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44008" y="5589240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Trojúhelníky jsou podobné podle věty </a:t>
            </a:r>
            <a:r>
              <a:rPr lang="cs-CZ" sz="2400" dirty="0" err="1" smtClean="0">
                <a:solidFill>
                  <a:srgbClr val="FF0000"/>
                </a:solidFill>
              </a:rPr>
              <a:t>uu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Goniometrické funkce.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2771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1922463"/>
            <a:ext cx="4786312" cy="304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2" name="TextovéPole 3"/>
          <p:cNvSpPr txBox="1">
            <a:spLocks noChangeArrowheads="1"/>
          </p:cNvSpPr>
          <p:nvPr/>
        </p:nvSpPr>
        <p:spPr bwMode="auto">
          <a:xfrm>
            <a:off x="2916238" y="2997200"/>
            <a:ext cx="57626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2400"/>
              <a:t>c</a:t>
            </a:r>
          </a:p>
        </p:txBody>
      </p:sp>
      <p:sp>
        <p:nvSpPr>
          <p:cNvPr id="32773" name="TextovéPole 4"/>
          <p:cNvSpPr txBox="1">
            <a:spLocks noChangeArrowheads="1"/>
          </p:cNvSpPr>
          <p:nvPr/>
        </p:nvSpPr>
        <p:spPr bwMode="auto">
          <a:xfrm>
            <a:off x="2582863" y="4668838"/>
            <a:ext cx="6651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2000"/>
              <a:t>a</a:t>
            </a:r>
          </a:p>
        </p:txBody>
      </p:sp>
      <p:sp>
        <p:nvSpPr>
          <p:cNvPr id="32774" name="TextovéPole 5"/>
          <p:cNvSpPr txBox="1">
            <a:spLocks noChangeArrowheads="1"/>
          </p:cNvSpPr>
          <p:nvPr/>
        </p:nvSpPr>
        <p:spPr bwMode="auto">
          <a:xfrm>
            <a:off x="1116013" y="3573463"/>
            <a:ext cx="4318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2000"/>
              <a:t>b</a:t>
            </a:r>
          </a:p>
        </p:txBody>
      </p:sp>
      <p:sp>
        <p:nvSpPr>
          <p:cNvPr id="32775" name="TextovéPole 6"/>
          <p:cNvSpPr txBox="1">
            <a:spLocks noChangeArrowheads="1"/>
          </p:cNvSpPr>
          <p:nvPr/>
        </p:nvSpPr>
        <p:spPr bwMode="auto">
          <a:xfrm>
            <a:off x="1116013" y="2379663"/>
            <a:ext cx="4318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el-GR"/>
              <a:t>α</a:t>
            </a:r>
            <a:endParaRPr lang="cs-CZ"/>
          </a:p>
        </p:txBody>
      </p:sp>
      <p:sp>
        <p:nvSpPr>
          <p:cNvPr id="32776" name="TextovéPole 7"/>
          <p:cNvSpPr txBox="1">
            <a:spLocks noChangeArrowheads="1"/>
          </p:cNvSpPr>
          <p:nvPr/>
        </p:nvSpPr>
        <p:spPr bwMode="auto">
          <a:xfrm>
            <a:off x="4572000" y="4437063"/>
            <a:ext cx="5048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el-GR"/>
              <a:t>β</a:t>
            </a:r>
            <a:endParaRPr lang="cs-CZ"/>
          </a:p>
        </p:txBody>
      </p:sp>
      <p:sp>
        <p:nvSpPr>
          <p:cNvPr id="32777" name="TextovéPole 8"/>
          <p:cNvSpPr txBox="1">
            <a:spLocks noChangeArrowheads="1"/>
          </p:cNvSpPr>
          <p:nvPr/>
        </p:nvSpPr>
        <p:spPr bwMode="auto">
          <a:xfrm>
            <a:off x="4824413" y="2133600"/>
            <a:ext cx="37084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2400"/>
              <a:t>sin = protilehlá:přepona</a:t>
            </a:r>
          </a:p>
          <a:p>
            <a:r>
              <a:rPr lang="cs-CZ" sz="2400"/>
              <a:t>cos= přilehlá:přepona</a:t>
            </a:r>
          </a:p>
          <a:p>
            <a:r>
              <a:rPr lang="cs-CZ" sz="2400"/>
              <a:t>tg= protilehlá:přilehlá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221038" y="5300663"/>
            <a:ext cx="4491037" cy="9540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Ukazujte a určete </a:t>
            </a:r>
            <a:r>
              <a:rPr lang="cs-CZ" sz="2800" dirty="0" err="1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sin,cos,tg</a:t>
            </a:r>
            <a:r>
              <a:rPr lang="cs-CZ" sz="28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 úhlů </a:t>
            </a:r>
            <a:r>
              <a:rPr lang="el-GR" sz="28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α</a:t>
            </a:r>
            <a:r>
              <a:rPr lang="cs-CZ" sz="28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, </a:t>
            </a:r>
            <a:r>
              <a:rPr lang="el-GR" sz="28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β</a:t>
            </a:r>
            <a:r>
              <a:rPr lang="cs-CZ" sz="28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1/ Doplňte tabulku. Je dán pravoúhlý trojúhelník ABC </a:t>
            </a:r>
            <a:r>
              <a:rPr lang="cs-CZ" dirty="0" smtClean="0"/>
              <a:t>(pravý </a:t>
            </a:r>
            <a:r>
              <a:rPr lang="cs-CZ" dirty="0" smtClean="0"/>
              <a:t>úhel u C).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19535472"/>
              </p:ext>
            </p:extLst>
          </p:nvPr>
        </p:nvGraphicFramePr>
        <p:xfrm>
          <a:off x="900113" y="2997200"/>
          <a:ext cx="6503985" cy="2194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0797"/>
                <a:gridCol w="1300797"/>
                <a:gridCol w="1300797"/>
                <a:gridCol w="1300797"/>
                <a:gridCol w="1300797"/>
              </a:tblGrid>
              <a:tr h="36565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</a:tr>
              <a:tr h="36565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3cm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4,6m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6,6m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6,3cm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</a:tr>
              <a:tr h="36565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b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4cm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4,6m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3,9cm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</a:tr>
              <a:tr h="36565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5cm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7,56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8m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7,4cm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</a:tr>
              <a:tr h="365654">
                <a:tc>
                  <a:txBody>
                    <a:bodyPr/>
                    <a:lstStyle/>
                    <a:p>
                      <a:r>
                        <a:rPr lang="el-GR" sz="1800" dirty="0" smtClean="0"/>
                        <a:t>α</a:t>
                      </a:r>
                      <a:r>
                        <a:rPr lang="cs-CZ" sz="1800" dirty="0" smtClean="0"/>
                        <a:t> 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36˚52´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37˚29´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55˚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58˚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</a:tr>
              <a:tr h="365654">
                <a:tc>
                  <a:txBody>
                    <a:bodyPr/>
                    <a:lstStyle/>
                    <a:p>
                      <a:r>
                        <a:rPr lang="el-GR" sz="1800" dirty="0" smtClean="0"/>
                        <a:t>β</a:t>
                      </a:r>
                      <a:r>
                        <a:rPr lang="cs-CZ" sz="1800" dirty="0" smtClean="0"/>
                        <a:t> 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53˚08´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52˚31´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35˚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32˚</a:t>
                      </a:r>
                      <a:endParaRPr lang="cs-CZ" sz="1800" dirty="0"/>
                    </a:p>
                  </a:txBody>
                  <a:tcPr marL="91434" marR="91434" marT="45707" marB="45707"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339975" y="3789363"/>
            <a:ext cx="360363" cy="1889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35375" y="4508500"/>
            <a:ext cx="576263" cy="2889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63938" y="4935538"/>
            <a:ext cx="647700" cy="215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39975" y="4508500"/>
            <a:ext cx="576263" cy="2889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330336" y="4935538"/>
            <a:ext cx="576263" cy="215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859338" y="4508500"/>
            <a:ext cx="433387" cy="2889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27763" y="4935538"/>
            <a:ext cx="431800" cy="215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63938" y="4149725"/>
            <a:ext cx="647700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59338" y="3429000"/>
            <a:ext cx="649287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859338" y="3789363"/>
            <a:ext cx="649287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227763" y="3716338"/>
            <a:ext cx="6477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21413" y="4221163"/>
            <a:ext cx="647700" cy="215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Příklady: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2/ </a:t>
            </a:r>
          </a:p>
        </p:txBody>
      </p:sp>
      <p:pic>
        <p:nvPicPr>
          <p:cNvPr id="34819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646701">
            <a:off x="250825" y="2133600"/>
            <a:ext cx="5962650" cy="318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0" name="TextovéPole 3"/>
          <p:cNvSpPr txBox="1">
            <a:spLocks noChangeArrowheads="1"/>
          </p:cNvSpPr>
          <p:nvPr/>
        </p:nvSpPr>
        <p:spPr bwMode="auto">
          <a:xfrm>
            <a:off x="3636963" y="3979863"/>
            <a:ext cx="18002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2000"/>
              <a:t>8cm</a:t>
            </a:r>
          </a:p>
        </p:txBody>
      </p:sp>
      <p:sp>
        <p:nvSpPr>
          <p:cNvPr id="34821" name="TextovéPole 4"/>
          <p:cNvSpPr txBox="1">
            <a:spLocks noChangeArrowheads="1"/>
          </p:cNvSpPr>
          <p:nvPr/>
        </p:nvSpPr>
        <p:spPr bwMode="auto">
          <a:xfrm>
            <a:off x="1979613" y="2924175"/>
            <a:ext cx="431800" cy="401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2000"/>
              <a:t>r</a:t>
            </a:r>
          </a:p>
        </p:txBody>
      </p:sp>
      <p:sp>
        <p:nvSpPr>
          <p:cNvPr id="34822" name="TextovéPole 5"/>
          <p:cNvSpPr txBox="1">
            <a:spLocks noChangeArrowheads="1"/>
          </p:cNvSpPr>
          <p:nvPr/>
        </p:nvSpPr>
        <p:spPr bwMode="auto">
          <a:xfrm>
            <a:off x="5292725" y="2060575"/>
            <a:ext cx="3095625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2800" dirty="0"/>
              <a:t>Vypočtěte velikost poloměru 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/DE/= 8cm, úhel DFE měří 28˚25´</a:t>
            </a:r>
            <a:endParaRPr lang="cs-CZ" sz="2800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37075" y="5013325"/>
            <a:ext cx="39957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2400"/>
              <a:t>Nápověda: použijte sinus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779838" y="5949950"/>
            <a:ext cx="16573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3200">
                <a:solidFill>
                  <a:srgbClr val="FF0000"/>
                </a:solidFill>
              </a:rPr>
              <a:t>r=3,8cm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</a:t>
            </a:r>
          </a:p>
        </p:txBody>
      </p:sp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3/ Lanová dráha má přímou trať stoupající </a:t>
            </a:r>
            <a:r>
              <a:rPr lang="cs-CZ" dirty="0" smtClean="0"/>
              <a:t> pod </a:t>
            </a:r>
            <a:r>
              <a:rPr lang="cs-CZ" dirty="0" smtClean="0"/>
              <a:t>úhlem o velikosti 38˚10´. Délka trati je 855m</a:t>
            </a:r>
            <a:r>
              <a:rPr lang="cs-CZ" dirty="0" smtClean="0"/>
              <a:t>. Jaký </a:t>
            </a:r>
            <a:r>
              <a:rPr lang="cs-CZ" dirty="0" smtClean="0"/>
              <a:t>je výškový rozdíl mezi horní a dolní stanicí?</a:t>
            </a:r>
          </a:p>
          <a:p>
            <a:endParaRPr lang="cs-CZ" dirty="0" smtClean="0"/>
          </a:p>
          <a:p>
            <a:r>
              <a:rPr lang="cs-CZ" dirty="0" smtClean="0"/>
              <a:t>Nápověda: použijte funkci sin</a:t>
            </a:r>
          </a:p>
          <a:p>
            <a:endParaRPr lang="cs-CZ" dirty="0" smtClean="0"/>
          </a:p>
        </p:txBody>
      </p:sp>
      <p:sp>
        <p:nvSpPr>
          <p:cNvPr id="4" name="Vodorovný svitek 3"/>
          <p:cNvSpPr/>
          <p:nvPr/>
        </p:nvSpPr>
        <p:spPr>
          <a:xfrm>
            <a:off x="2771775" y="5229225"/>
            <a:ext cx="2160588" cy="720725"/>
          </a:xfrm>
          <a:prstGeom prst="horizontalScroll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</a:rPr>
              <a:t>528m</a:t>
            </a:r>
          </a:p>
        </p:txBody>
      </p:sp>
      <p:pic>
        <p:nvPicPr>
          <p:cNvPr id="35845" name="Picture 5" descr="C:\Users\ivana\AppData\Local\Microsoft\Windows\Temporary Internet Files\Content.IE5\VHN3382D\MC900434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46346"/>
            <a:ext cx="1659632" cy="222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4/ Vypočtěte obsah šestiúhelníku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o straně 6cm.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36867" name="Picture 2" descr="C:\Users\ivana\AppData\Local\Temp\geogebr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588" y="2860675"/>
            <a:ext cx="3536950" cy="323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046538" y="2565400"/>
            <a:ext cx="4341812" cy="2246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r>
              <a:rPr lang="cs-CZ" sz="2800" dirty="0"/>
              <a:t>Nápověda: šestiúhelník se skládá ze 6 rovnostranných </a:t>
            </a:r>
            <a:r>
              <a:rPr lang="cs-CZ" sz="2800" dirty="0" smtClean="0"/>
              <a:t>trojúhelníků</a:t>
            </a:r>
            <a:r>
              <a:rPr lang="cs-CZ" sz="2800" dirty="0"/>
              <a:t>. Vypočteme obsah jednoho z nich, ale musíme znát jeho výšku.</a:t>
            </a:r>
          </a:p>
        </p:txBody>
      </p:sp>
      <p:sp>
        <p:nvSpPr>
          <p:cNvPr id="5" name="Vodorovný svitek 4"/>
          <p:cNvSpPr/>
          <p:nvPr/>
        </p:nvSpPr>
        <p:spPr>
          <a:xfrm>
            <a:off x="3851275" y="5516563"/>
            <a:ext cx="2952750" cy="1152525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800">
                <a:solidFill>
                  <a:srgbClr val="FF0000"/>
                </a:solidFill>
                <a:latin typeface="Arial" charset="0"/>
                <a:cs typeface="Arial" charset="0"/>
              </a:rPr>
              <a:t>93,6cm</a:t>
            </a:r>
            <a:r>
              <a:rPr lang="cs-CZ" sz="2800" baseline="3000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r>
              <a:rPr lang="cs-CZ" dirty="0" smtClean="0"/>
              <a:t>5/ Jak dlouhý musí být žebřík přistavený </a:t>
            </a:r>
            <a:r>
              <a:rPr lang="cs-CZ" dirty="0" smtClean="0"/>
              <a:t>                    k </a:t>
            </a:r>
            <a:r>
              <a:rPr lang="cs-CZ" dirty="0" smtClean="0"/>
              <a:t>místu, které je 11m nad vodorovnou rovinou, má-li se svislým směrem svírat úhel 32˚?</a:t>
            </a:r>
          </a:p>
          <a:p>
            <a:endParaRPr lang="cs-CZ" dirty="0" smtClean="0"/>
          </a:p>
          <a:p>
            <a:r>
              <a:rPr lang="cs-CZ" dirty="0" smtClean="0"/>
              <a:t>Nápověda: použijte cos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1692275" y="4941888"/>
            <a:ext cx="3600450" cy="1366837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800">
                <a:solidFill>
                  <a:srgbClr val="FF0000"/>
                </a:solidFill>
                <a:cs typeface="Arial" charset="0"/>
              </a:rPr>
              <a:t>13 m</a:t>
            </a:r>
          </a:p>
        </p:txBody>
      </p:sp>
      <p:pic>
        <p:nvPicPr>
          <p:cNvPr id="37893" name="Picture 5" descr="C:\Users\ivana\AppData\Local\Microsoft\Windows\Temporary Internet Files\Content.IE5\VHN3382D\MC900289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12976"/>
            <a:ext cx="1447046" cy="272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Citace:</a:t>
            </a:r>
          </a:p>
        </p:txBody>
      </p:sp>
      <p:sp>
        <p:nvSpPr>
          <p:cNvPr id="389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Sbírka úloh z matematiky pro základní školu</a:t>
            </a:r>
            <a:r>
              <a:rPr lang="cs-CZ" dirty="0" smtClean="0"/>
              <a:t>. Praha 4: Prometheus, 2004. ISBN 80-7196-104-3. </a:t>
            </a:r>
          </a:p>
          <a:p>
            <a:r>
              <a:rPr lang="cs-CZ" b="1" dirty="0">
                <a:solidFill>
                  <a:prstClr val="black"/>
                </a:solidFill>
                <a:latin typeface="Arial" charset="0"/>
                <a:hlinkClick r:id="rId2"/>
              </a:rPr>
              <a:t>http://office.microsoft.com</a:t>
            </a:r>
            <a:endParaRPr lang="cs-CZ" b="1" dirty="0">
              <a:solidFill>
                <a:prstClr val="black"/>
              </a:solidFill>
              <a:latin typeface="Arial" charset="0"/>
            </a:endParaRPr>
          </a:p>
          <a:p>
            <a:endParaRPr lang="cs-CZ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395</Words>
  <Application>Microsoft Office PowerPoint</Application>
  <PresentationFormat>Předvádění na obrazovce (4:3)</PresentationFormat>
  <Paragraphs>90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1_Motiv systému Office</vt:lpstr>
      <vt:lpstr>Snímek 1</vt:lpstr>
      <vt:lpstr>Anotace:</vt:lpstr>
      <vt:lpstr>Goniometrické funkce.</vt:lpstr>
      <vt:lpstr>V pravoúhlém trojúhelníku ABC popište odvěsny, přeponu.</vt:lpstr>
      <vt:lpstr>Řešení:</vt:lpstr>
      <vt:lpstr>Zopakujte si podobnost trojúhelníků.</vt:lpstr>
      <vt:lpstr>Goniometrické funkce.</vt:lpstr>
      <vt:lpstr>Příklady:</vt:lpstr>
      <vt:lpstr>Příklady:</vt:lpstr>
      <vt:lpstr>Příklady</vt:lpstr>
      <vt:lpstr>Příklady</vt:lpstr>
      <vt:lpstr>Příklady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funkce.</dc:title>
  <dc:creator>ivana</dc:creator>
  <cp:lastModifiedBy>Dum</cp:lastModifiedBy>
  <cp:revision>16</cp:revision>
  <dcterms:created xsi:type="dcterms:W3CDTF">2012-02-15T19:35:19Z</dcterms:created>
  <dcterms:modified xsi:type="dcterms:W3CDTF">2012-06-24T13:02:50Z</dcterms:modified>
</cp:coreProperties>
</file>