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NÁZEV:VY_32_INOVACE_3.2.7.2.R06_Soustava rovnic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9.ročník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FE7098-9F86-47E3-B1CC-1E976FFC39B5}" type="presOf" srcId="{4C35D32F-0EAB-4CD7-82EE-45574DC2A586}" destId="{890E4F0B-2866-4A3F-A3C7-2A14B1797930}" srcOrd="1" destOrd="0" presId="urn:microsoft.com/office/officeart/2005/8/layout/target3"/>
    <dgm:cxn modelId="{73AEB9D2-BD97-4F4E-BF1A-678BBDE0CB6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09011C3-85C9-4094-9F24-8FEEAE5FFE82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508AFEF-24E3-4D96-9011-8DB0AF880912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6952167-FEB5-49F7-BCF1-D181D4456777}" type="presOf" srcId="{757F3AB3-0718-4624-B441-E567A8F0AB56}" destId="{333A1088-737F-45CB-B68E-254E46348037}" srcOrd="0" destOrd="0" presId="urn:microsoft.com/office/officeart/2005/8/layout/target3"/>
    <dgm:cxn modelId="{6183A5E1-DC44-4A8F-9384-96F4EBB4803E}" type="presOf" srcId="{D8197B8C-B260-4A16-BDF4-0947B075E274}" destId="{25B08C86-7E15-44DC-BE7F-FFB55DD49D12}" srcOrd="0" destOrd="0" presId="urn:microsoft.com/office/officeart/2005/8/layout/target3"/>
    <dgm:cxn modelId="{49417F8C-124A-4C53-A342-DD724D7A3DBA}" type="presOf" srcId="{B651F6E3-6281-48DB-9319-2AEAFDAE7572}" destId="{619D679B-A015-4ECF-8348-D1034C574F40}" srcOrd="0" destOrd="0" presId="urn:microsoft.com/office/officeart/2005/8/layout/target3"/>
    <dgm:cxn modelId="{58D87F56-FE11-4282-8E21-DF0F420680C7}" type="presOf" srcId="{D1B46980-6531-4606-95E6-44980827E919}" destId="{6140AFEC-043D-4C43-A2F9-D0F5331DF3A3}" srcOrd="0" destOrd="0" presId="urn:microsoft.com/office/officeart/2005/8/layout/target3"/>
    <dgm:cxn modelId="{135BEA7B-8C98-4848-A6E7-097AF4EBE0AE}" type="presOf" srcId="{D1D4F407-5343-4D3F-B5B9-D407B03CAEB4}" destId="{AED2198E-93D5-4001-81B4-73124B309672}" srcOrd="1" destOrd="0" presId="urn:microsoft.com/office/officeart/2005/8/layout/target3"/>
    <dgm:cxn modelId="{E3BB052B-49F5-4DAC-AD76-8DDDD9E1856C}" type="presOf" srcId="{B651F6E3-6281-48DB-9319-2AEAFDAE7572}" destId="{6BB5E863-4638-4E1D-BFDE-399D028AC4ED}" srcOrd="1" destOrd="0" presId="urn:microsoft.com/office/officeart/2005/8/layout/target3"/>
    <dgm:cxn modelId="{0429D54D-ACA1-4739-B229-3C5D240ED610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2569FD6-D06F-476C-9DE7-469670DE184E}" type="presParOf" srcId="{333A1088-737F-45CB-B68E-254E46348037}" destId="{F5ABB229-8D3B-4694-996A-96F23CF14429}" srcOrd="0" destOrd="0" presId="urn:microsoft.com/office/officeart/2005/8/layout/target3"/>
    <dgm:cxn modelId="{DD27C582-7B2B-4C25-9992-019B42A1054F}" type="presParOf" srcId="{333A1088-737F-45CB-B68E-254E46348037}" destId="{F41139FD-01EE-4571-8B17-4FB00FC51163}" srcOrd="1" destOrd="0" presId="urn:microsoft.com/office/officeart/2005/8/layout/target3"/>
    <dgm:cxn modelId="{9E9FB88E-7778-4FB7-81F6-802E382838F2}" type="presParOf" srcId="{333A1088-737F-45CB-B68E-254E46348037}" destId="{D005CE8C-CC26-4C3E-AC11-E15060ECD759}" srcOrd="2" destOrd="0" presId="urn:microsoft.com/office/officeart/2005/8/layout/target3"/>
    <dgm:cxn modelId="{DAC2A157-07A0-4156-AD45-E2F65379042E}" type="presParOf" srcId="{333A1088-737F-45CB-B68E-254E46348037}" destId="{2C702D82-9B77-49B7-9568-BB8EB47C3372}" srcOrd="3" destOrd="0" presId="urn:microsoft.com/office/officeart/2005/8/layout/target3"/>
    <dgm:cxn modelId="{1507BE93-17FF-4FDD-A716-72233CA8F679}" type="presParOf" srcId="{333A1088-737F-45CB-B68E-254E46348037}" destId="{A52A0455-90FF-4808-ABD0-F02540D31D5A}" srcOrd="4" destOrd="0" presId="urn:microsoft.com/office/officeart/2005/8/layout/target3"/>
    <dgm:cxn modelId="{761DB374-305C-4243-88A4-D3C028703D6F}" type="presParOf" srcId="{333A1088-737F-45CB-B68E-254E46348037}" destId="{6140AFEC-043D-4C43-A2F9-D0F5331DF3A3}" srcOrd="5" destOrd="0" presId="urn:microsoft.com/office/officeart/2005/8/layout/target3"/>
    <dgm:cxn modelId="{F448B414-748B-4692-9944-ACCA590BE3A1}" type="presParOf" srcId="{333A1088-737F-45CB-B68E-254E46348037}" destId="{9358AC05-5D7D-4327-9F80-1AD486AEA664}" srcOrd="6" destOrd="0" presId="urn:microsoft.com/office/officeart/2005/8/layout/target3"/>
    <dgm:cxn modelId="{2E86DCF9-73A2-487F-A318-A0F5A2BBF16A}" type="presParOf" srcId="{333A1088-737F-45CB-B68E-254E46348037}" destId="{313FC574-E1CD-4FB4-B054-0B805CE0447D}" srcOrd="7" destOrd="0" presId="urn:microsoft.com/office/officeart/2005/8/layout/target3"/>
    <dgm:cxn modelId="{CB4A62E1-B8E1-499B-8150-3C4ABEA0B1AB}" type="presParOf" srcId="{333A1088-737F-45CB-B68E-254E46348037}" destId="{619D679B-A015-4ECF-8348-D1034C574F40}" srcOrd="8" destOrd="0" presId="urn:microsoft.com/office/officeart/2005/8/layout/target3"/>
    <dgm:cxn modelId="{451EDDA0-3D71-4C2D-88D1-BE5FB432C302}" type="presParOf" srcId="{333A1088-737F-45CB-B68E-254E46348037}" destId="{322283A8-4A27-4CDA-BAE3-F381106A9174}" srcOrd="9" destOrd="0" presId="urn:microsoft.com/office/officeart/2005/8/layout/target3"/>
    <dgm:cxn modelId="{981E99DA-9336-4406-A92A-68AC9F58B71D}" type="presParOf" srcId="{333A1088-737F-45CB-B68E-254E46348037}" destId="{FFC9F71D-1B4F-4AD9-A4A6-86ADEFC8AF5C}" srcOrd="10" destOrd="0" presId="urn:microsoft.com/office/officeart/2005/8/layout/target3"/>
    <dgm:cxn modelId="{0A115040-ECC2-4736-9369-A37452BC75FA}" type="presParOf" srcId="{333A1088-737F-45CB-B68E-254E46348037}" destId="{25B08C86-7E15-44DC-BE7F-FFB55DD49D12}" srcOrd="11" destOrd="0" presId="urn:microsoft.com/office/officeart/2005/8/layout/target3"/>
    <dgm:cxn modelId="{9C451B1A-5AF5-42E9-BA6D-4794B654CD12}" type="presParOf" srcId="{333A1088-737F-45CB-B68E-254E46348037}" destId="{76644BE8-9D7C-4C09-B250-3D10AF48CBB7}" srcOrd="12" destOrd="0" presId="urn:microsoft.com/office/officeart/2005/8/layout/target3"/>
    <dgm:cxn modelId="{1CE4C590-5534-4E9B-9C99-B9C8B2A4DA4A}" type="presParOf" srcId="{333A1088-737F-45CB-B68E-254E46348037}" destId="{EE85B701-7295-41C0-BA7A-34D3756A2AE6}" srcOrd="13" destOrd="0" presId="urn:microsoft.com/office/officeart/2005/8/layout/target3"/>
    <dgm:cxn modelId="{F8D497C9-6484-4C95-ACD3-94FBBBF22912}" type="presParOf" srcId="{333A1088-737F-45CB-B68E-254E46348037}" destId="{8BEBB6EC-1DAA-4CAC-8A25-BC0FCBD5DBD5}" srcOrd="14" destOrd="0" presId="urn:microsoft.com/office/officeart/2005/8/layout/target3"/>
    <dgm:cxn modelId="{7A4B69B0-CE99-4EB2-8C2B-E34445181E83}" type="presParOf" srcId="{333A1088-737F-45CB-B68E-254E46348037}" destId="{AED2198E-93D5-4001-81B4-73124B309672}" srcOrd="15" destOrd="0" presId="urn:microsoft.com/office/officeart/2005/8/layout/target3"/>
    <dgm:cxn modelId="{340B4A13-03EE-4A09-BB35-293D4039FA65}" type="presParOf" srcId="{333A1088-737F-45CB-B68E-254E46348037}" destId="{2BE915AB-18AA-4053-B92C-3BFC9ED204BB}" srcOrd="16" destOrd="0" presId="urn:microsoft.com/office/officeart/2005/8/layout/target3"/>
    <dgm:cxn modelId="{047049B8-CDD7-4235-B030-369C9CDAD821}" type="presParOf" srcId="{333A1088-737F-45CB-B68E-254E46348037}" destId="{6BB5E863-4638-4E1D-BFDE-399D028AC4ED}" srcOrd="17" destOrd="0" presId="urn:microsoft.com/office/officeart/2005/8/layout/target3"/>
    <dgm:cxn modelId="{ACF0DB38-D9D1-4759-B79A-DB9351F90604}" type="presParOf" srcId="{333A1088-737F-45CB-B68E-254E46348037}" destId="{5A5FFA88-C948-4069-8E93-59FA12366E83}" srcOrd="18" destOrd="0" presId="urn:microsoft.com/office/officeart/2005/8/layout/target3"/>
    <dgm:cxn modelId="{ACF69E69-E04A-4312-BC1A-4B7D344916A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NÁZEV:VY_32_INOVACE_3.2.7.2.R06_Soustava rovnic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9.ročník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A7D95B-8979-4B1D-B826-914864AF9A36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F347E-4383-4DD5-B0F7-0E4CF24BAD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199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17B94F7-BA16-4F4C-BBB6-B9F6C55DCCD3}" type="slidenum">
              <a:rPr lang="cs-CZ">
                <a:solidFill>
                  <a:srgbClr val="000000"/>
                </a:solidFill>
              </a:rPr>
              <a:pPr/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E665EBC-B353-498E-9C27-C5E197D6E84D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493AAE0-D686-4E99-9138-4C1771FA796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4781276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6626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CZ.1.07/1.4.00/21.2976</a:t>
            </a:r>
          </a:p>
        </p:txBody>
      </p:sp>
      <p:sp>
        <p:nvSpPr>
          <p:cNvPr id="26628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629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4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Prezentace je určena k zopakování metod řešení soustavy rovnic. Předpokladem je, že žáci již vědí, co to je lineární rovnice o 2 neznámých, co to je soustava rovnic. Umí se přesvědčit  o správnosti nalezeného řešení zkouškou.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Příklady řeší samostatně s nápovědou, která se postupně odkrývá po kliknutí. Pro lepší představu o tom, proč soustava nemusí mít řešení, je na konci uvedeno grafické znázornění.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3727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Soustava 2 lineárních rovnic o 2 neznámých.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8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Metody řešení soustavy: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Metoda dosazovací</a:t>
            </a:r>
          </a:p>
          <a:p>
            <a:r>
              <a:rPr lang="cs-CZ" dirty="0" smtClean="0"/>
              <a:t>Metoda sčítací</a:t>
            </a:r>
          </a:p>
          <a:p>
            <a:r>
              <a:rPr lang="cs-CZ" dirty="0" smtClean="0"/>
              <a:t>Metoda kombinovaná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016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Metoda </a:t>
            </a:r>
            <a:r>
              <a:rPr lang="cs-CZ" dirty="0" smtClean="0"/>
              <a:t>dosazovací.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Ř</a:t>
            </a:r>
            <a:r>
              <a:rPr lang="cs-CZ" dirty="0" smtClean="0"/>
              <a:t>ešte soustavu rovnic: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3u-v=1                          v= 3u-1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u="sng" dirty="0" smtClean="0"/>
              <a:t>4v-10u=-2</a:t>
            </a:r>
          </a:p>
          <a:p>
            <a:pPr marL="0" indent="0">
              <a:buNone/>
            </a:pPr>
            <a:r>
              <a:rPr lang="cs-CZ" dirty="0" smtClean="0"/>
              <a:t>   4.(3u-1)-10u=-2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12u -4 –10u = -2 / +4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2u = 2 / :2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u= 1                            </a:t>
            </a:r>
            <a:r>
              <a:rPr lang="cs-CZ" dirty="0" smtClean="0"/>
              <a:t>v=3.1 -1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v= 2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  Řešení: [ 1, 2 ] </a:t>
            </a:r>
          </a:p>
          <a:p>
            <a:pPr marL="0" indent="0">
              <a:buNone/>
            </a:pPr>
            <a:r>
              <a:rPr lang="cs-CZ" dirty="0" smtClean="0"/>
              <a:t>Samostatně proveďte zkoušku.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2339752" y="2276872"/>
            <a:ext cx="172819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932040" y="2492896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10800000">
            <a:off x="3059832" y="3032832"/>
            <a:ext cx="19802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2139876" y="4437856"/>
            <a:ext cx="22322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372124" y="1988840"/>
            <a:ext cx="14960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115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Metoda sčítací: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Řešte soustavu rovnic:</a:t>
            </a:r>
          </a:p>
          <a:p>
            <a:pPr marL="0" indent="0">
              <a:buNone/>
            </a:pPr>
            <a:r>
              <a:rPr lang="cs-CZ" dirty="0" smtClean="0"/>
              <a:t>  3x-2y=1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u="sng" dirty="0" smtClean="0"/>
              <a:t>4x-y=-2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Odstraníme proměnnou y. Druhou rovnici násobíme -2.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dirty="0" smtClean="0"/>
              <a:t>3x-2y=1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u="sng" dirty="0" smtClean="0">
                <a:solidFill>
                  <a:schemeClr val="accent2">
                    <a:lumMod val="50000"/>
                  </a:schemeClr>
                </a:solidFill>
              </a:rPr>
              <a:t>-8x +2y = 4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dirty="0" smtClean="0"/>
              <a:t>-5x = 5 / :(-5)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   x=-1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Vypočteme y. První rovnici násobíme 4, druhou -3.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dirty="0" smtClean="0"/>
              <a:t>12x – 8y= 4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u="sng" dirty="0" smtClean="0"/>
              <a:t>-12x + 3y= 6</a:t>
            </a:r>
            <a:endParaRPr lang="cs-CZ" b="1" u="sng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-5y = 10 / : (-5)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      y= -2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Řešení: [ -1, -2]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4067944" y="4725144"/>
            <a:ext cx="3096344" cy="16561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Zkoušku počítejte samostatně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1181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Metoda kombinovaná: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Řešte soustavu rovnic:</a:t>
            </a:r>
          </a:p>
          <a:p>
            <a:pPr marL="0" indent="0">
              <a:buNone/>
            </a:pPr>
            <a:r>
              <a:rPr lang="cs-CZ" dirty="0"/>
              <a:t>  3x-2y=1</a:t>
            </a:r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u="sng" dirty="0"/>
              <a:t>4x-y=-2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Začneme řešit obdobně jako předchozí příklad. Odstraníme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proměnnou y. Druhou rovnici násobíme -2.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cs-CZ" dirty="0"/>
              <a:t>3x-2y=1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cs-CZ" u="sng" dirty="0">
                <a:solidFill>
                  <a:schemeClr val="accent2">
                    <a:lumMod val="50000"/>
                  </a:schemeClr>
                </a:solidFill>
              </a:rPr>
              <a:t>-8x +2y = 4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cs-CZ" dirty="0"/>
              <a:t>-5x = 5 / :(-5)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     x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=-1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Nyní dosadíme např. do 1.rovnice:</a:t>
            </a:r>
          </a:p>
          <a:p>
            <a:pPr marL="0" indent="0">
              <a:buNone/>
            </a:pPr>
            <a:r>
              <a:rPr lang="cs-CZ" dirty="0" smtClean="0"/>
              <a:t>3.(-1) -2y=1</a:t>
            </a:r>
          </a:p>
          <a:p>
            <a:pPr marL="0" indent="0">
              <a:buNone/>
            </a:pPr>
            <a:r>
              <a:rPr lang="cs-CZ" dirty="0" smtClean="0"/>
              <a:t>-2y= 4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y= -2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Řešení: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[ -1, -2]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027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Může nastat případ, že soustava nemá řešení?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Řešte soustavu:</a:t>
            </a:r>
          </a:p>
          <a:p>
            <a:r>
              <a:rPr lang="cs-CZ" dirty="0" smtClean="0"/>
              <a:t>3c-6d=9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u="sng" dirty="0" smtClean="0"/>
              <a:t>-4c + 8d=12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Budeme řešit například sčítací metodou: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dirty="0" smtClean="0"/>
              <a:t>12c – 24d= 36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u="sng" dirty="0" smtClean="0"/>
              <a:t>-12c </a:t>
            </a:r>
            <a:r>
              <a:rPr lang="cs-CZ" u="sng" dirty="0"/>
              <a:t>+ </a:t>
            </a:r>
            <a:r>
              <a:rPr lang="cs-CZ" u="sng" dirty="0" smtClean="0"/>
              <a:t>24d= 36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0 = 72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ovnice nemá řešení.</a:t>
            </a:r>
          </a:p>
          <a:p>
            <a:pPr marL="0" indent="0">
              <a:buNone/>
            </a:pPr>
            <a:r>
              <a:rPr lang="cs-CZ" dirty="0" smtClean="0"/>
              <a:t>Zkuste v zadání nahradit 12 číslem -12. Soustava má potom nekonečně mnoho řešení. Přesvědčte se.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033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Grafické znázornění případu, kdy soustava nemá řešení.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První rovnice je znázorněna fialovou, druhá zelenou barvou.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60848"/>
            <a:ext cx="4010226" cy="4902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9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Sbírka úloh z matematiky pro ZŠ</a:t>
            </a:r>
            <a:r>
              <a:rPr lang="cs-CZ" dirty="0"/>
              <a:t>. Praha: </a:t>
            </a:r>
            <a:r>
              <a:rPr lang="cs-CZ" dirty="0" smtClean="0"/>
              <a:t>Prométheus</a:t>
            </a:r>
            <a:r>
              <a:rPr lang="cs-CZ" dirty="0"/>
              <a:t>, 2004. ISBN 80-7196-104-3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Obrázek č. 9 byl vytvořen </a:t>
            </a:r>
            <a:r>
              <a:rPr lang="cs-CZ" smtClean="0"/>
              <a:t>v programu GEOGEBRA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896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479</Words>
  <Application>Microsoft Office PowerPoint</Application>
  <PresentationFormat>Předvádění na obrazovce (4:3)</PresentationFormat>
  <Paragraphs>73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Prezentace aplikace PowerPoint</vt:lpstr>
      <vt:lpstr>Anotace:</vt:lpstr>
      <vt:lpstr>Soustava 2 lineárních rovnic o 2 neznámých.</vt:lpstr>
      <vt:lpstr>Metody řešení soustavy:</vt:lpstr>
      <vt:lpstr>Metoda dosazovací.</vt:lpstr>
      <vt:lpstr>Metoda sčítací:</vt:lpstr>
      <vt:lpstr>Metoda kombinovaná:</vt:lpstr>
      <vt:lpstr>Může nastat případ, že soustava nemá řešení?</vt:lpstr>
      <vt:lpstr>Grafické znázornění případu, kdy soustava nemá řešení.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Soustava 2 lineárních rovnic o 2 neznámých.</dc:title>
  <dc:creator>ivana</dc:creator>
  <cp:lastModifiedBy>ivana</cp:lastModifiedBy>
  <cp:revision>9</cp:revision>
  <dcterms:created xsi:type="dcterms:W3CDTF">2012-03-07T17:37:26Z</dcterms:created>
  <dcterms:modified xsi:type="dcterms:W3CDTF">2012-06-24T08:48:17Z</dcterms:modified>
</cp:coreProperties>
</file>