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6"/>
  </p:notesMasterIdLst>
  <p:sldIdLst>
    <p:sldId id="257" r:id="rId3"/>
    <p:sldId id="266" r:id="rId4"/>
    <p:sldId id="256" r:id="rId5"/>
    <p:sldId id="259" r:id="rId6"/>
    <p:sldId id="258" r:id="rId7"/>
    <p:sldId id="260" r:id="rId8"/>
    <p:sldId id="261" r:id="rId9"/>
    <p:sldId id="262" r:id="rId10"/>
    <p:sldId id="263" r:id="rId11"/>
    <p:sldId id="265" r:id="rId12"/>
    <p:sldId id="264" r:id="rId13"/>
    <p:sldId id="26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NÁZEV:VY_32_INOVACE_3.2.7.2.R07_Grafické řešení soustavy rovnic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</a:t>
          </a:r>
          <a:r>
            <a:rPr lang="cs-CZ" sz="2000" dirty="0" smtClean="0"/>
            <a:t>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2837F8-FFC0-4171-A6C9-81572E4D601A}" type="presOf" srcId="{D1B46980-6531-4606-95E6-44980827E919}" destId="{6140AFEC-043D-4C43-A2F9-D0F5331DF3A3}" srcOrd="0" destOrd="0" presId="urn:microsoft.com/office/officeart/2005/8/layout/target3"/>
    <dgm:cxn modelId="{711498AF-CF2D-4C56-AC4B-03888924C18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3D84F8-7688-4196-AC6A-F080B3BFAB51}" type="presOf" srcId="{D8197B8C-B260-4A16-BDF4-0947B075E274}" destId="{5A5FFA88-C948-4069-8E93-59FA12366E83}" srcOrd="1" destOrd="0" presId="urn:microsoft.com/office/officeart/2005/8/layout/target3"/>
    <dgm:cxn modelId="{223AB8C2-573B-4B2E-914C-1B87103F1C0C}" type="presOf" srcId="{4C35D32F-0EAB-4CD7-82EE-45574DC2A586}" destId="{890E4F0B-2866-4A3F-A3C7-2A14B1797930}" srcOrd="1" destOrd="0" presId="urn:microsoft.com/office/officeart/2005/8/layout/target3"/>
    <dgm:cxn modelId="{434E8FF9-E98F-4C42-A1A7-40D3258C2B4D}" type="presOf" srcId="{D8197B8C-B260-4A16-BDF4-0947B075E274}" destId="{25B08C86-7E15-44DC-BE7F-FFB55DD49D12}" srcOrd="0" destOrd="0" presId="urn:microsoft.com/office/officeart/2005/8/layout/target3"/>
    <dgm:cxn modelId="{F841A736-FC59-42F0-8190-17034D7AC59C}" type="presOf" srcId="{B651F6E3-6281-48DB-9319-2AEAFDAE7572}" destId="{6BB5E863-4638-4E1D-BFDE-399D028AC4ED}" srcOrd="1" destOrd="0" presId="urn:microsoft.com/office/officeart/2005/8/layout/target3"/>
    <dgm:cxn modelId="{E217658E-F0AD-427C-84CA-6DDB302FD2E7}" type="presOf" srcId="{4C35D32F-0EAB-4CD7-82EE-45574DC2A586}" destId="{8BEBB6EC-1DAA-4CAC-8A25-BC0FCBD5DBD5}" srcOrd="0" destOrd="0" presId="urn:microsoft.com/office/officeart/2005/8/layout/target3"/>
    <dgm:cxn modelId="{86BBF9B1-920B-44A7-BD2A-349842E0514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394035A-F12B-42AD-ADBA-66DBAA63BA72}" type="presOf" srcId="{757F3AB3-0718-4624-B441-E567A8F0AB56}" destId="{333A1088-737F-45CB-B68E-254E46348037}" srcOrd="0" destOrd="0" presId="urn:microsoft.com/office/officeart/2005/8/layout/target3"/>
    <dgm:cxn modelId="{99C6DD0A-B3D4-44D4-BAD1-E28BBE05DAC1}" type="presOf" srcId="{D1D4F407-5343-4D3F-B5B9-D407B03CAEB4}" destId="{D005CE8C-CC26-4C3E-AC11-E15060ECD759}" srcOrd="0" destOrd="0" presId="urn:microsoft.com/office/officeart/2005/8/layout/target3"/>
    <dgm:cxn modelId="{555EF999-0F59-474C-9666-F6FC82D09743}" type="presOf" srcId="{D1D4F407-5343-4D3F-B5B9-D407B03CAEB4}" destId="{AED2198E-93D5-4001-81B4-73124B309672}" srcOrd="1" destOrd="0" presId="urn:microsoft.com/office/officeart/2005/8/layout/target3"/>
    <dgm:cxn modelId="{06341F98-BC31-498F-BCF8-1496068BEA92}" type="presParOf" srcId="{333A1088-737F-45CB-B68E-254E46348037}" destId="{F5ABB229-8D3B-4694-996A-96F23CF14429}" srcOrd="0" destOrd="0" presId="urn:microsoft.com/office/officeart/2005/8/layout/target3"/>
    <dgm:cxn modelId="{31FC609D-5C38-4228-9009-25A6FD9C3668}" type="presParOf" srcId="{333A1088-737F-45CB-B68E-254E46348037}" destId="{F41139FD-01EE-4571-8B17-4FB00FC51163}" srcOrd="1" destOrd="0" presId="urn:microsoft.com/office/officeart/2005/8/layout/target3"/>
    <dgm:cxn modelId="{31B0E94A-7304-4CB5-AFDA-18975A9D17E3}" type="presParOf" srcId="{333A1088-737F-45CB-B68E-254E46348037}" destId="{D005CE8C-CC26-4C3E-AC11-E15060ECD759}" srcOrd="2" destOrd="0" presId="urn:microsoft.com/office/officeart/2005/8/layout/target3"/>
    <dgm:cxn modelId="{9A222FBD-A93E-42B7-9A36-F4857983EE82}" type="presParOf" srcId="{333A1088-737F-45CB-B68E-254E46348037}" destId="{2C702D82-9B77-49B7-9568-BB8EB47C3372}" srcOrd="3" destOrd="0" presId="urn:microsoft.com/office/officeart/2005/8/layout/target3"/>
    <dgm:cxn modelId="{51CA3B49-C5F3-43AB-921A-7643DE0D4C69}" type="presParOf" srcId="{333A1088-737F-45CB-B68E-254E46348037}" destId="{A52A0455-90FF-4808-ABD0-F02540D31D5A}" srcOrd="4" destOrd="0" presId="urn:microsoft.com/office/officeart/2005/8/layout/target3"/>
    <dgm:cxn modelId="{43AC4D65-2AAB-48D3-80D8-E9B3107AA7F8}" type="presParOf" srcId="{333A1088-737F-45CB-B68E-254E46348037}" destId="{6140AFEC-043D-4C43-A2F9-D0F5331DF3A3}" srcOrd="5" destOrd="0" presId="urn:microsoft.com/office/officeart/2005/8/layout/target3"/>
    <dgm:cxn modelId="{53921854-AF79-4210-911C-65C0C74C5DF7}" type="presParOf" srcId="{333A1088-737F-45CB-B68E-254E46348037}" destId="{9358AC05-5D7D-4327-9F80-1AD486AEA664}" srcOrd="6" destOrd="0" presId="urn:microsoft.com/office/officeart/2005/8/layout/target3"/>
    <dgm:cxn modelId="{B6E31522-905D-473F-9ABB-DAF0F96C4E26}" type="presParOf" srcId="{333A1088-737F-45CB-B68E-254E46348037}" destId="{313FC574-E1CD-4FB4-B054-0B805CE0447D}" srcOrd="7" destOrd="0" presId="urn:microsoft.com/office/officeart/2005/8/layout/target3"/>
    <dgm:cxn modelId="{39689A1B-9A54-4457-8CF4-072FAD621986}" type="presParOf" srcId="{333A1088-737F-45CB-B68E-254E46348037}" destId="{619D679B-A015-4ECF-8348-D1034C574F40}" srcOrd="8" destOrd="0" presId="urn:microsoft.com/office/officeart/2005/8/layout/target3"/>
    <dgm:cxn modelId="{20E216E5-48CD-4B82-8B6D-842661A26C4F}" type="presParOf" srcId="{333A1088-737F-45CB-B68E-254E46348037}" destId="{322283A8-4A27-4CDA-BAE3-F381106A9174}" srcOrd="9" destOrd="0" presId="urn:microsoft.com/office/officeart/2005/8/layout/target3"/>
    <dgm:cxn modelId="{34E2C281-2DEC-47C0-BE06-4EEA2D2CB9D5}" type="presParOf" srcId="{333A1088-737F-45CB-B68E-254E46348037}" destId="{FFC9F71D-1B4F-4AD9-A4A6-86ADEFC8AF5C}" srcOrd="10" destOrd="0" presId="urn:microsoft.com/office/officeart/2005/8/layout/target3"/>
    <dgm:cxn modelId="{CD1C5D07-4A1F-49C9-8C2A-A516F542E570}" type="presParOf" srcId="{333A1088-737F-45CB-B68E-254E46348037}" destId="{25B08C86-7E15-44DC-BE7F-FFB55DD49D12}" srcOrd="11" destOrd="0" presId="urn:microsoft.com/office/officeart/2005/8/layout/target3"/>
    <dgm:cxn modelId="{5FDB6639-9E63-44FF-9CA4-F18604EE922C}" type="presParOf" srcId="{333A1088-737F-45CB-B68E-254E46348037}" destId="{76644BE8-9D7C-4C09-B250-3D10AF48CBB7}" srcOrd="12" destOrd="0" presId="urn:microsoft.com/office/officeart/2005/8/layout/target3"/>
    <dgm:cxn modelId="{E73D67EB-4B98-4CA3-B189-572BCF91DE9E}" type="presParOf" srcId="{333A1088-737F-45CB-B68E-254E46348037}" destId="{EE85B701-7295-41C0-BA7A-34D3756A2AE6}" srcOrd="13" destOrd="0" presId="urn:microsoft.com/office/officeart/2005/8/layout/target3"/>
    <dgm:cxn modelId="{1865F0DA-E710-466F-8368-1E98D07A4D0E}" type="presParOf" srcId="{333A1088-737F-45CB-B68E-254E46348037}" destId="{8BEBB6EC-1DAA-4CAC-8A25-BC0FCBD5DBD5}" srcOrd="14" destOrd="0" presId="urn:microsoft.com/office/officeart/2005/8/layout/target3"/>
    <dgm:cxn modelId="{73ED620C-874D-4AED-AFFF-ECF35989D552}" type="presParOf" srcId="{333A1088-737F-45CB-B68E-254E46348037}" destId="{AED2198E-93D5-4001-81B4-73124B309672}" srcOrd="15" destOrd="0" presId="urn:microsoft.com/office/officeart/2005/8/layout/target3"/>
    <dgm:cxn modelId="{B03B3DCE-9F78-4836-AF4E-949B50EB443A}" type="presParOf" srcId="{333A1088-737F-45CB-B68E-254E46348037}" destId="{2BE915AB-18AA-4053-B92C-3BFC9ED204BB}" srcOrd="16" destOrd="0" presId="urn:microsoft.com/office/officeart/2005/8/layout/target3"/>
    <dgm:cxn modelId="{A3D60F46-EAE7-4EE0-8F1C-ACC1294CD3E2}" type="presParOf" srcId="{333A1088-737F-45CB-B68E-254E46348037}" destId="{6BB5E863-4638-4E1D-BFDE-399D028AC4ED}" srcOrd="17" destOrd="0" presId="urn:microsoft.com/office/officeart/2005/8/layout/target3"/>
    <dgm:cxn modelId="{EB254367-F482-433D-ADF3-7207A513FCD9}" type="presParOf" srcId="{333A1088-737F-45CB-B68E-254E46348037}" destId="{5A5FFA88-C948-4069-8E93-59FA12366E83}" srcOrd="18" destOrd="0" presId="urn:microsoft.com/office/officeart/2005/8/layout/target3"/>
    <dgm:cxn modelId="{89345837-51F8-44E2-B9DA-79EC20960E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NÁZEV:VY_32_INOVACE_3.2.7.2.R07_Grafické řešení soustavy rovnic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F2274-63E1-425E-80CC-C537BC7CAED8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47DB37-6A46-4588-A015-AF5E7293B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281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F4E7ED"/>
                </a:solidFill>
              </a:rPr>
              <a:pPr/>
              <a:t>24.6.2012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65EBC-B353-498E-9C27-C5E197D6E84D}" type="datetimeFigureOut">
              <a:rPr lang="cs-CZ" smtClean="0">
                <a:solidFill>
                  <a:srgbClr val="B13F9A"/>
                </a:solidFill>
              </a:rPr>
              <a:pPr/>
              <a:t>24.6.2012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3AAE0-D686-4E99-9138-4C1771FA796B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C750F6D-7160-4AE5-9ED5-05B87E8F65E1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0C55D2-56A6-4B62-B582-393D8DC4D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925630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3738562" y="2549525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8217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je určena k výkladu učiva grafické řešení soustavy 2 lineárních rovnic o 2 neznámých. Žáci nejprve řeší soustavu početně. Zopakují si základní vlastnosti lineární funkce a hledají souvislost s lineární rovnicí o 2 neznámých.</a:t>
            </a:r>
          </a:p>
          <a:p>
            <a:r>
              <a:rPr lang="cs-CZ" dirty="0" smtClean="0"/>
              <a:t>Sestaví jednoduchou tabulku a graf. </a:t>
            </a:r>
          </a:p>
          <a:p>
            <a:r>
              <a:rPr lang="cs-CZ" dirty="0" smtClean="0"/>
              <a:t>Na závěr je </a:t>
            </a:r>
            <a:r>
              <a:rPr lang="cs-CZ" dirty="0" smtClean="0"/>
              <a:t>shrnutí - </a:t>
            </a:r>
            <a:r>
              <a:rPr lang="cs-CZ" dirty="0" smtClean="0"/>
              <a:t>vzájemná poloha 2 přímek </a:t>
            </a:r>
            <a:r>
              <a:rPr lang="cs-CZ" dirty="0" smtClean="0"/>
              <a:t>                v </a:t>
            </a:r>
            <a:r>
              <a:rPr lang="cs-CZ" dirty="0" smtClean="0"/>
              <a:t>rovině a možnosti řešení soustavy.</a:t>
            </a:r>
          </a:p>
          <a:p>
            <a:r>
              <a:rPr lang="cs-CZ" dirty="0" smtClean="0"/>
              <a:t>Cílem prezentace je vytvoření představy </a:t>
            </a:r>
            <a:r>
              <a:rPr lang="cs-CZ" dirty="0" smtClean="0"/>
              <a:t>                            o </a:t>
            </a:r>
            <a:r>
              <a:rPr lang="cs-CZ" dirty="0" smtClean="0"/>
              <a:t>možnostech grafického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74190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Grafické řešení soustavy rovnic.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509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soustavu: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3x-2y=1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4x-y=-2   / .(-2)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3x-2y=1       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-8x +2y=4                      </a:t>
            </a:r>
          </a:p>
          <a:p>
            <a:pPr marL="45720" indent="0">
              <a:buNone/>
            </a:pPr>
            <a:r>
              <a:rPr lang="cs-CZ" dirty="0" smtClean="0"/>
              <a:t>-5x = 5 / </a:t>
            </a:r>
            <a:r>
              <a:rPr lang="cs-CZ" dirty="0" smtClean="0">
                <a:sym typeface="Wingdings" pitchFamily="2" charset="2"/>
              </a:rPr>
              <a:t>:-(</a:t>
            </a:r>
            <a:r>
              <a:rPr lang="cs-CZ" dirty="0" smtClean="0"/>
              <a:t>5)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x= -1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3.(-1) – 2y=1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-2y  = 4  / : (-2)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u="sng" dirty="0" smtClean="0">
                <a:solidFill>
                  <a:srgbClr val="FF0000"/>
                </a:solidFill>
              </a:rPr>
              <a:t>y= -2</a:t>
            </a:r>
          </a:p>
          <a:p>
            <a:pPr marL="4572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220072" y="692696"/>
            <a:ext cx="2520280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" indent="0">
              <a:buNone/>
            </a:pPr>
            <a:r>
              <a:rPr lang="cs-CZ" sz="2400" dirty="0" smtClean="0"/>
              <a:t>Řešení:[-1,-2]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276872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Zkouška:</a:t>
            </a:r>
          </a:p>
          <a:p>
            <a:r>
              <a:rPr lang="cs-CZ" sz="2000" dirty="0" smtClean="0"/>
              <a:t>L1=-3-2(-2) = -3+4=1</a:t>
            </a:r>
          </a:p>
          <a:p>
            <a:r>
              <a:rPr lang="cs-CZ" sz="2000" dirty="0" smtClean="0"/>
              <a:t>P1=1</a:t>
            </a:r>
          </a:p>
          <a:p>
            <a:r>
              <a:rPr lang="cs-CZ" sz="2000" dirty="0" smtClean="0"/>
              <a:t>L2=-4-(-2)=-4+2=-2</a:t>
            </a:r>
          </a:p>
          <a:p>
            <a:r>
              <a:rPr lang="cs-CZ" sz="2000" dirty="0" smtClean="0"/>
              <a:t>P2= -2</a:t>
            </a:r>
          </a:p>
          <a:p>
            <a:r>
              <a:rPr lang="cs-CZ" sz="2000" dirty="0" smtClean="0"/>
              <a:t>L1=P1      L2=P2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47793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si,co víte </a:t>
            </a:r>
            <a:r>
              <a:rPr lang="cs-CZ" dirty="0" smtClean="0"/>
              <a:t>    o </a:t>
            </a:r>
            <a:r>
              <a:rPr lang="cs-CZ" dirty="0" smtClean="0"/>
              <a:t>lineární funkci.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Lineární funkce je funkce daná předpisem</a:t>
            </a:r>
          </a:p>
          <a:p>
            <a:pPr marL="0" indent="0">
              <a:buNone/>
            </a:pPr>
            <a:r>
              <a:rPr lang="cs-CZ" dirty="0"/>
              <a:t>     y= </a:t>
            </a:r>
            <a:r>
              <a:rPr lang="cs-CZ" dirty="0" err="1"/>
              <a:t>ax+b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Grafem je přímka.</a:t>
            </a:r>
          </a:p>
          <a:p>
            <a:pPr marL="0" indent="0">
              <a:buNone/>
            </a:pPr>
            <a:r>
              <a:rPr lang="cs-CZ" dirty="0"/>
              <a:t>Koeficient 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/>
              <a:t> udává sklon </a:t>
            </a:r>
            <a:r>
              <a:rPr lang="cs-CZ" dirty="0" smtClean="0"/>
              <a:t>přímky – kladný - </a:t>
            </a:r>
            <a:r>
              <a:rPr lang="cs-CZ" dirty="0"/>
              <a:t>funkce rostoucí, </a:t>
            </a:r>
            <a:r>
              <a:rPr lang="cs-CZ" dirty="0" smtClean="0"/>
              <a:t>záporný - </a:t>
            </a:r>
            <a:r>
              <a:rPr lang="cs-CZ" dirty="0"/>
              <a:t>funkce klesající</a:t>
            </a:r>
          </a:p>
          <a:p>
            <a:pPr marL="0" indent="0">
              <a:buNone/>
            </a:pPr>
            <a:r>
              <a:rPr lang="cs-CZ" dirty="0" smtClean="0"/>
              <a:t>Koeficient </a:t>
            </a:r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/>
              <a:t> udává posunutí grafu po ose 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0828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řešení: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Na každou z lineárních rovnic v soustavě se můžeme dívat jako na lineární funkci. Vyjádříme vztah x a y.</a:t>
                </a:r>
              </a:p>
              <a:p>
                <a:r>
                  <a:rPr lang="cs-CZ" dirty="0" smtClean="0"/>
                  <a:t>3x-2y=1/-3x                     4x-y=-2  / -4x</a:t>
                </a:r>
              </a:p>
              <a:p>
                <a:pPr marL="4572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-2y=1-3x  / : (-2)                  -y= -2 -4x  / . (-1)</a:t>
                </a:r>
              </a:p>
              <a:p>
                <a:pPr marL="4572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y=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x –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                      y= 4x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+2</a:t>
                </a:r>
              </a:p>
              <a:p>
                <a:pPr marL="45720" indent="0">
                  <a:buNone/>
                </a:pPr>
                <a:endParaRPr lang="cs-CZ" sz="2400" dirty="0">
                  <a:solidFill>
                    <a:srgbClr val="FF0000"/>
                  </a:solidFill>
                </a:endParaRPr>
              </a:p>
              <a:p>
                <a:pPr marL="4572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 Pomocí tabulky zjistíme u každé z funkcí 2 body a narýsujeme graf.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4572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 cstate="print"/>
                <a:stretch>
                  <a:fillRect l="-857" t="-3158" r="-1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392589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879193851"/>
              </p:ext>
            </p:extLst>
          </p:nvPr>
        </p:nvGraphicFramePr>
        <p:xfrm>
          <a:off x="827584" y="692696"/>
          <a:ext cx="244827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6712"/>
                <a:gridCol w="720080"/>
                <a:gridCol w="8914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-1/2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13031245"/>
              </p:ext>
            </p:extLst>
          </p:nvPr>
        </p:nvGraphicFramePr>
        <p:xfrm>
          <a:off x="827584" y="1772816"/>
          <a:ext cx="2304256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720080"/>
                <a:gridCol w="864096"/>
              </a:tblGrid>
              <a:tr h="144016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040"/>
            <a:ext cx="4738092" cy="426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50359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soustavu: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3x-6y=9     /.4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-4x +8y= -12   /.3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12x -24y = 36</a:t>
            </a:r>
          </a:p>
          <a:p>
            <a:pPr marL="4572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-12x +24y=-36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0=0</a:t>
            </a:r>
          </a:p>
          <a:p>
            <a:pPr marL="45720" indent="0">
              <a:buNone/>
            </a:pPr>
            <a:r>
              <a:rPr lang="cs-CZ" dirty="0" smtClean="0"/>
              <a:t>Rovnice má nekonečně mnoho řešení.</a:t>
            </a:r>
          </a:p>
          <a:p>
            <a:pPr marL="45720" indent="0">
              <a:buNone/>
            </a:pP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71703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Samostatně vyjádřete jako lineární funkci 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65818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6400800" cy="3050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7667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y=1/2 x – 3/2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798244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souřadnice libovolného bodu na přímce </a:t>
            </a:r>
            <a:r>
              <a:rPr lang="cs-CZ" dirty="0" smtClean="0"/>
              <a:t>                    a </a:t>
            </a:r>
            <a:r>
              <a:rPr lang="cs-CZ" dirty="0" smtClean="0"/>
              <a:t>tento bod ověřte zkouškou, jestli vyhovuje oběma stranám obou rovnic. </a:t>
            </a:r>
            <a:r>
              <a:rPr lang="cs-CZ" dirty="0" err="1" smtClean="0"/>
              <a:t>Např</a:t>
            </a:r>
            <a:r>
              <a:rPr lang="cs-CZ" dirty="0" smtClean="0"/>
              <a:t> [-5,-4]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50998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soustavu: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3x-6y=9     /.4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-4x +8y= 12   /.3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12x -24y = 36</a:t>
            </a:r>
          </a:p>
          <a:p>
            <a:pPr marL="4572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-12x +24y=36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0=72</a:t>
            </a:r>
          </a:p>
          <a:p>
            <a:pPr marL="45720" indent="0">
              <a:buNone/>
            </a:pPr>
            <a:r>
              <a:rPr lang="cs-CZ" dirty="0" smtClean="0"/>
              <a:t>Rovnice nemá řešení.</a:t>
            </a:r>
          </a:p>
          <a:p>
            <a:pPr marL="45720" indent="0">
              <a:buNone/>
            </a:pP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71703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7030A0"/>
                </a:solidFill>
              </a:rPr>
              <a:t>Samostatně vyjádřete jako lineární </a:t>
            </a:r>
            <a:r>
              <a:rPr lang="cs-CZ" dirty="0" smtClean="0">
                <a:solidFill>
                  <a:srgbClr val="7030A0"/>
                </a:solidFill>
              </a:rPr>
              <a:t>funkce </a:t>
            </a:r>
            <a:r>
              <a:rPr lang="cs-CZ" dirty="0">
                <a:solidFill>
                  <a:srgbClr val="7030A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53240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1"/>
            <a:ext cx="640080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33265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: y= 1/2x-3/2      g: y=1/2x + 3/2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7714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980728"/>
            <a:ext cx="5976664" cy="95410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Řešení soustavy 2 rovnic </a:t>
            </a:r>
            <a:r>
              <a:rPr lang="cs-CZ" sz="2800" dirty="0" smtClean="0"/>
              <a:t>                                  o </a:t>
            </a:r>
            <a:r>
              <a:rPr lang="cs-CZ" sz="2800" dirty="0" smtClean="0"/>
              <a:t>2 neznámých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348880"/>
            <a:ext cx="1944216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Jedno řešení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Graficky: různoběžky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568352"/>
            <a:ext cx="1944216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Žádné řešení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Graficky: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rovnoběžky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559288"/>
            <a:ext cx="2592288" cy="156966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Nekonečně mnoho řešení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Graficky: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Totožné přímky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868144" y="1934835"/>
            <a:ext cx="626368" cy="63351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031940" y="1934835"/>
            <a:ext cx="0" cy="6244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339752" y="1934835"/>
            <a:ext cx="720080" cy="41404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05789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Sbírka úloh z matematiky pro ZŠ</a:t>
            </a:r>
            <a:r>
              <a:rPr lang="cs-CZ" dirty="0"/>
              <a:t>. Praha: Prométheus, 2004. ISBN 80-7196-104-3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č.7,9,11 byly </a:t>
            </a:r>
            <a:r>
              <a:rPr lang="cs-CZ" smtClean="0"/>
              <a:t>vytvořeny </a:t>
            </a:r>
            <a:r>
              <a:rPr lang="cs-CZ" smtClean="0"/>
              <a:t>                        v </a:t>
            </a:r>
            <a:r>
              <a:rPr lang="cs-CZ" smtClean="0"/>
              <a:t>programu GEOGEBRA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45873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434</Words>
  <Application>Microsoft Office PowerPoint</Application>
  <PresentationFormat>Předvádění na obrazovce (4:3)</PresentationFormat>
  <Paragraphs>86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Aerodynamika</vt:lpstr>
      <vt:lpstr>1_Aerodynamika</vt:lpstr>
      <vt:lpstr>Snímek 1</vt:lpstr>
      <vt:lpstr>Anotace.</vt:lpstr>
      <vt:lpstr>Grafické řešení soustavy rovnic.</vt:lpstr>
      <vt:lpstr>Řešte soustavu:</vt:lpstr>
      <vt:lpstr>Zopakujte si,co víte     o lineární funkci.</vt:lpstr>
      <vt:lpstr>Grafické řešení:</vt:lpstr>
      <vt:lpstr>Graf:</vt:lpstr>
      <vt:lpstr>Řešte soustavu:</vt:lpstr>
      <vt:lpstr>Graf:</vt:lpstr>
      <vt:lpstr>Řešte soustavu:</vt:lpstr>
      <vt:lpstr>Graf:</vt:lpstr>
      <vt:lpstr>Přehled: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9</cp:revision>
  <dcterms:created xsi:type="dcterms:W3CDTF">2012-03-13T15:54:42Z</dcterms:created>
  <dcterms:modified xsi:type="dcterms:W3CDTF">2012-06-24T13:06:16Z</dcterms:modified>
</cp:coreProperties>
</file>