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96" r:id="rId2"/>
  </p:sldMasterIdLst>
  <p:notesMasterIdLst>
    <p:notesMasterId r:id="rId11"/>
  </p:notesMasterIdLst>
  <p:sldIdLst>
    <p:sldId id="261" r:id="rId3"/>
    <p:sldId id="262" r:id="rId4"/>
    <p:sldId id="256" r:id="rId5"/>
    <p:sldId id="257" r:id="rId6"/>
    <p:sldId id="258" r:id="rId7"/>
    <p:sldId id="259" r:id="rId8"/>
    <p:sldId id="260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5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NÁZEV:VY_32_INOVACE_3.2.7.2.R09_Soustava rovnic procvičování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err="1" smtClean="0"/>
            <a:t>RNDr.Ivana</a:t>
          </a:r>
          <a:r>
            <a:rPr lang="cs-CZ" sz="2000" dirty="0" smtClean="0"/>
            <a:t> </a:t>
          </a:r>
          <a:r>
            <a:rPr lang="cs-CZ" sz="2000" dirty="0" err="1" smtClean="0"/>
            <a:t>Řehková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Matematika 9.ročník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08CFF9FB-5A1C-4AE7-A638-6B158B3BFA18}" type="presOf" srcId="{D1D4F407-5343-4D3F-B5B9-D407B03CAEB4}" destId="{D005CE8C-CC26-4C3E-AC11-E15060ECD759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6738874-9254-48AD-8B87-6DC6BD4F8CD5}" type="presOf" srcId="{B651F6E3-6281-48DB-9319-2AEAFDAE7572}" destId="{6BB5E863-4638-4E1D-BFDE-399D028AC4ED}" srcOrd="1" destOrd="0" presId="urn:microsoft.com/office/officeart/2005/8/layout/target3"/>
    <dgm:cxn modelId="{16E6D67B-863F-421A-9AD9-E4A685D0C86C}" type="presOf" srcId="{4C35D32F-0EAB-4CD7-82EE-45574DC2A586}" destId="{890E4F0B-2866-4A3F-A3C7-2A14B1797930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F88F244-3D74-4BFB-86F9-C21159183859}" type="presOf" srcId="{4C35D32F-0EAB-4CD7-82EE-45574DC2A586}" destId="{8BEBB6EC-1DAA-4CAC-8A25-BC0FCBD5DBD5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861F70F7-B8B4-480B-86CC-0D2312B2204C}" type="presOf" srcId="{D8197B8C-B260-4A16-BDF4-0947B075E274}" destId="{5A5FFA88-C948-4069-8E93-59FA12366E83}" srcOrd="1" destOrd="0" presId="urn:microsoft.com/office/officeart/2005/8/layout/target3"/>
    <dgm:cxn modelId="{0280B3E3-A537-4BA5-A9E2-0DC912592FF0}" type="presOf" srcId="{B651F6E3-6281-48DB-9319-2AEAFDAE7572}" destId="{619D679B-A015-4ECF-8348-D1034C574F40}" srcOrd="0" destOrd="0" presId="urn:microsoft.com/office/officeart/2005/8/layout/target3"/>
    <dgm:cxn modelId="{D7ABFFEB-D3EC-42DD-A7BB-954B55409F47}" type="presOf" srcId="{D8197B8C-B260-4A16-BDF4-0947B075E274}" destId="{25B08C86-7E15-44DC-BE7F-FFB55DD49D12}" srcOrd="0" destOrd="0" presId="urn:microsoft.com/office/officeart/2005/8/layout/target3"/>
    <dgm:cxn modelId="{2C18F049-A566-4C36-ACEC-9DFD48B9119E}" type="presOf" srcId="{D1D4F407-5343-4D3F-B5B9-D407B03CAEB4}" destId="{AED2198E-93D5-4001-81B4-73124B309672}" srcOrd="1" destOrd="0" presId="urn:microsoft.com/office/officeart/2005/8/layout/target3"/>
    <dgm:cxn modelId="{3E5FE427-B6A9-4AAB-895A-AB404D068619}" type="presOf" srcId="{D1B46980-6531-4606-95E6-44980827E919}" destId="{6140AFEC-043D-4C43-A2F9-D0F5331DF3A3}" srcOrd="0" destOrd="0" presId="urn:microsoft.com/office/officeart/2005/8/layout/target3"/>
    <dgm:cxn modelId="{9FFF9442-A02B-495B-839F-2013DA3935AE}" type="presOf" srcId="{757F3AB3-0718-4624-B441-E567A8F0AB56}" destId="{333A1088-737F-45CB-B68E-254E4634803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39B5B56-6E20-4282-B3FB-D66E6CE508A6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804B693-560C-446E-80CE-1C2F0B995C22}" type="presParOf" srcId="{333A1088-737F-45CB-B68E-254E46348037}" destId="{F5ABB229-8D3B-4694-996A-96F23CF14429}" srcOrd="0" destOrd="0" presId="urn:microsoft.com/office/officeart/2005/8/layout/target3"/>
    <dgm:cxn modelId="{4FF4EAFF-73FF-4187-8571-5BC0F50B6B17}" type="presParOf" srcId="{333A1088-737F-45CB-B68E-254E46348037}" destId="{F41139FD-01EE-4571-8B17-4FB00FC51163}" srcOrd="1" destOrd="0" presId="urn:microsoft.com/office/officeart/2005/8/layout/target3"/>
    <dgm:cxn modelId="{50298751-18F9-4E1A-8A0D-95E39236111A}" type="presParOf" srcId="{333A1088-737F-45CB-B68E-254E46348037}" destId="{D005CE8C-CC26-4C3E-AC11-E15060ECD759}" srcOrd="2" destOrd="0" presId="urn:microsoft.com/office/officeart/2005/8/layout/target3"/>
    <dgm:cxn modelId="{5FC91749-8A22-4D2E-B76F-355AE6AA35A1}" type="presParOf" srcId="{333A1088-737F-45CB-B68E-254E46348037}" destId="{2C702D82-9B77-49B7-9568-BB8EB47C3372}" srcOrd="3" destOrd="0" presId="urn:microsoft.com/office/officeart/2005/8/layout/target3"/>
    <dgm:cxn modelId="{1B78AA15-454E-4036-B37B-8F39679E06D7}" type="presParOf" srcId="{333A1088-737F-45CB-B68E-254E46348037}" destId="{A52A0455-90FF-4808-ABD0-F02540D31D5A}" srcOrd="4" destOrd="0" presId="urn:microsoft.com/office/officeart/2005/8/layout/target3"/>
    <dgm:cxn modelId="{5442AF3F-520A-4C33-8F8F-D4FF2B43F9EE}" type="presParOf" srcId="{333A1088-737F-45CB-B68E-254E46348037}" destId="{6140AFEC-043D-4C43-A2F9-D0F5331DF3A3}" srcOrd="5" destOrd="0" presId="urn:microsoft.com/office/officeart/2005/8/layout/target3"/>
    <dgm:cxn modelId="{36C9BC54-FCC7-4B3A-9F18-C806A31EB5E3}" type="presParOf" srcId="{333A1088-737F-45CB-B68E-254E46348037}" destId="{9358AC05-5D7D-4327-9F80-1AD486AEA664}" srcOrd="6" destOrd="0" presId="urn:microsoft.com/office/officeart/2005/8/layout/target3"/>
    <dgm:cxn modelId="{F3E0BF18-4EA3-4266-A461-8F1E5F438304}" type="presParOf" srcId="{333A1088-737F-45CB-B68E-254E46348037}" destId="{313FC574-E1CD-4FB4-B054-0B805CE0447D}" srcOrd="7" destOrd="0" presId="urn:microsoft.com/office/officeart/2005/8/layout/target3"/>
    <dgm:cxn modelId="{9E311B98-FCDE-4993-AEB3-A4BECE23E5E8}" type="presParOf" srcId="{333A1088-737F-45CB-B68E-254E46348037}" destId="{619D679B-A015-4ECF-8348-D1034C574F40}" srcOrd="8" destOrd="0" presId="urn:microsoft.com/office/officeart/2005/8/layout/target3"/>
    <dgm:cxn modelId="{C543C005-AD26-4ECE-A394-7DED7A7BAA19}" type="presParOf" srcId="{333A1088-737F-45CB-B68E-254E46348037}" destId="{322283A8-4A27-4CDA-BAE3-F381106A9174}" srcOrd="9" destOrd="0" presId="urn:microsoft.com/office/officeart/2005/8/layout/target3"/>
    <dgm:cxn modelId="{4AF13EF2-663D-491A-89DA-DE966E5FA8C2}" type="presParOf" srcId="{333A1088-737F-45CB-B68E-254E46348037}" destId="{FFC9F71D-1B4F-4AD9-A4A6-86ADEFC8AF5C}" srcOrd="10" destOrd="0" presId="urn:microsoft.com/office/officeart/2005/8/layout/target3"/>
    <dgm:cxn modelId="{4CCC377C-5DCD-41B6-ABB9-A20579359CC9}" type="presParOf" srcId="{333A1088-737F-45CB-B68E-254E46348037}" destId="{25B08C86-7E15-44DC-BE7F-FFB55DD49D12}" srcOrd="11" destOrd="0" presId="urn:microsoft.com/office/officeart/2005/8/layout/target3"/>
    <dgm:cxn modelId="{D2419082-5C34-4E71-A0AE-A25181BD29CF}" type="presParOf" srcId="{333A1088-737F-45CB-B68E-254E46348037}" destId="{76644BE8-9D7C-4C09-B250-3D10AF48CBB7}" srcOrd="12" destOrd="0" presId="urn:microsoft.com/office/officeart/2005/8/layout/target3"/>
    <dgm:cxn modelId="{9C3A09D4-7780-420F-ACD7-2840535598CF}" type="presParOf" srcId="{333A1088-737F-45CB-B68E-254E46348037}" destId="{EE85B701-7295-41C0-BA7A-34D3756A2AE6}" srcOrd="13" destOrd="0" presId="urn:microsoft.com/office/officeart/2005/8/layout/target3"/>
    <dgm:cxn modelId="{77799D44-7AF0-4452-80DD-C4DCAC3629E5}" type="presParOf" srcId="{333A1088-737F-45CB-B68E-254E46348037}" destId="{8BEBB6EC-1DAA-4CAC-8A25-BC0FCBD5DBD5}" srcOrd="14" destOrd="0" presId="urn:microsoft.com/office/officeart/2005/8/layout/target3"/>
    <dgm:cxn modelId="{A210C904-2929-41A6-962F-4CB40E5E018E}" type="presParOf" srcId="{333A1088-737F-45CB-B68E-254E46348037}" destId="{AED2198E-93D5-4001-81B4-73124B309672}" srcOrd="15" destOrd="0" presId="urn:microsoft.com/office/officeart/2005/8/layout/target3"/>
    <dgm:cxn modelId="{851BE4F5-5E6D-4C2A-BDA9-AF92EC36167C}" type="presParOf" srcId="{333A1088-737F-45CB-B68E-254E46348037}" destId="{2BE915AB-18AA-4053-B92C-3BFC9ED204BB}" srcOrd="16" destOrd="0" presId="urn:microsoft.com/office/officeart/2005/8/layout/target3"/>
    <dgm:cxn modelId="{32F6855A-4799-4465-B148-04AC7DB2AD5D}" type="presParOf" srcId="{333A1088-737F-45CB-B68E-254E46348037}" destId="{6BB5E863-4638-4E1D-BFDE-399D028AC4ED}" srcOrd="17" destOrd="0" presId="urn:microsoft.com/office/officeart/2005/8/layout/target3"/>
    <dgm:cxn modelId="{F4F27EAE-6268-48F3-BE9F-51E8621A2237}" type="presParOf" srcId="{333A1088-737F-45CB-B68E-254E46348037}" destId="{5A5FFA88-C948-4069-8E93-59FA12366E83}" srcOrd="18" destOrd="0" presId="urn:microsoft.com/office/officeart/2005/8/layout/target3"/>
    <dgm:cxn modelId="{039659AE-3EA2-40B6-86A7-AC051DDE448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err="1" smtClean="0"/>
            <a:t>RNDr.Ivana</a:t>
          </a:r>
          <a:r>
            <a:rPr lang="cs-CZ" sz="2000" kern="1200" dirty="0" smtClean="0"/>
            <a:t> </a:t>
          </a:r>
          <a:r>
            <a:rPr lang="cs-CZ" sz="2000" kern="1200" dirty="0" err="1" smtClean="0"/>
            <a:t>Řehková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NÁZEV:VY_32_INOVACE_3.2.7.2.R09_Soustava rovnic procvičování</a:t>
          </a:r>
          <a:endParaRPr lang="cs-CZ" sz="20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Matematika 9.ročník</a:t>
          </a:r>
          <a:endParaRPr lang="cs-CZ" sz="20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802389-ED32-4866-AE47-BA61F1B3B84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ADCAE3-CB6A-4E85-87C8-525CAFD7194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556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765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fld id="{B17B94F7-BA16-4F4C-BBB6-B9F6C55DCCD3}" type="slidenum">
              <a:rPr lang="cs-CZ">
                <a:solidFill>
                  <a:srgbClr val="000000"/>
                </a:solidFill>
              </a:rPr>
              <a:pPr/>
              <a:t>1</a:t>
            </a:fld>
            <a:endParaRPr lang="cs-CZ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2362200"/>
            <a:ext cx="77724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626864"/>
            <a:ext cx="77724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731520" y="4599432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3352"/>
            <a:ext cx="40386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54880" y="1676400"/>
            <a:ext cx="393192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4880" y="2438400"/>
            <a:ext cx="39319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2217817" y="4045823"/>
            <a:ext cx="4709160" cy="794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080"/>
            <a:ext cx="2139696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71800" y="792080"/>
            <a:ext cx="5715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130552"/>
            <a:ext cx="2139696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-13116" y="3580206"/>
            <a:ext cx="557784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92480"/>
            <a:ext cx="2142680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858610" y="838201"/>
            <a:ext cx="590439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133600"/>
            <a:ext cx="2139696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609600"/>
            <a:ext cx="2057400" cy="5867400"/>
          </a:xfrm>
        </p:spPr>
        <p:txBody>
          <a:bodyPr vert="eaVert" anchor="b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6019800" cy="58674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FFF39D"/>
                </a:solidFill>
              </a:rPr>
              <a:pPr/>
              <a:t>24.6.2012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E8DA833-0B89-4103-BAA6-7DE645CC92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2D1BA6-F240-4A97-B7A5-97AF2CEEE3EF}" type="datetimeFigureOut">
              <a:rPr lang="cs-CZ" smtClean="0">
                <a:solidFill>
                  <a:srgbClr val="575F6D"/>
                </a:solidFill>
              </a:rPr>
              <a:pPr/>
              <a:t>24.6.2012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wip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9144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9144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18288"/>
            <a:ext cx="1066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98E8F4A-81D8-400A-9051-7CB2C9FA7F22}" type="datetimeFigureOut">
              <a:rPr lang="cs-CZ" smtClean="0"/>
              <a:t>24.6.2012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283C7D3-0B9F-43E9-B612-402EC8619334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slow">
    <p:wip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16656355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6626" name="Obrázek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7" name="TextovéPole 2"/>
          <p:cNvSpPr txBox="1">
            <a:spLocks noChangeArrowheads="1"/>
          </p:cNvSpPr>
          <p:nvPr/>
        </p:nvSpPr>
        <p:spPr bwMode="auto">
          <a:xfrm>
            <a:off x="4355976" y="2470150"/>
            <a:ext cx="25616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cs-CZ" dirty="0">
                <a:solidFill>
                  <a:srgbClr val="000000"/>
                </a:solidFill>
              </a:rPr>
              <a:t>CZ.1.07/1.4.00/21.2976</a:t>
            </a:r>
          </a:p>
        </p:txBody>
      </p:sp>
      <p:sp>
        <p:nvSpPr>
          <p:cNvPr id="26628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26629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2632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Prezentace je určena k procvičení učiva o řešení soustavy dvou lineárních rovnic o 2 neznámých. Obsahuje zadání příkladů s nápovědou a s výsledky. Žáci pracují samostatně a výsledky si kontrolují podle tabule. Je uveden příklad navíc pro rychlejší počtáře. </a:t>
            </a:r>
          </a:p>
          <a:p>
            <a:r>
              <a:rPr lang="cs-CZ" dirty="0" smtClean="0"/>
              <a:t>Další příklady jsou slovní úlohy.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08375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Soustava rovnic- příklady.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37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Řešte soustavy rovnic se zkouškou: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r>
                  <a:rPr lang="cs-CZ" dirty="0" smtClean="0"/>
                  <a:t>1/ 3x- y = 5</a:t>
                </a:r>
              </a:p>
              <a:p>
                <a:r>
                  <a:rPr lang="cs-CZ" u="sng" dirty="0"/>
                  <a:t> </a:t>
                </a:r>
                <a:r>
                  <a:rPr lang="cs-CZ" u="sng" dirty="0" smtClean="0"/>
                  <a:t>   2x +3y= 18</a:t>
                </a:r>
              </a:p>
              <a:p>
                <a:endParaRPr lang="cs-CZ" u="sng" dirty="0"/>
              </a:p>
              <a:p>
                <a:r>
                  <a:rPr lang="cs-CZ" dirty="0" smtClean="0"/>
                  <a:t>2/    </a:t>
                </a:r>
                <a:r>
                  <a:rPr lang="cs-CZ" dirty="0"/>
                  <a:t>x – 2y =3                                                                  </a:t>
                </a:r>
              </a:p>
              <a:p>
                <a:r>
                  <a:rPr lang="cs-CZ" dirty="0"/>
                  <a:t>     </a:t>
                </a:r>
                <a:r>
                  <a:rPr lang="cs-CZ" u="sng" dirty="0"/>
                  <a:t>3x ̶ </a:t>
                </a:r>
                <a:r>
                  <a:rPr lang="cs-CZ" u="sng" dirty="0" smtClean="0"/>
                  <a:t> 4y=15 </a:t>
                </a:r>
              </a:p>
              <a:p>
                <a:endParaRPr lang="cs-CZ" u="sng" dirty="0"/>
              </a:p>
              <a:p>
                <a:r>
                  <a:rPr lang="cs-CZ" dirty="0" smtClean="0"/>
                  <a:t>3/ </a:t>
                </a:r>
                <a:r>
                  <a:rPr lang="cs-CZ" dirty="0"/>
                  <a:t>3x – 2y = 11</a:t>
                </a:r>
              </a:p>
              <a:p>
                <a:r>
                  <a:rPr lang="cs-CZ" dirty="0" smtClean="0"/>
                  <a:t>    </a:t>
                </a:r>
                <a:r>
                  <a:rPr lang="cs-CZ" u="sng" dirty="0" smtClean="0"/>
                  <a:t>4x</a:t>
                </a:r>
                <a:r>
                  <a:rPr lang="cs-CZ" u="sng" dirty="0"/>
                  <a:t>+  y  =  </a:t>
                </a:r>
                <a:r>
                  <a:rPr lang="cs-CZ" u="sng" dirty="0" smtClean="0"/>
                  <a:t>22</a:t>
                </a:r>
              </a:p>
              <a:p>
                <a:endParaRPr lang="cs-CZ" u="sng" dirty="0" smtClean="0"/>
              </a:p>
              <a:p>
                <a:r>
                  <a:rPr lang="cs-CZ" dirty="0" smtClean="0"/>
                  <a:t>4*/ 2.(</a:t>
                </a:r>
                <a:r>
                  <a:rPr lang="cs-CZ" dirty="0" err="1" smtClean="0"/>
                  <a:t>u+v</a:t>
                </a:r>
                <a:r>
                  <a:rPr lang="cs-CZ" dirty="0" smtClean="0"/>
                  <a:t>) = 3.( v + 2) – 1</a:t>
                </a:r>
              </a:p>
              <a:p>
                <a:r>
                  <a:rPr lang="cs-CZ" dirty="0"/>
                  <a:t> </a:t>
                </a:r>
                <a:r>
                  <a:rPr lang="cs-CZ" dirty="0" smtClean="0"/>
                  <a:t>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𝑢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cs-CZ" dirty="0"/>
                  <a:t> +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𝑣</m:t>
                        </m:r>
                        <m:r>
                          <a:rPr lang="cs-CZ" i="1">
                            <a:latin typeface="Cambria Math"/>
                          </a:rPr>
                          <m:t>−2</m:t>
                        </m:r>
                      </m:num>
                      <m:den>
                        <m:r>
                          <a:rPr lang="cs-CZ" i="1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cs-CZ" dirty="0"/>
                  <a:t> = 0</a:t>
                </a:r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593" t="-16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Obdélníkový popisek 3"/>
          <p:cNvSpPr/>
          <p:nvPr/>
        </p:nvSpPr>
        <p:spPr>
          <a:xfrm>
            <a:off x="6228184" y="1556792"/>
            <a:ext cx="1728192" cy="64807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x</a:t>
            </a:r>
            <a:r>
              <a:rPr lang="cs-CZ" dirty="0" smtClean="0"/>
              <a:t>=3</a:t>
            </a:r>
          </a:p>
          <a:p>
            <a:pPr algn="ctr"/>
            <a:r>
              <a:rPr lang="cs-CZ" dirty="0"/>
              <a:t>y</a:t>
            </a:r>
            <a:r>
              <a:rPr lang="cs-CZ" dirty="0" smtClean="0"/>
              <a:t>=4</a:t>
            </a:r>
            <a:endParaRPr lang="cs-CZ" dirty="0"/>
          </a:p>
        </p:txBody>
      </p:sp>
      <p:sp>
        <p:nvSpPr>
          <p:cNvPr id="5" name="Obdélníkový popisek 4"/>
          <p:cNvSpPr/>
          <p:nvPr/>
        </p:nvSpPr>
        <p:spPr>
          <a:xfrm>
            <a:off x="6660232" y="2924944"/>
            <a:ext cx="1872208" cy="64807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x=9</a:t>
            </a:r>
          </a:p>
          <a:p>
            <a:pPr algn="ctr"/>
            <a:r>
              <a:rPr lang="cs-CZ" dirty="0" smtClean="0"/>
              <a:t>y=3</a:t>
            </a:r>
            <a:endParaRPr lang="cs-CZ" dirty="0"/>
          </a:p>
        </p:txBody>
      </p:sp>
      <p:sp>
        <p:nvSpPr>
          <p:cNvPr id="6" name="Obdélníkový popisek 5"/>
          <p:cNvSpPr/>
          <p:nvPr/>
        </p:nvSpPr>
        <p:spPr>
          <a:xfrm>
            <a:off x="6444208" y="4653136"/>
            <a:ext cx="1872208" cy="72008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x=5</a:t>
            </a:r>
          </a:p>
          <a:p>
            <a:pPr algn="ctr"/>
            <a:r>
              <a:rPr lang="cs-CZ" dirty="0" smtClean="0"/>
              <a:t>y=2</a:t>
            </a:r>
            <a:endParaRPr lang="cs-CZ" dirty="0"/>
          </a:p>
        </p:txBody>
      </p:sp>
      <p:cxnSp>
        <p:nvCxnSpPr>
          <p:cNvPr id="8" name="Přímá spojnice 7"/>
          <p:cNvCxnSpPr/>
          <p:nvPr/>
        </p:nvCxnSpPr>
        <p:spPr>
          <a:xfrm>
            <a:off x="1115616" y="6309320"/>
            <a:ext cx="31683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ový popisek 8"/>
          <p:cNvSpPr/>
          <p:nvPr/>
        </p:nvSpPr>
        <p:spPr>
          <a:xfrm>
            <a:off x="4644008" y="5805264"/>
            <a:ext cx="2016224" cy="9361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u= 2</a:t>
            </a:r>
          </a:p>
          <a:p>
            <a:pPr algn="ctr"/>
            <a:r>
              <a:rPr lang="cs-CZ" dirty="0" smtClean="0"/>
              <a:t>v= -1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352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Řešte slovní úlohu: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Sud plný vody vážil 92kg. Po odebrání 20% objemu vody vážil sud s vodou 76 kg. Určete hmotnost sudu a původní hmotnost vody .</a:t>
            </a:r>
          </a:p>
          <a:p>
            <a:endParaRPr lang="cs-CZ" dirty="0"/>
          </a:p>
          <a:p>
            <a:r>
              <a:rPr lang="cs-CZ" dirty="0" smtClean="0"/>
              <a:t>        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971600" y="3140968"/>
            <a:ext cx="4176464" cy="259228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Nápověda: </a:t>
            </a:r>
            <a:r>
              <a:rPr lang="cs-CZ" sz="2400" dirty="0" smtClean="0"/>
              <a:t>Označte </a:t>
            </a:r>
            <a:r>
              <a:rPr lang="cs-CZ" sz="2400" dirty="0" smtClean="0"/>
              <a:t>hmotnost sudu a hmotnost vody jako neznámé a sestavte soustavu:</a:t>
            </a:r>
          </a:p>
          <a:p>
            <a:pPr algn="ctr"/>
            <a:r>
              <a:rPr lang="cs-CZ" sz="2400" dirty="0" err="1" smtClean="0"/>
              <a:t>x+y</a:t>
            </a:r>
            <a:r>
              <a:rPr lang="cs-CZ" sz="2400" dirty="0" smtClean="0"/>
              <a:t>= 92</a:t>
            </a:r>
          </a:p>
          <a:p>
            <a:pPr algn="ctr"/>
            <a:r>
              <a:rPr lang="cs-CZ" sz="2400" dirty="0" smtClean="0"/>
              <a:t>x+0,8y=76</a:t>
            </a:r>
            <a:endParaRPr lang="cs-CZ" sz="2400" dirty="0"/>
          </a:p>
        </p:txBody>
      </p:sp>
      <p:sp>
        <p:nvSpPr>
          <p:cNvPr id="5" name="Obdélníkový popisek 4"/>
          <p:cNvSpPr/>
          <p:nvPr/>
        </p:nvSpPr>
        <p:spPr>
          <a:xfrm>
            <a:off x="5868144" y="4437112"/>
            <a:ext cx="2088232" cy="1800200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Řešení: </a:t>
            </a:r>
            <a:r>
              <a:rPr lang="cs-CZ" sz="2400" dirty="0" smtClean="0">
                <a:solidFill>
                  <a:srgbClr val="FF0000"/>
                </a:solidFill>
              </a:rPr>
              <a:t>Hmotnost </a:t>
            </a:r>
            <a:r>
              <a:rPr lang="cs-CZ" sz="2400" dirty="0" smtClean="0">
                <a:solidFill>
                  <a:srgbClr val="FF0000"/>
                </a:solidFill>
              </a:rPr>
              <a:t>sudu je 12 kg, hmotnost vody 80 kg.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529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Řešte slovní úlohu: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Ze dvou druhů čaje o ceně 160 a 220 Kč za 1 kg se má připravit 20 kg směsi o ceně </a:t>
            </a:r>
            <a:r>
              <a:rPr lang="cs-CZ" dirty="0" smtClean="0"/>
              <a:t>205 Kč </a:t>
            </a:r>
            <a:r>
              <a:rPr lang="cs-CZ" dirty="0"/>
              <a:t>za kg. Kolik kilogramů každého druhu čaje je třeba smíchat?</a:t>
            </a:r>
          </a:p>
          <a:p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611560" y="3356992"/>
            <a:ext cx="4032448" cy="2736304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Nápověda: </a:t>
            </a:r>
            <a:r>
              <a:rPr lang="cs-CZ" sz="2400" dirty="0" smtClean="0"/>
              <a:t>Označte </a:t>
            </a:r>
            <a:r>
              <a:rPr lang="cs-CZ" sz="2400" dirty="0" smtClean="0"/>
              <a:t>cenu levnějšího čaje x a dražšího y a sestavte soustavu rovnic:</a:t>
            </a:r>
          </a:p>
          <a:p>
            <a:pPr algn="ctr"/>
            <a:r>
              <a:rPr lang="cs-CZ" sz="2400" dirty="0" err="1" smtClean="0"/>
              <a:t>x+y</a:t>
            </a:r>
            <a:r>
              <a:rPr lang="cs-CZ" sz="2400" dirty="0" smtClean="0"/>
              <a:t>=20</a:t>
            </a:r>
          </a:p>
          <a:p>
            <a:pPr algn="ctr"/>
            <a:r>
              <a:rPr lang="cs-CZ" sz="2400" dirty="0" smtClean="0"/>
              <a:t>160x+220y= 20.205</a:t>
            </a:r>
            <a:endParaRPr lang="cs-CZ" sz="2400" dirty="0"/>
          </a:p>
        </p:txBody>
      </p:sp>
      <p:sp>
        <p:nvSpPr>
          <p:cNvPr id="5" name="Obdélníkový popisek 4"/>
          <p:cNvSpPr/>
          <p:nvPr/>
        </p:nvSpPr>
        <p:spPr>
          <a:xfrm>
            <a:off x="5652120" y="4437112"/>
            <a:ext cx="2664296" cy="1944216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rgbClr val="FF0000"/>
                </a:solidFill>
              </a:rPr>
              <a:t>Řešení: </a:t>
            </a:r>
            <a:r>
              <a:rPr lang="cs-CZ" sz="2400" dirty="0" smtClean="0">
                <a:solidFill>
                  <a:srgbClr val="FF0000"/>
                </a:solidFill>
              </a:rPr>
              <a:t>Musíme </a:t>
            </a:r>
            <a:r>
              <a:rPr lang="cs-CZ" sz="2400" dirty="0" smtClean="0">
                <a:solidFill>
                  <a:srgbClr val="FF0000"/>
                </a:solidFill>
              </a:rPr>
              <a:t>smíchat 5kg levnějšího čaje a 15 kg dražšího čaje.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3308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Řešte slovní úlohu: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Kamion jede po dálnici z Prahy do </a:t>
            </a:r>
            <a:r>
              <a:rPr lang="cs-CZ" dirty="0" smtClean="0"/>
              <a:t>Bratislavy. Ve stejném okamžiku vyjíždí </a:t>
            </a:r>
            <a:r>
              <a:rPr lang="cs-CZ" dirty="0"/>
              <a:t>z </a:t>
            </a:r>
            <a:r>
              <a:rPr lang="cs-CZ" dirty="0" smtClean="0"/>
              <a:t> </a:t>
            </a:r>
            <a:r>
              <a:rPr lang="cs-CZ" dirty="0"/>
              <a:t>Bratislavy </a:t>
            </a:r>
            <a:r>
              <a:rPr lang="cs-CZ" dirty="0" smtClean="0"/>
              <a:t> do Prahy osobní </a:t>
            </a:r>
            <a:r>
              <a:rPr lang="cs-CZ" dirty="0"/>
              <a:t>auto</a:t>
            </a:r>
            <a:r>
              <a:rPr lang="cs-CZ" dirty="0" smtClean="0"/>
              <a:t>, jehož </a:t>
            </a:r>
            <a:r>
              <a:rPr lang="cs-CZ" dirty="0"/>
              <a:t>průměrná rychlost je </a:t>
            </a:r>
            <a:r>
              <a:rPr lang="cs-CZ" dirty="0" smtClean="0"/>
              <a:t>o 40 km/hod vyšší než rychlost kamionu. Vzdálenost Praha- Bratislava je 330 km. Obě auta se budou míjet po 1 hodě, 30 minutách jízdy. Určete jejich průměrné rychlosti.</a:t>
            </a:r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Obdélníkový popisek 3"/>
          <p:cNvSpPr/>
          <p:nvPr/>
        </p:nvSpPr>
        <p:spPr>
          <a:xfrm>
            <a:off x="395536" y="3933056"/>
            <a:ext cx="3672408" cy="2448272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Nápověda: </a:t>
            </a:r>
            <a:r>
              <a:rPr lang="cs-CZ" sz="2400" dirty="0" smtClean="0"/>
              <a:t>Rychlost </a:t>
            </a:r>
            <a:r>
              <a:rPr lang="cs-CZ" sz="2400" dirty="0" smtClean="0"/>
              <a:t>kamionu označte x, rychlost auta y. Řešte soustavu:</a:t>
            </a:r>
          </a:p>
          <a:p>
            <a:pPr algn="ctr"/>
            <a:r>
              <a:rPr lang="cs-CZ" sz="2400" dirty="0" smtClean="0"/>
              <a:t>x+40=y</a:t>
            </a:r>
          </a:p>
          <a:p>
            <a:pPr algn="ctr"/>
            <a:r>
              <a:rPr lang="cs-CZ" sz="2400" dirty="0" smtClean="0"/>
              <a:t>1,5x+1,5y=330</a:t>
            </a:r>
          </a:p>
          <a:p>
            <a:pPr algn="ctr"/>
            <a:endParaRPr lang="cs-CZ" sz="2400" dirty="0"/>
          </a:p>
        </p:txBody>
      </p:sp>
      <p:sp>
        <p:nvSpPr>
          <p:cNvPr id="5" name="Obdélníkový popisek 4"/>
          <p:cNvSpPr/>
          <p:nvPr/>
        </p:nvSpPr>
        <p:spPr>
          <a:xfrm>
            <a:off x="5220072" y="4437112"/>
            <a:ext cx="2808312" cy="1944216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err="1" smtClean="0">
                <a:solidFill>
                  <a:srgbClr val="FF0000"/>
                </a:solidFill>
              </a:rPr>
              <a:t>Řešení:Kamion</a:t>
            </a:r>
            <a:r>
              <a:rPr lang="cs-CZ" sz="2400" dirty="0" smtClean="0">
                <a:solidFill>
                  <a:srgbClr val="FF0000"/>
                </a:solidFill>
              </a:rPr>
              <a:t> jel průměrnou rychlostí 90km/hod, auto 130km/hod.</a:t>
            </a:r>
            <a:endParaRPr lang="cs-CZ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9149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i="1" dirty="0"/>
              <a:t>Sbírka úloh z matematiky pro základní školu</a:t>
            </a:r>
            <a:r>
              <a:rPr lang="cs-CZ" dirty="0"/>
              <a:t>. Praha: </a:t>
            </a:r>
            <a:r>
              <a:rPr lang="cs-CZ" dirty="0" smtClean="0"/>
              <a:t>Prometheus</a:t>
            </a:r>
            <a:r>
              <a:rPr lang="cs-CZ" dirty="0"/>
              <a:t>, 2004. ISBN 80-7196-104-3. </a:t>
            </a:r>
          </a:p>
        </p:txBody>
      </p:sp>
    </p:spTree>
    <p:extLst>
      <p:ext uri="{BB962C8B-B14F-4D97-AF65-F5344CB8AC3E}">
        <p14:creationId xmlns:p14="http://schemas.microsoft.com/office/powerpoint/2010/main" val="2974753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řehlednost">
  <a:themeElements>
    <a:clrScheme name="Přehlednost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– klasické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řehlednos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52</TotalTime>
  <Words>354</Words>
  <Application>Microsoft Office PowerPoint</Application>
  <PresentationFormat>Předvádění na obrazovce (4:3)</PresentationFormat>
  <Paragraphs>55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Přehlednost</vt:lpstr>
      <vt:lpstr>Administrativní</vt:lpstr>
      <vt:lpstr>Prezentace aplikace PowerPoint</vt:lpstr>
      <vt:lpstr>Anotace:</vt:lpstr>
      <vt:lpstr>Soustava rovnic- příklady.</vt:lpstr>
      <vt:lpstr>Řešte soustavy rovnic se zkouškou:</vt:lpstr>
      <vt:lpstr>Řešte slovní úlohu:</vt:lpstr>
      <vt:lpstr>Řešte slovní úlohu:</vt:lpstr>
      <vt:lpstr>Řešte slovní úlohu: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Soustava rovnic- příklady.</dc:title>
  <dc:creator>ivana</dc:creator>
  <cp:lastModifiedBy>ivana</cp:lastModifiedBy>
  <cp:revision>7</cp:revision>
  <dcterms:created xsi:type="dcterms:W3CDTF">2012-04-01T18:31:57Z</dcterms:created>
  <dcterms:modified xsi:type="dcterms:W3CDTF">2012-06-24T08:57:46Z</dcterms:modified>
</cp:coreProperties>
</file>