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8" r:id="rId2"/>
    <p:sldId id="259" r:id="rId3"/>
    <p:sldId id="256" r:id="rId4"/>
    <p:sldId id="260" r:id="rId5"/>
    <p:sldId id="257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NÁZEV:VY_32_INOVACE_3.2.7.2.R10_Jehlan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</a:t>
          </a:r>
          <a:r>
            <a:rPr lang="cs-CZ" sz="2000" dirty="0" smtClean="0"/>
            <a:t>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6BE831-0269-4B3A-81AB-56D0AEB26DD8}" type="presOf" srcId="{D1B46980-6531-4606-95E6-44980827E919}" destId="{6140AFEC-043D-4C43-A2F9-D0F5331DF3A3}" srcOrd="0" destOrd="0" presId="urn:microsoft.com/office/officeart/2005/8/layout/target3"/>
    <dgm:cxn modelId="{8933EF02-CF93-4F33-A8E8-1F925872257D}" type="presOf" srcId="{D8197B8C-B260-4A16-BDF4-0947B075E274}" destId="{5A5FFA88-C948-4069-8E93-59FA12366E83}" srcOrd="1" destOrd="0" presId="urn:microsoft.com/office/officeart/2005/8/layout/target3"/>
    <dgm:cxn modelId="{5F97FCB4-E036-4BBC-8A6B-7E4169342DD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46587C-D49E-4F85-BD49-FFF8864DDE81}" type="presOf" srcId="{757F3AB3-0718-4624-B441-E567A8F0AB56}" destId="{333A1088-737F-45CB-B68E-254E46348037}" srcOrd="0" destOrd="0" presId="urn:microsoft.com/office/officeart/2005/8/layout/target3"/>
    <dgm:cxn modelId="{EF55AADD-46FB-48E7-9E0A-6917B7F65401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65D20-5229-4DC1-9D1D-3EF7CC488025}" type="presOf" srcId="{B651F6E3-6281-48DB-9319-2AEAFDAE7572}" destId="{6BB5E863-4638-4E1D-BFDE-399D028AC4ED}" srcOrd="1" destOrd="0" presId="urn:microsoft.com/office/officeart/2005/8/layout/target3"/>
    <dgm:cxn modelId="{215DF88C-00E8-4F10-9F03-2D0A95B2A5D1}" type="presOf" srcId="{D8197B8C-B260-4A16-BDF4-0947B075E274}" destId="{25B08C86-7E15-44DC-BE7F-FFB55DD49D12}" srcOrd="0" destOrd="0" presId="urn:microsoft.com/office/officeart/2005/8/layout/target3"/>
    <dgm:cxn modelId="{E8012543-7A1F-42AB-BA66-8262D1A92FB2}" type="presOf" srcId="{4C35D32F-0EAB-4CD7-82EE-45574DC2A586}" destId="{8BEBB6EC-1DAA-4CAC-8A25-BC0FCBD5DBD5}" srcOrd="0" destOrd="0" presId="urn:microsoft.com/office/officeart/2005/8/layout/target3"/>
    <dgm:cxn modelId="{46153C45-86A1-4073-AE6E-E8E96A67F222}" type="presOf" srcId="{D1B46980-6531-4606-95E6-44980827E919}" destId="{2BE915AB-18AA-4053-B92C-3BFC9ED204BB}" srcOrd="1" destOrd="0" presId="urn:microsoft.com/office/officeart/2005/8/layout/target3"/>
    <dgm:cxn modelId="{F4635966-5E2E-4101-9A3A-CC06E0336493}" type="presOf" srcId="{D1D4F407-5343-4D3F-B5B9-D407B03CAEB4}" destId="{D005CE8C-CC26-4C3E-AC11-E15060ECD759}" srcOrd="0" destOrd="0" presId="urn:microsoft.com/office/officeart/2005/8/layout/target3"/>
    <dgm:cxn modelId="{32A62BCE-A96C-4172-9288-221573A0F99F}" type="presOf" srcId="{4C35D32F-0EAB-4CD7-82EE-45574DC2A586}" destId="{890E4F0B-2866-4A3F-A3C7-2A14B1797930}" srcOrd="1" destOrd="0" presId="urn:microsoft.com/office/officeart/2005/8/layout/target3"/>
    <dgm:cxn modelId="{AC423E18-80D3-443F-813B-B8E702E2C3E4}" type="presParOf" srcId="{333A1088-737F-45CB-B68E-254E46348037}" destId="{F5ABB229-8D3B-4694-996A-96F23CF14429}" srcOrd="0" destOrd="0" presId="urn:microsoft.com/office/officeart/2005/8/layout/target3"/>
    <dgm:cxn modelId="{DDE11969-D4C2-40C7-A9C3-496B1DA36B66}" type="presParOf" srcId="{333A1088-737F-45CB-B68E-254E46348037}" destId="{F41139FD-01EE-4571-8B17-4FB00FC51163}" srcOrd="1" destOrd="0" presId="urn:microsoft.com/office/officeart/2005/8/layout/target3"/>
    <dgm:cxn modelId="{5275DAF2-4BEB-4AC4-A76E-E03A71F227E2}" type="presParOf" srcId="{333A1088-737F-45CB-B68E-254E46348037}" destId="{D005CE8C-CC26-4C3E-AC11-E15060ECD759}" srcOrd="2" destOrd="0" presId="urn:microsoft.com/office/officeart/2005/8/layout/target3"/>
    <dgm:cxn modelId="{12F6C675-ECD9-472B-8A1D-EB004FB80693}" type="presParOf" srcId="{333A1088-737F-45CB-B68E-254E46348037}" destId="{2C702D82-9B77-49B7-9568-BB8EB47C3372}" srcOrd="3" destOrd="0" presId="urn:microsoft.com/office/officeart/2005/8/layout/target3"/>
    <dgm:cxn modelId="{AD2AEE03-9662-4D44-94F7-137C41E050D3}" type="presParOf" srcId="{333A1088-737F-45CB-B68E-254E46348037}" destId="{A52A0455-90FF-4808-ABD0-F02540D31D5A}" srcOrd="4" destOrd="0" presId="urn:microsoft.com/office/officeart/2005/8/layout/target3"/>
    <dgm:cxn modelId="{6BF9163A-959A-4EE1-A112-2D859DC6549A}" type="presParOf" srcId="{333A1088-737F-45CB-B68E-254E46348037}" destId="{6140AFEC-043D-4C43-A2F9-D0F5331DF3A3}" srcOrd="5" destOrd="0" presId="urn:microsoft.com/office/officeart/2005/8/layout/target3"/>
    <dgm:cxn modelId="{98BDA1BC-FE5A-42C4-A2A4-E26E842F2C66}" type="presParOf" srcId="{333A1088-737F-45CB-B68E-254E46348037}" destId="{9358AC05-5D7D-4327-9F80-1AD486AEA664}" srcOrd="6" destOrd="0" presId="urn:microsoft.com/office/officeart/2005/8/layout/target3"/>
    <dgm:cxn modelId="{6338601B-5675-45F7-A31A-B737C081B100}" type="presParOf" srcId="{333A1088-737F-45CB-B68E-254E46348037}" destId="{313FC574-E1CD-4FB4-B054-0B805CE0447D}" srcOrd="7" destOrd="0" presId="urn:microsoft.com/office/officeart/2005/8/layout/target3"/>
    <dgm:cxn modelId="{43B2F3F0-EE32-4DCF-8298-191AC4A591F1}" type="presParOf" srcId="{333A1088-737F-45CB-B68E-254E46348037}" destId="{619D679B-A015-4ECF-8348-D1034C574F40}" srcOrd="8" destOrd="0" presId="urn:microsoft.com/office/officeart/2005/8/layout/target3"/>
    <dgm:cxn modelId="{493AA4E8-3247-4C88-8CB9-F71DA7B7BEDC}" type="presParOf" srcId="{333A1088-737F-45CB-B68E-254E46348037}" destId="{322283A8-4A27-4CDA-BAE3-F381106A9174}" srcOrd="9" destOrd="0" presId="urn:microsoft.com/office/officeart/2005/8/layout/target3"/>
    <dgm:cxn modelId="{C7512EFD-55EC-463C-A15C-88AAE9996FE1}" type="presParOf" srcId="{333A1088-737F-45CB-B68E-254E46348037}" destId="{FFC9F71D-1B4F-4AD9-A4A6-86ADEFC8AF5C}" srcOrd="10" destOrd="0" presId="urn:microsoft.com/office/officeart/2005/8/layout/target3"/>
    <dgm:cxn modelId="{6C89140D-3D35-4EF8-8D41-940DAF1893EE}" type="presParOf" srcId="{333A1088-737F-45CB-B68E-254E46348037}" destId="{25B08C86-7E15-44DC-BE7F-FFB55DD49D12}" srcOrd="11" destOrd="0" presId="urn:microsoft.com/office/officeart/2005/8/layout/target3"/>
    <dgm:cxn modelId="{75B44619-D983-4CF2-97AE-BC429B7FCBB2}" type="presParOf" srcId="{333A1088-737F-45CB-B68E-254E46348037}" destId="{76644BE8-9D7C-4C09-B250-3D10AF48CBB7}" srcOrd="12" destOrd="0" presId="urn:microsoft.com/office/officeart/2005/8/layout/target3"/>
    <dgm:cxn modelId="{4A9C31DA-F261-4660-9202-EAA3B3091B88}" type="presParOf" srcId="{333A1088-737F-45CB-B68E-254E46348037}" destId="{EE85B701-7295-41C0-BA7A-34D3756A2AE6}" srcOrd="13" destOrd="0" presId="urn:microsoft.com/office/officeart/2005/8/layout/target3"/>
    <dgm:cxn modelId="{248A700A-E2A1-462E-A515-C0A64E79762B}" type="presParOf" srcId="{333A1088-737F-45CB-B68E-254E46348037}" destId="{8BEBB6EC-1DAA-4CAC-8A25-BC0FCBD5DBD5}" srcOrd="14" destOrd="0" presId="urn:microsoft.com/office/officeart/2005/8/layout/target3"/>
    <dgm:cxn modelId="{EA309A83-7808-49E1-8672-9E6631FFF2CF}" type="presParOf" srcId="{333A1088-737F-45CB-B68E-254E46348037}" destId="{AED2198E-93D5-4001-81B4-73124B309672}" srcOrd="15" destOrd="0" presId="urn:microsoft.com/office/officeart/2005/8/layout/target3"/>
    <dgm:cxn modelId="{297F98E6-558E-4F68-99FF-410943D25F95}" type="presParOf" srcId="{333A1088-737F-45CB-B68E-254E46348037}" destId="{2BE915AB-18AA-4053-B92C-3BFC9ED204BB}" srcOrd="16" destOrd="0" presId="urn:microsoft.com/office/officeart/2005/8/layout/target3"/>
    <dgm:cxn modelId="{D7F940F5-525D-499A-9D4A-F1B0A5B606B3}" type="presParOf" srcId="{333A1088-737F-45CB-B68E-254E46348037}" destId="{6BB5E863-4638-4E1D-BFDE-399D028AC4ED}" srcOrd="17" destOrd="0" presId="urn:microsoft.com/office/officeart/2005/8/layout/target3"/>
    <dgm:cxn modelId="{0C1DCDB6-2A6A-4367-B2EC-D4760F6C5F85}" type="presParOf" srcId="{333A1088-737F-45CB-B68E-254E46348037}" destId="{5A5FFA88-C948-4069-8E93-59FA12366E83}" srcOrd="18" destOrd="0" presId="urn:microsoft.com/office/officeart/2005/8/layout/target3"/>
    <dgm:cxn modelId="{AE1B03BD-CC26-4E24-8F55-AFA8263B6D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</a:t>
          </a:r>
          <a:r>
            <a:rPr lang="cs-CZ" sz="2000" kern="1200" dirty="0" smtClean="0"/>
            <a:t>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NÁZEV:VY_32_INOVACE_3.2.7.2.R10_Jehlan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C8879-0D04-4CD0-AF7A-4E0C60F3E82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603369-016A-4A3F-82CD-E498E94329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870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2A5B68D-8F2E-4052-8899-101DAF92C119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01817BC-7A93-4146-8129-2821A3809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zd%C3%A1lenost" TargetMode="External"/><Relationship Id="rId3" Type="http://schemas.openxmlformats.org/officeDocument/2006/relationships/hyperlink" Target="http://cs.wikipedia.org/wiki/T%C4%9Bleso_(geometrie)" TargetMode="External"/><Relationship Id="rId7" Type="http://schemas.openxmlformats.org/officeDocument/2006/relationships/hyperlink" Target="http://cs.wikipedia.org/wiki/Ortogonalita" TargetMode="External"/><Relationship Id="rId2" Type="http://schemas.openxmlformats.org/officeDocument/2006/relationships/hyperlink" Target="http://cs.wikipedia.org/wiki/3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vina" TargetMode="External"/><Relationship Id="rId5" Type="http://schemas.openxmlformats.org/officeDocument/2006/relationships/hyperlink" Target="http://cs.wikipedia.org/wiki/Bod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://cs.wikipedia.org/wiki/Mnoho%C3%BAheln%C3%ADk" TargetMode="External"/><Relationship Id="rId9" Type="http://schemas.openxmlformats.org/officeDocument/2006/relationships/hyperlink" Target="http://cs.wikipedia.org/wiki/Soubor:Pyramid_(geometry).pn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ehla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vrch" TargetMode="External"/><Relationship Id="rId2" Type="http://schemas.openxmlformats.org/officeDocument/2006/relationships/hyperlink" Target="http://cs.wikipedia.org/wiki/Obje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Obsah" TargetMode="External"/><Relationship Id="rId4" Type="http://schemas.openxmlformats.org/officeDocument/2006/relationships/hyperlink" Target="http://cs.wikipedia.org/wiki/Sou%C4%8Det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kle.cz/vypocty/jehlanctyrboky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408919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22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seznámení s učivem </a:t>
            </a:r>
            <a:r>
              <a:rPr lang="cs-CZ" dirty="0" smtClean="0"/>
              <a:t>                          o </a:t>
            </a:r>
            <a:r>
              <a:rPr lang="cs-CZ" dirty="0" smtClean="0"/>
              <a:t>jehlanu. Jsou uvedeny vzorce pro výpočet objemu a povrchu. Žáci se seznámí s řešením úloh.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461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Jehlan.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48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Jaká znáte tělesa?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 dirty="0"/>
              <a:t>Pojmenujte tělesa:</a:t>
            </a:r>
          </a:p>
        </p:txBody>
      </p:sp>
      <p:sp>
        <p:nvSpPr>
          <p:cNvPr id="3077" name="AutoShape 5"/>
          <p:cNvSpPr>
            <a:spLocks noChangeArrowheads="1"/>
          </p:cNvSpPr>
          <p:nvPr/>
        </p:nvSpPr>
        <p:spPr bwMode="auto">
          <a:xfrm>
            <a:off x="1547813" y="2852738"/>
            <a:ext cx="1368425" cy="1368425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4284663" y="3573463"/>
            <a:ext cx="2519362" cy="1223962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079" name="AutoShape 7"/>
          <p:cNvSpPr>
            <a:spLocks noChangeArrowheads="1"/>
          </p:cNvSpPr>
          <p:nvPr/>
        </p:nvSpPr>
        <p:spPr bwMode="auto">
          <a:xfrm>
            <a:off x="1619250" y="5013325"/>
            <a:ext cx="1081088" cy="1008063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2339975" y="5373688"/>
            <a:ext cx="1081088" cy="1008062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081" name="Line 9"/>
          <p:cNvSpPr>
            <a:spLocks noChangeShapeType="1"/>
          </p:cNvSpPr>
          <p:nvPr/>
        </p:nvSpPr>
        <p:spPr bwMode="auto">
          <a:xfrm>
            <a:off x="2124075" y="5013325"/>
            <a:ext cx="792163" cy="431800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082" name="Line 10"/>
          <p:cNvSpPr>
            <a:spLocks noChangeShapeType="1"/>
          </p:cNvSpPr>
          <p:nvPr/>
        </p:nvSpPr>
        <p:spPr bwMode="auto">
          <a:xfrm>
            <a:off x="1619250" y="6021388"/>
            <a:ext cx="720725" cy="360362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6084888" y="1989138"/>
            <a:ext cx="20161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2800">
                <a:solidFill>
                  <a:srgbClr val="000000"/>
                </a:solidFill>
              </a:rPr>
              <a:t>Kvádr</a:t>
            </a:r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7092950" y="3068638"/>
            <a:ext cx="17272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2800">
                <a:solidFill>
                  <a:srgbClr val="000000"/>
                </a:solidFill>
              </a:rPr>
              <a:t>Krychle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7092950" y="4797425"/>
            <a:ext cx="2051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2800" dirty="0">
                <a:solidFill>
                  <a:srgbClr val="000000"/>
                </a:solidFill>
              </a:rPr>
              <a:t>Hranol</a:t>
            </a:r>
          </a:p>
        </p:txBody>
      </p:sp>
      <p:sp>
        <p:nvSpPr>
          <p:cNvPr id="2" name="Vývojový diagram: magnetický disk 1"/>
          <p:cNvSpPr/>
          <p:nvPr/>
        </p:nvSpPr>
        <p:spPr>
          <a:xfrm>
            <a:off x="5148064" y="5373688"/>
            <a:ext cx="1296144" cy="827881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092950" y="5517356"/>
            <a:ext cx="13674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Válec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97577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-0.01667 L -0.50399 -0.06922 " pathEditMode="relative" ptsTypes="AA">
                                      <p:cBhvr>
                                        <p:cTn id="6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93 -0.02732 L -0.41927 0.1196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26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92 0.00393 L -0.14757 0.14051 " pathEditMode="relative" ptsTypes="AA">
                                      <p:cBhvr>
                                        <p:cTn id="14" dur="2000" fill="hold"/>
                                        <p:tgtEl>
                                          <p:spTgt spid="3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6 L -0.11823 0.0578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7" grpId="0"/>
      <p:bldP spid="3088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Jehlan.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Jehlan</a:t>
            </a:r>
            <a:r>
              <a:rPr lang="cs-CZ" dirty="0"/>
              <a:t> je </a:t>
            </a:r>
            <a:r>
              <a:rPr lang="cs-CZ" dirty="0">
                <a:hlinkClick r:id="rId2" tooltip="3D"/>
              </a:rPr>
              <a:t>trojrozměrné</a:t>
            </a:r>
            <a:r>
              <a:rPr lang="cs-CZ" dirty="0"/>
              <a:t> </a:t>
            </a:r>
            <a:r>
              <a:rPr lang="cs-CZ" dirty="0">
                <a:hlinkClick r:id="rId3" tooltip="Těleso (geometrie)"/>
              </a:rPr>
              <a:t>těleso</a:t>
            </a:r>
            <a:r>
              <a:rPr lang="cs-CZ" dirty="0"/>
              <a:t>. Jeho </a:t>
            </a:r>
            <a:r>
              <a:rPr lang="cs-CZ" b="1" dirty="0"/>
              <a:t>základnu</a:t>
            </a:r>
            <a:r>
              <a:rPr lang="cs-CZ" dirty="0"/>
              <a:t> (nebo také </a:t>
            </a:r>
            <a:r>
              <a:rPr lang="cs-CZ" b="1" dirty="0"/>
              <a:t>podstavu</a:t>
            </a:r>
            <a:r>
              <a:rPr lang="cs-CZ" dirty="0"/>
              <a:t>) tvoří </a:t>
            </a:r>
            <a:r>
              <a:rPr lang="cs-CZ" dirty="0">
                <a:hlinkClick r:id="rId4" tooltip="Mnohoúhelník"/>
              </a:rPr>
              <a:t>mnohoúhelník</a:t>
            </a:r>
            <a:r>
              <a:rPr lang="cs-CZ" dirty="0"/>
              <a:t>. Vrcholy základny jsou spojeny s jedním </a:t>
            </a:r>
            <a:r>
              <a:rPr lang="cs-CZ" dirty="0">
                <a:hlinkClick r:id="rId5" tooltip="Bod"/>
              </a:rPr>
              <a:t>bodem</a:t>
            </a:r>
            <a:r>
              <a:rPr lang="cs-CZ" dirty="0"/>
              <a:t> mimo </a:t>
            </a:r>
            <a:r>
              <a:rPr lang="cs-CZ" dirty="0">
                <a:hlinkClick r:id="rId6" tooltip="Rovina"/>
              </a:rPr>
              <a:t>rovinu</a:t>
            </a:r>
            <a:r>
              <a:rPr lang="cs-CZ" dirty="0"/>
              <a:t> základny - tento bod se obvykle nazývá </a:t>
            </a:r>
            <a:r>
              <a:rPr lang="cs-CZ" b="1" dirty="0"/>
              <a:t>vrchol jehlanu</a:t>
            </a:r>
            <a:r>
              <a:rPr lang="cs-CZ" dirty="0"/>
              <a:t>.</a:t>
            </a:r>
          </a:p>
          <a:p>
            <a:r>
              <a:rPr lang="cs-CZ" dirty="0">
                <a:hlinkClick r:id="rId7" tooltip="Ortogonalita"/>
              </a:rPr>
              <a:t>Kolmá</a:t>
            </a:r>
            <a:r>
              <a:rPr lang="cs-CZ" dirty="0"/>
              <a:t> </a:t>
            </a:r>
            <a:r>
              <a:rPr lang="cs-CZ" dirty="0">
                <a:hlinkClick r:id="rId8" tooltip="Vzdálenost"/>
              </a:rPr>
              <a:t>vzdálenost</a:t>
            </a:r>
            <a:r>
              <a:rPr lang="cs-CZ" dirty="0"/>
              <a:t> vrcholu od roviny podstavy se nazývá </a:t>
            </a:r>
            <a:r>
              <a:rPr lang="cs-CZ" i="1" dirty="0"/>
              <a:t>výška jehlanu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2/2b/Pyramid_%28geometry%29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21088"/>
            <a:ext cx="1872208" cy="253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008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vlastnosti jehlanu: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cs.wikipedia.org/wiki/Jehlan#Obecn.C3.A9_vlastnosti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513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objem jehlanu.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Zapamatovali jste si vzorce?</a:t>
            </a:r>
          </a:p>
          <a:p>
            <a:endParaRPr lang="cs-CZ" dirty="0"/>
          </a:p>
          <a:p>
            <a:r>
              <a:rPr lang="cs-CZ" u="sng" dirty="0">
                <a:hlinkClick r:id="rId2"/>
              </a:rPr>
              <a:t>Objem</a:t>
            </a:r>
            <a:r>
              <a:rPr lang="cs-CZ" dirty="0"/>
              <a:t> jehlanu se vypočítá jako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kde  </a:t>
            </a:r>
            <a:r>
              <a:rPr lang="cs-CZ" dirty="0" err="1" smtClean="0"/>
              <a:t>S</a:t>
            </a:r>
            <a:r>
              <a:rPr lang="cs-CZ" baseline="-25000" dirty="0" err="1" smtClean="0"/>
              <a:t>p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je obsah podstavy a v výška.</a:t>
            </a:r>
          </a:p>
          <a:p>
            <a:r>
              <a:rPr lang="cs-CZ" u="sng" dirty="0" smtClean="0">
                <a:hlinkClick r:id="rId3"/>
              </a:rPr>
              <a:t>Povrch</a:t>
            </a:r>
            <a:r>
              <a:rPr lang="cs-CZ" dirty="0" smtClean="0"/>
              <a:t> </a:t>
            </a:r>
            <a:r>
              <a:rPr lang="cs-CZ" dirty="0"/>
              <a:t>jehlanu se vypočítává jako </a:t>
            </a:r>
            <a:r>
              <a:rPr lang="cs-CZ" u="sng" dirty="0">
                <a:hlinkClick r:id="rId4" tooltip="Součet"/>
              </a:rPr>
              <a:t>součet</a:t>
            </a:r>
            <a:r>
              <a:rPr lang="cs-CZ" dirty="0"/>
              <a:t> </a:t>
            </a:r>
            <a:r>
              <a:rPr lang="cs-CZ" u="sng" dirty="0">
                <a:hlinkClick r:id="rId5" tooltip="Obsah"/>
              </a:rPr>
              <a:t>obsahu</a:t>
            </a:r>
            <a:r>
              <a:rPr lang="cs-CZ" dirty="0"/>
              <a:t> základny a obsahu jednotlivých trojúhelníkových stěn - jejich počet je dán počtem stran základny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S= 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</a:t>
            </a:r>
            <a:r>
              <a:rPr lang="cs-CZ" dirty="0" err="1" smtClean="0">
                <a:solidFill>
                  <a:srgbClr val="FF0000"/>
                </a:solidFill>
              </a:rPr>
              <a:t>+S</a:t>
            </a:r>
            <a:r>
              <a:rPr lang="cs-CZ" baseline="-25000" dirty="0" err="1" smtClean="0">
                <a:solidFill>
                  <a:srgbClr val="FF0000"/>
                </a:solidFill>
              </a:rPr>
              <a:t>pl</a:t>
            </a:r>
            <a:endParaRPr lang="cs-CZ" baseline="-25000" dirty="0">
              <a:solidFill>
                <a:srgbClr val="FF0000"/>
              </a:solidFill>
            </a:endParaRPr>
          </a:p>
          <a:p>
            <a:r>
              <a:rPr lang="cs-CZ" dirty="0"/>
              <a:t>kde </a:t>
            </a:r>
            <a:r>
              <a:rPr lang="cs-CZ" dirty="0" err="1"/>
              <a:t>S</a:t>
            </a:r>
            <a:r>
              <a:rPr lang="cs-CZ" baseline="-25000" dirty="0" err="1"/>
              <a:t>p</a:t>
            </a:r>
            <a:r>
              <a:rPr lang="cs-CZ" dirty="0" smtClean="0"/>
              <a:t> </a:t>
            </a:r>
            <a:r>
              <a:rPr lang="cs-CZ" dirty="0"/>
              <a:t>je obsah podstavy a </a:t>
            </a:r>
            <a:r>
              <a:rPr lang="cs-CZ" dirty="0" err="1" smtClean="0"/>
              <a:t>S</a:t>
            </a:r>
            <a:r>
              <a:rPr lang="cs-CZ" baseline="-25000" dirty="0" err="1" smtClean="0"/>
              <a:t>pl</a:t>
            </a:r>
            <a:r>
              <a:rPr lang="cs-CZ" baseline="-25000" dirty="0" smtClean="0"/>
              <a:t> </a:t>
            </a:r>
            <a:r>
              <a:rPr lang="cs-CZ" dirty="0" smtClean="0"/>
              <a:t> </a:t>
            </a:r>
            <a:r>
              <a:rPr lang="cs-CZ" dirty="0"/>
              <a:t>je obsah pláště.</a:t>
            </a:r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940152" y="2636912"/>
                <a:ext cx="2304256" cy="12961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solidFill>
                      <a:srgbClr val="FF0000"/>
                    </a:solidFill>
                  </a:rPr>
                  <a:t>V= </a:t>
                </a:r>
                <a:r>
                  <a:rPr lang="cs-CZ" sz="3200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3200" i="1" baseline="-25000">
                            <a:solidFill>
                              <a:srgbClr val="FF0000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3200" dirty="0">
                  <a:solidFill>
                    <a:srgbClr val="FF0000"/>
                  </a:solidFill>
                </a:endParaRPr>
              </a:p>
              <a:p>
                <a:endParaRPr lang="cs-CZ" sz="32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2636912"/>
                <a:ext cx="2304256" cy="129612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6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78595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http://kle.cz/vypocty/jehlanctyrboky.html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014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může být jehlan?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Šestiboký                                   Čtyřboký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3438525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464367"/>
            <a:ext cx="3779912" cy="2834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585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 být podstavou jehlanu: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Jakýkoliv </a:t>
            </a:r>
            <a:r>
              <a:rPr lang="cs-CZ" dirty="0" smtClean="0"/>
              <a:t>n- úhelník.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2060848"/>
            <a:ext cx="9361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840" y="2204864"/>
            <a:ext cx="216024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660232" y="2204864"/>
            <a:ext cx="1080120" cy="108012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1115616" y="3501008"/>
            <a:ext cx="1080120" cy="108012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3707904" y="3717032"/>
            <a:ext cx="1440160" cy="1296144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6660232" y="4041068"/>
            <a:ext cx="1656184" cy="1548172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/>
          <p:cNvSpPr/>
          <p:nvPr/>
        </p:nvSpPr>
        <p:spPr>
          <a:xfrm>
            <a:off x="1907704" y="5301208"/>
            <a:ext cx="1224136" cy="86409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ový popisek 10"/>
          <p:cNvSpPr/>
          <p:nvPr/>
        </p:nvSpPr>
        <p:spPr>
          <a:xfrm>
            <a:off x="4788024" y="5301208"/>
            <a:ext cx="1872208" cy="1412776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Zopakujte si vzorce pro obsah.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695736" y="2064544"/>
            <a:ext cx="1188132" cy="720080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S= </a:t>
            </a:r>
            <a:r>
              <a:rPr lang="cs-CZ" sz="2400" dirty="0" err="1" smtClean="0">
                <a:solidFill>
                  <a:schemeClr val="tx1"/>
                </a:solidFill>
              </a:rPr>
              <a:t>a.a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4211960" y="1799940"/>
            <a:ext cx="1188132" cy="720080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S= </a:t>
            </a:r>
            <a:r>
              <a:rPr lang="cs-CZ" sz="2400" dirty="0" err="1" smtClean="0">
                <a:solidFill>
                  <a:schemeClr val="tx1"/>
                </a:solidFill>
              </a:rPr>
              <a:t>a.b</a:t>
            </a:r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Zaoblený obdélníkový popisek 13"/>
              <p:cNvSpPr/>
              <p:nvPr/>
            </p:nvSpPr>
            <p:spPr>
              <a:xfrm>
                <a:off x="7488324" y="1799940"/>
                <a:ext cx="1260140" cy="944984"/>
              </a:xfrm>
              <a:prstGeom prst="wedgeRoundRectCallou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/>
                    </a:solidFill>
                  </a:rPr>
                  <a:t>S=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𝑤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" name="Zaoblený obdélníkový popise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8324" y="1799940"/>
                <a:ext cx="1260140" cy="944984"/>
              </a:xfrm>
              <a:prstGeom prst="wedgeRoundRectCallou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aoblený obdélníkový popisek 14"/>
              <p:cNvSpPr/>
              <p:nvPr/>
            </p:nvSpPr>
            <p:spPr>
              <a:xfrm>
                <a:off x="1655676" y="3284984"/>
                <a:ext cx="1228192" cy="936104"/>
              </a:xfrm>
              <a:prstGeom prst="wedgeRoundRectCallou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/>
                    </a:solidFill>
                  </a:rPr>
                  <a:t>S=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5" name="Zaoblený obdélníkový popise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5676" y="3284984"/>
                <a:ext cx="1228192" cy="936104"/>
              </a:xfrm>
              <a:prstGeom prst="wedgeRoundRectCallou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aoblený obdélníkový popisek 15"/>
              <p:cNvSpPr/>
              <p:nvPr/>
            </p:nvSpPr>
            <p:spPr>
              <a:xfrm>
                <a:off x="2528944" y="4815154"/>
                <a:ext cx="1800200" cy="1008112"/>
              </a:xfrm>
              <a:prstGeom prst="wedgeRoundRectCallou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/>
                    </a:solidFill>
                  </a:rPr>
                  <a:t>S=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𝑤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6" name="Zaoblený obdélníkový popise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8944" y="4815154"/>
                <a:ext cx="1800200" cy="1008112"/>
              </a:xfrm>
              <a:prstGeom prst="wedgeRoundRectCallou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755576" y="6309320"/>
            <a:ext cx="11448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w… výška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68394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Jehlan </a:t>
            </a:r>
            <a:r>
              <a:rPr lang="cs-CZ" b="1" dirty="0"/>
              <a:t>je těleso, které má jednu podstavu tvaru </a:t>
            </a:r>
            <a:r>
              <a:rPr lang="cs-CZ" b="1" dirty="0" smtClean="0"/>
              <a:t>    </a:t>
            </a:r>
            <a:r>
              <a:rPr lang="cs-CZ" b="1" i="1" dirty="0" smtClean="0"/>
              <a:t>n</a:t>
            </a:r>
            <a:r>
              <a:rPr lang="cs-CZ" b="1" dirty="0" smtClean="0"/>
              <a:t>-úhelníku</a:t>
            </a:r>
            <a:r>
              <a:rPr lang="cs-CZ" b="1" dirty="0"/>
              <a:t>.</a:t>
            </a:r>
            <a:endParaRPr lang="cs-CZ" dirty="0"/>
          </a:p>
          <a:p>
            <a:r>
              <a:rPr lang="cs-CZ" b="1" dirty="0" smtClean="0"/>
              <a:t>Podle </a:t>
            </a:r>
            <a:r>
              <a:rPr lang="cs-CZ" b="1" dirty="0"/>
              <a:t>počtu vrcholů </a:t>
            </a:r>
            <a:r>
              <a:rPr lang="cs-CZ" b="1" i="1" dirty="0"/>
              <a:t>n</a:t>
            </a:r>
            <a:r>
              <a:rPr lang="cs-CZ" b="1" dirty="0"/>
              <a:t>-úhelníku má jehlan název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Jehlan, jehož podstavu tvoří pravidelný mnohoúhelník, jehož boční stěny jsou rovnoramenné </a:t>
            </a:r>
            <a:r>
              <a:rPr lang="cs-CZ" b="1" dirty="0" smtClean="0"/>
              <a:t>trojúhelníky, </a:t>
            </a:r>
            <a:r>
              <a:rPr lang="cs-CZ" b="1" dirty="0" smtClean="0"/>
              <a:t>nazýváme PRAVIDELNÝ.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265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Vypočtěte objem pravidelného trojbokého jehlanu, jehož podstavou je rovnostranný trojúhelník </a:t>
            </a:r>
            <a:r>
              <a:rPr lang="cs-CZ" dirty="0" smtClean="0"/>
              <a:t>                            s </a:t>
            </a:r>
            <a:r>
              <a:rPr lang="cs-CZ" dirty="0" smtClean="0"/>
              <a:t>podstavnou hranou a= 8,4cm a výškou v= 1,2cm.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Řešení: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V= </a:t>
            </a:r>
            <a:r>
              <a:rPr lang="cs-CZ" dirty="0" err="1" smtClean="0">
                <a:solidFill>
                  <a:schemeClr val="tx1"/>
                </a:solidFill>
              </a:rPr>
              <a:t>S</a:t>
            </a:r>
            <a:r>
              <a:rPr lang="cs-CZ" baseline="-25000" dirty="0" err="1" smtClean="0">
                <a:solidFill>
                  <a:schemeClr val="tx1"/>
                </a:solidFill>
              </a:rPr>
              <a:t>p</a:t>
            </a:r>
            <a:r>
              <a:rPr lang="cs-CZ" dirty="0" err="1" smtClean="0">
                <a:solidFill>
                  <a:schemeClr val="tx1"/>
                </a:solidFill>
              </a:rPr>
              <a:t>.v</a:t>
            </a:r>
            <a:r>
              <a:rPr lang="cs-CZ" dirty="0" smtClean="0">
                <a:solidFill>
                  <a:schemeClr val="tx1"/>
                </a:solidFill>
              </a:rPr>
              <a:t> : 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V= 30,66.1,2 :3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V=12,3 cm</a:t>
            </a:r>
            <a:r>
              <a:rPr lang="cs-CZ" u="sng" baseline="30000" dirty="0" smtClean="0">
                <a:solidFill>
                  <a:schemeClr val="tx1"/>
                </a:solidFill>
              </a:rPr>
              <a:t>3</a:t>
            </a:r>
            <a:endParaRPr lang="cs-CZ" u="sng" baseline="30000" dirty="0">
              <a:solidFill>
                <a:schemeClr val="tx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4716016" y="3356992"/>
            <a:ext cx="1368152" cy="1224136"/>
          </a:xfrm>
          <a:prstGeom prst="triangl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3"/>
          </p:cNvCxnSpPr>
          <p:nvPr/>
        </p:nvCxnSpPr>
        <p:spPr>
          <a:xfrm>
            <a:off x="5400092" y="3356992"/>
            <a:ext cx="0" cy="1224136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724128" y="37170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8,4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00092" y="4086364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452153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4,2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532366"/>
            <a:ext cx="203292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w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=8,4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- 4,2</a:t>
            </a:r>
            <a:r>
              <a:rPr lang="cs-CZ" sz="2400" baseline="30000" dirty="0" smtClean="0"/>
              <a:t>2</a:t>
            </a:r>
            <a:endParaRPr lang="cs-CZ" sz="2400" dirty="0" smtClean="0"/>
          </a:p>
          <a:p>
            <a:endParaRPr lang="cs-CZ" sz="2400" baseline="30000" dirty="0"/>
          </a:p>
          <a:p>
            <a:r>
              <a:rPr lang="cs-CZ" sz="2400" dirty="0" smtClean="0"/>
              <a:t>w= 7,3 cm</a:t>
            </a:r>
          </a:p>
          <a:p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= 8,4.7,3:2</a:t>
            </a:r>
          </a:p>
          <a:p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=30,66 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76869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Cheopsovu pyramidu vystavěli Egypťané </a:t>
            </a:r>
            <a:r>
              <a:rPr lang="cs-CZ" dirty="0" smtClean="0"/>
              <a:t>                                v </a:t>
            </a:r>
            <a:r>
              <a:rPr lang="cs-CZ" dirty="0" smtClean="0"/>
              <a:t>3. tisíciletí př. n. l. Její nadzemní část měla </a:t>
            </a:r>
            <a:r>
              <a:rPr lang="cs-CZ" dirty="0" smtClean="0"/>
              <a:t>                      při </a:t>
            </a:r>
            <a:r>
              <a:rPr lang="cs-CZ" dirty="0" smtClean="0"/>
              <a:t>dostavbě tvar pravidelného čtyřbokého jehlanu. Uvádí se, že původní výška pyramidy byla </a:t>
            </a:r>
            <a:r>
              <a:rPr lang="cs-CZ" dirty="0" smtClean="0">
                <a:solidFill>
                  <a:schemeClr val="tx1"/>
                </a:solidFill>
              </a:rPr>
              <a:t>147 m </a:t>
            </a:r>
            <a:r>
              <a:rPr lang="cs-CZ" dirty="0" smtClean="0">
                <a:solidFill>
                  <a:schemeClr val="tx1"/>
                </a:solidFill>
              </a:rPr>
              <a:t>              </a:t>
            </a:r>
            <a:r>
              <a:rPr lang="cs-CZ" dirty="0" smtClean="0"/>
              <a:t>a </a:t>
            </a:r>
            <a:r>
              <a:rPr lang="cs-CZ" dirty="0" smtClean="0"/>
              <a:t>původní velikost odchylky roviny boční stěny </a:t>
            </a:r>
            <a:r>
              <a:rPr lang="cs-CZ" dirty="0" smtClean="0"/>
              <a:t>                  od </a:t>
            </a:r>
            <a:r>
              <a:rPr lang="cs-CZ" dirty="0" smtClean="0"/>
              <a:t>roviny podstavy byla </a:t>
            </a:r>
            <a:r>
              <a:rPr lang="cs-CZ" dirty="0" smtClean="0">
                <a:solidFill>
                  <a:schemeClr val="tx1"/>
                </a:solidFill>
              </a:rPr>
              <a:t>51˚51´. </a:t>
            </a:r>
            <a:r>
              <a:rPr lang="cs-CZ" dirty="0" smtClean="0"/>
              <a:t>Vypočtěte původní objem nadzemní části této pyramidy </a:t>
            </a:r>
            <a:r>
              <a:rPr lang="cs-CZ" dirty="0" smtClean="0"/>
              <a:t>(chodby                     a </a:t>
            </a:r>
            <a:r>
              <a:rPr lang="cs-CZ" dirty="0" smtClean="0"/>
              <a:t>komory neberte v úvahu.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4572000" y="4509120"/>
            <a:ext cx="3096344" cy="151216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Řešení:</a:t>
            </a:r>
            <a:r>
              <a:rPr lang="cs-CZ" sz="2400" dirty="0" smtClean="0"/>
              <a:t> V= 2614689 m</a:t>
            </a:r>
            <a:r>
              <a:rPr lang="cs-CZ" sz="2400" baseline="30000" dirty="0" smtClean="0"/>
              <a:t>3</a:t>
            </a:r>
            <a:endParaRPr lang="cs-CZ" baseline="30000" dirty="0"/>
          </a:p>
        </p:txBody>
      </p:sp>
      <p:pic>
        <p:nvPicPr>
          <p:cNvPr id="5122" name="Picture 2" descr="C:\Users\ivana\AppData\Local\Microsoft\Windows\Temporary Internet Files\Content.IE5\KO5MMGFY\MP900400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2276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1 4">
            <a:hlinkClick r:id="" action="ppaction://hlinkshowjump?jump=nextslide"/>
          </p:cNvPr>
          <p:cNvSpPr/>
          <p:nvPr/>
        </p:nvSpPr>
        <p:spPr>
          <a:xfrm>
            <a:off x="2339752" y="4582276"/>
            <a:ext cx="2304256" cy="862948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762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2736304" cy="2657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411760" y="3717032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11760" y="2060848"/>
            <a:ext cx="864096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699792" y="33477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51˚51´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84482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V= </a:t>
            </a:r>
            <a:r>
              <a:rPr lang="cs-CZ" dirty="0" err="1"/>
              <a:t>S</a:t>
            </a:r>
            <a:r>
              <a:rPr lang="cs-CZ" baseline="-25000" dirty="0" err="1"/>
              <a:t>p</a:t>
            </a:r>
            <a:r>
              <a:rPr lang="cs-CZ" dirty="0" err="1"/>
              <a:t>.v</a:t>
            </a:r>
            <a:r>
              <a:rPr lang="cs-CZ" dirty="0"/>
              <a:t> : 3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288894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</a:t>
            </a:r>
            <a:r>
              <a:rPr lang="cs-CZ" baseline="-25000" dirty="0" err="1" smtClean="0"/>
              <a:t>p</a:t>
            </a:r>
            <a:r>
              <a:rPr lang="cs-CZ" dirty="0" smtClean="0"/>
              <a:t>= </a:t>
            </a:r>
            <a:r>
              <a:rPr lang="cs-CZ" dirty="0" err="1" smtClean="0"/>
              <a:t>a.a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717032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Výpočet a:</a:t>
            </a:r>
          </a:p>
          <a:p>
            <a:r>
              <a:rPr lang="cs-CZ" dirty="0" smtClean="0"/>
              <a:t>x= a:2</a:t>
            </a:r>
          </a:p>
          <a:p>
            <a:r>
              <a:rPr lang="cs-CZ" dirty="0" smtClean="0"/>
              <a:t>Použijeme funkci tg </a:t>
            </a:r>
          </a:p>
          <a:p>
            <a:r>
              <a:rPr lang="cs-CZ" dirty="0"/>
              <a:t>t</a:t>
            </a:r>
            <a:r>
              <a:rPr lang="cs-CZ" dirty="0" smtClean="0"/>
              <a:t>g </a:t>
            </a:r>
            <a:r>
              <a:rPr lang="cs-CZ" dirty="0"/>
              <a:t>51˚51</a:t>
            </a:r>
            <a:r>
              <a:rPr lang="cs-CZ" dirty="0" smtClean="0"/>
              <a:t>´= 147 : x</a:t>
            </a:r>
          </a:p>
          <a:p>
            <a:r>
              <a:rPr lang="cs-CZ" dirty="0" smtClean="0"/>
              <a:t>x= 147: 1,273</a:t>
            </a:r>
          </a:p>
          <a:p>
            <a:r>
              <a:rPr lang="cs-CZ" dirty="0" smtClean="0"/>
              <a:t>x= 115,5</a:t>
            </a:r>
          </a:p>
          <a:p>
            <a:r>
              <a:rPr lang="cs-CZ" dirty="0" smtClean="0"/>
              <a:t>a=231 m</a:t>
            </a:r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501317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231</a:t>
            </a:r>
            <a:r>
              <a:rPr lang="cs-CZ" baseline="30000" dirty="0" smtClean="0"/>
              <a:t>2</a:t>
            </a:r>
            <a:r>
              <a:rPr lang="cs-CZ" dirty="0" smtClean="0"/>
              <a:t>.147 : 3</a:t>
            </a:r>
          </a:p>
          <a:p>
            <a:r>
              <a:rPr lang="cs-CZ" dirty="0" smtClean="0"/>
              <a:t> V= 2 614 689 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48670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Jehlan.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2012-04-06]. Dostupné z: http://cs.wikipedia.org/wiki/Jehlan#Obecn.C3.A9_vlastnosti </a:t>
            </a:r>
            <a:endParaRPr lang="cs-CZ" dirty="0" smtClean="0"/>
          </a:p>
          <a:p>
            <a:r>
              <a:rPr lang="cs-CZ" dirty="0"/>
              <a:t>Pyramid.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2012-04-06]. Dostupné z: http://cs.wikipedia.org/wiki/Soubor:Pyramid_(geometry).png </a:t>
            </a:r>
            <a:endParaRPr lang="cs-CZ" dirty="0" smtClean="0"/>
          </a:p>
          <a:p>
            <a:r>
              <a:rPr lang="cs-CZ" dirty="0"/>
              <a:t>Jehlan. In: </a:t>
            </a:r>
            <a:r>
              <a:rPr lang="cs-CZ" i="1" dirty="0"/>
              <a:t>Aristoteles</a:t>
            </a:r>
            <a:r>
              <a:rPr lang="cs-CZ" dirty="0"/>
              <a:t> [online]. 6.4.2012 [cit. 2012-04-06]. Dostupné z: http://www.aristoteles.cz/matematika/stereometrie/jehlan.php </a:t>
            </a:r>
            <a:endParaRPr lang="cs-CZ" dirty="0" smtClean="0"/>
          </a:p>
          <a:p>
            <a:r>
              <a:rPr lang="cs-CZ" dirty="0" smtClean="0"/>
              <a:t>Foto snímek č.9-archiv autora</a:t>
            </a:r>
          </a:p>
          <a:p>
            <a:r>
              <a:rPr lang="cs-CZ" i="1" dirty="0"/>
              <a:t>Matematika pro 9. ročník základní školy, 2. díl</a:t>
            </a:r>
            <a:r>
              <a:rPr lang="cs-CZ" dirty="0"/>
              <a:t>. Praha 2: SPN, 2003. ISBN 80-7235-057-9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971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557</Words>
  <Application>Microsoft Office PowerPoint</Application>
  <PresentationFormat>Předvádění na obrazovce (4:3)</PresentationFormat>
  <Paragraphs>89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Snímek 1</vt:lpstr>
      <vt:lpstr>Anotace:</vt:lpstr>
      <vt:lpstr>Jehlan.</vt:lpstr>
      <vt:lpstr>Jaká znáte tělesa?</vt:lpstr>
      <vt:lpstr>Jehlan.</vt:lpstr>
      <vt:lpstr>Další vlastnosti jehlanu:</vt:lpstr>
      <vt:lpstr>Povrch a objem jehlanu.</vt:lpstr>
      <vt:lpstr>Výpočty:</vt:lpstr>
      <vt:lpstr>Jaký může být jehlan?</vt:lpstr>
      <vt:lpstr>Co může být podstavou jehlanu:</vt:lpstr>
      <vt:lpstr>Definice:</vt:lpstr>
      <vt:lpstr>PŘÍKLADY:</vt:lpstr>
      <vt:lpstr>PŘÍKLADY:</vt:lpstr>
      <vt:lpstr>Nápověda: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Dum</cp:lastModifiedBy>
  <cp:revision>13</cp:revision>
  <dcterms:created xsi:type="dcterms:W3CDTF">2012-04-06T15:01:50Z</dcterms:created>
  <dcterms:modified xsi:type="dcterms:W3CDTF">2012-06-24T13:12:14Z</dcterms:modified>
</cp:coreProperties>
</file>