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8"/>
  </p:notesMasterIdLst>
  <p:sldIdLst>
    <p:sldId id="271" r:id="rId3"/>
    <p:sldId id="272" r:id="rId4"/>
    <p:sldId id="256" r:id="rId5"/>
    <p:sldId id="260" r:id="rId6"/>
    <p:sldId id="257" r:id="rId7"/>
    <p:sldId id="258" r:id="rId8"/>
    <p:sldId id="261" r:id="rId9"/>
    <p:sldId id="262" r:id="rId10"/>
    <p:sldId id="263" r:id="rId11"/>
    <p:sldId id="270" r:id="rId12"/>
    <p:sldId id="264" r:id="rId13"/>
    <p:sldId id="268" r:id="rId14"/>
    <p:sldId id="265" r:id="rId15"/>
    <p:sldId id="266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9.ročník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NÁZEV:VY_32_INOVACE_3.2.7.2.R12_Kužel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B13C700-DF0C-4B16-B2BD-D64C927260E6}" type="presOf" srcId="{D8197B8C-B260-4A16-BDF4-0947B075E274}" destId="{25B08C86-7E15-44DC-BE7F-FFB55DD49D12}" srcOrd="0" destOrd="0" presId="urn:microsoft.com/office/officeart/2005/8/layout/target3"/>
    <dgm:cxn modelId="{8E2BE02A-D3D0-4759-B451-5130D3BCAE7A}" type="presOf" srcId="{D1D4F407-5343-4D3F-B5B9-D407B03CAEB4}" destId="{D005CE8C-CC26-4C3E-AC11-E15060ECD759}" srcOrd="0" destOrd="0" presId="urn:microsoft.com/office/officeart/2005/8/layout/target3"/>
    <dgm:cxn modelId="{65F67F0D-BD85-422B-9A10-7B9841DDCFBD}" type="presOf" srcId="{B651F6E3-6281-48DB-9319-2AEAFDAE7572}" destId="{619D679B-A015-4ECF-8348-D1034C574F40}" srcOrd="0" destOrd="0" presId="urn:microsoft.com/office/officeart/2005/8/layout/target3"/>
    <dgm:cxn modelId="{9A0957FA-3D40-4886-B75D-BC8CC6B2E944}" type="presOf" srcId="{D1B46980-6531-4606-95E6-44980827E919}" destId="{6140AFEC-043D-4C43-A2F9-D0F5331DF3A3}" srcOrd="0" destOrd="0" presId="urn:microsoft.com/office/officeart/2005/8/layout/target3"/>
    <dgm:cxn modelId="{00AC2B9D-B155-4745-8D4A-7F65959560CD}" type="presOf" srcId="{4C35D32F-0EAB-4CD7-82EE-45574DC2A586}" destId="{8BEBB6EC-1DAA-4CAC-8A25-BC0FCBD5DBD5}" srcOrd="0" destOrd="0" presId="urn:microsoft.com/office/officeart/2005/8/layout/target3"/>
    <dgm:cxn modelId="{5AD09C39-3451-4B23-8E40-4745242520AC}" type="presOf" srcId="{757F3AB3-0718-4624-B441-E567A8F0AB56}" destId="{333A1088-737F-45CB-B68E-254E46348037}" srcOrd="0" destOrd="0" presId="urn:microsoft.com/office/officeart/2005/8/layout/target3"/>
    <dgm:cxn modelId="{316FB315-C193-46CB-B2EC-D030CBC2C659}" type="presOf" srcId="{4C35D32F-0EAB-4CD7-82EE-45574DC2A586}" destId="{890E4F0B-2866-4A3F-A3C7-2A14B1797930}" srcOrd="1" destOrd="0" presId="urn:microsoft.com/office/officeart/2005/8/layout/target3"/>
    <dgm:cxn modelId="{E4A1765B-66B7-45AD-963D-79A07CB770D8}" type="presOf" srcId="{D1D4F407-5343-4D3F-B5B9-D407B03CAEB4}" destId="{AED2198E-93D5-4001-81B4-73124B309672}" srcOrd="1" destOrd="0" presId="urn:microsoft.com/office/officeart/2005/8/layout/target3"/>
    <dgm:cxn modelId="{DEB23E94-B3AB-4C6D-AC0E-2704AC4B35EE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C8074AB-FC8E-4FDA-B631-81C5DB504383}" type="presOf" srcId="{D8197B8C-B260-4A16-BDF4-0947B075E274}" destId="{5A5FFA88-C948-4069-8E93-59FA12366E83}" srcOrd="1" destOrd="0" presId="urn:microsoft.com/office/officeart/2005/8/layout/target3"/>
    <dgm:cxn modelId="{D3F1D853-ADCF-45C7-8333-8E2103CB7BCD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4628EA8-1150-4D48-B357-B123C5D7007D}" type="presParOf" srcId="{333A1088-737F-45CB-B68E-254E46348037}" destId="{F5ABB229-8D3B-4694-996A-96F23CF14429}" srcOrd="0" destOrd="0" presId="urn:microsoft.com/office/officeart/2005/8/layout/target3"/>
    <dgm:cxn modelId="{AA4E18E7-1F82-4BA3-BD4D-33A050765476}" type="presParOf" srcId="{333A1088-737F-45CB-B68E-254E46348037}" destId="{F41139FD-01EE-4571-8B17-4FB00FC51163}" srcOrd="1" destOrd="0" presId="urn:microsoft.com/office/officeart/2005/8/layout/target3"/>
    <dgm:cxn modelId="{CA9C67FE-48CB-4C90-BE3B-3B8749D2C446}" type="presParOf" srcId="{333A1088-737F-45CB-B68E-254E46348037}" destId="{D005CE8C-CC26-4C3E-AC11-E15060ECD759}" srcOrd="2" destOrd="0" presId="urn:microsoft.com/office/officeart/2005/8/layout/target3"/>
    <dgm:cxn modelId="{68868328-7884-43C5-9725-5993976D20B1}" type="presParOf" srcId="{333A1088-737F-45CB-B68E-254E46348037}" destId="{2C702D82-9B77-49B7-9568-BB8EB47C3372}" srcOrd="3" destOrd="0" presId="urn:microsoft.com/office/officeart/2005/8/layout/target3"/>
    <dgm:cxn modelId="{C15148DF-DB3D-4447-929B-DDC829B0D522}" type="presParOf" srcId="{333A1088-737F-45CB-B68E-254E46348037}" destId="{A52A0455-90FF-4808-ABD0-F02540D31D5A}" srcOrd="4" destOrd="0" presId="urn:microsoft.com/office/officeart/2005/8/layout/target3"/>
    <dgm:cxn modelId="{C0245413-5326-49B3-8B6D-C05FCA6C2660}" type="presParOf" srcId="{333A1088-737F-45CB-B68E-254E46348037}" destId="{6140AFEC-043D-4C43-A2F9-D0F5331DF3A3}" srcOrd="5" destOrd="0" presId="urn:microsoft.com/office/officeart/2005/8/layout/target3"/>
    <dgm:cxn modelId="{72BE20FD-0FF2-45EC-A38C-614F39DD0DE7}" type="presParOf" srcId="{333A1088-737F-45CB-B68E-254E46348037}" destId="{9358AC05-5D7D-4327-9F80-1AD486AEA664}" srcOrd="6" destOrd="0" presId="urn:microsoft.com/office/officeart/2005/8/layout/target3"/>
    <dgm:cxn modelId="{1207E5BA-2906-4843-AB30-A779BD5BE326}" type="presParOf" srcId="{333A1088-737F-45CB-B68E-254E46348037}" destId="{313FC574-E1CD-4FB4-B054-0B805CE0447D}" srcOrd="7" destOrd="0" presId="urn:microsoft.com/office/officeart/2005/8/layout/target3"/>
    <dgm:cxn modelId="{FF947F11-43A8-4996-A3C7-5C4ACD16ED47}" type="presParOf" srcId="{333A1088-737F-45CB-B68E-254E46348037}" destId="{619D679B-A015-4ECF-8348-D1034C574F40}" srcOrd="8" destOrd="0" presId="urn:microsoft.com/office/officeart/2005/8/layout/target3"/>
    <dgm:cxn modelId="{A0924E73-3BCF-43A8-91A0-B60346800260}" type="presParOf" srcId="{333A1088-737F-45CB-B68E-254E46348037}" destId="{322283A8-4A27-4CDA-BAE3-F381106A9174}" srcOrd="9" destOrd="0" presId="urn:microsoft.com/office/officeart/2005/8/layout/target3"/>
    <dgm:cxn modelId="{68A6820E-69DA-43C0-A5BA-729E7CBA48FE}" type="presParOf" srcId="{333A1088-737F-45CB-B68E-254E46348037}" destId="{FFC9F71D-1B4F-4AD9-A4A6-86ADEFC8AF5C}" srcOrd="10" destOrd="0" presId="urn:microsoft.com/office/officeart/2005/8/layout/target3"/>
    <dgm:cxn modelId="{30686929-054D-4D70-B3A7-F88A30C7E324}" type="presParOf" srcId="{333A1088-737F-45CB-B68E-254E46348037}" destId="{25B08C86-7E15-44DC-BE7F-FFB55DD49D12}" srcOrd="11" destOrd="0" presId="urn:microsoft.com/office/officeart/2005/8/layout/target3"/>
    <dgm:cxn modelId="{E602AEDA-63E8-4536-B969-EE43FF5D3E5C}" type="presParOf" srcId="{333A1088-737F-45CB-B68E-254E46348037}" destId="{76644BE8-9D7C-4C09-B250-3D10AF48CBB7}" srcOrd="12" destOrd="0" presId="urn:microsoft.com/office/officeart/2005/8/layout/target3"/>
    <dgm:cxn modelId="{38488B8A-353B-4474-8E53-50B3FA2CF317}" type="presParOf" srcId="{333A1088-737F-45CB-B68E-254E46348037}" destId="{EE85B701-7295-41C0-BA7A-34D3756A2AE6}" srcOrd="13" destOrd="0" presId="urn:microsoft.com/office/officeart/2005/8/layout/target3"/>
    <dgm:cxn modelId="{79D10F69-424B-4C4E-94D6-32BD8B0C8C5B}" type="presParOf" srcId="{333A1088-737F-45CB-B68E-254E46348037}" destId="{8BEBB6EC-1DAA-4CAC-8A25-BC0FCBD5DBD5}" srcOrd="14" destOrd="0" presId="urn:microsoft.com/office/officeart/2005/8/layout/target3"/>
    <dgm:cxn modelId="{AE03139B-53D3-44F0-A81C-8F091048F148}" type="presParOf" srcId="{333A1088-737F-45CB-B68E-254E46348037}" destId="{AED2198E-93D5-4001-81B4-73124B309672}" srcOrd="15" destOrd="0" presId="urn:microsoft.com/office/officeart/2005/8/layout/target3"/>
    <dgm:cxn modelId="{27DFF340-FECC-4F28-AD1D-51882D826D8A}" type="presParOf" srcId="{333A1088-737F-45CB-B68E-254E46348037}" destId="{2BE915AB-18AA-4053-B92C-3BFC9ED204BB}" srcOrd="16" destOrd="0" presId="urn:microsoft.com/office/officeart/2005/8/layout/target3"/>
    <dgm:cxn modelId="{8886862B-39A9-4473-A7BA-4EA0E7045789}" type="presParOf" srcId="{333A1088-737F-45CB-B68E-254E46348037}" destId="{6BB5E863-4638-4E1D-BFDE-399D028AC4ED}" srcOrd="17" destOrd="0" presId="urn:microsoft.com/office/officeart/2005/8/layout/target3"/>
    <dgm:cxn modelId="{8F293EAC-D8DD-4862-AB3D-6A95BECCFC1D}" type="presParOf" srcId="{333A1088-737F-45CB-B68E-254E46348037}" destId="{5A5FFA88-C948-4069-8E93-59FA12366E83}" srcOrd="18" destOrd="0" presId="urn:microsoft.com/office/officeart/2005/8/layout/target3"/>
    <dgm:cxn modelId="{1AF10401-FABA-4A69-A037-87378BA91F2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NÁZEV:VY_32_INOVACE_3.2.7.2.R12_Kužel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9.ročník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9936A-FAC1-4C55-9B05-F628E5CB70A0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312E8-49DA-4DB5-9C9D-8CA54FA83B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263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17B94F7-BA16-4F4C-BBB6-B9F6C55DCCD3}" type="slidenum">
              <a:rPr lang="cs-CZ">
                <a:solidFill>
                  <a:srgbClr val="000000"/>
                </a:solidFill>
              </a:rPr>
              <a:pPr/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32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2252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DDE9EC"/>
                </a:solidFill>
              </a:rPr>
              <a:pPr/>
              <a:t>24.6.2012</a:t>
            </a:fld>
            <a:endParaRPr lang="cs-CZ">
              <a:solidFill>
                <a:srgbClr val="DDE9E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>
              <a:solidFill>
                <a:srgbClr val="DDE9E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3248629-8AE9-449C-B9C0-DBD7C32E8D24}" type="slidenum">
              <a:rPr lang="cs-CZ" smtClean="0">
                <a:solidFill>
                  <a:srgbClr val="DDE9EC"/>
                </a:solidFill>
              </a:rPr>
              <a:pPr/>
              <a:t>‹#›</a:t>
            </a:fld>
            <a:endParaRPr lang="cs-CZ">
              <a:solidFill>
                <a:srgbClr val="DDE9EC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6850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767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7783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3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9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9484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DDE9EC"/>
                </a:solidFill>
              </a:rPr>
              <a:pPr/>
              <a:t>24.6.2012</a:t>
            </a:fld>
            <a:endParaRPr lang="cs-CZ">
              <a:solidFill>
                <a:srgbClr val="DDE9E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DE9E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DDE9EC"/>
                </a:solidFill>
              </a:rPr>
              <a:pPr/>
              <a:t>‹#›</a:t>
            </a:fld>
            <a:endParaRPr lang="cs-CZ">
              <a:solidFill>
                <a:srgbClr val="DDE9EC"/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0676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4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5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3A3512D-A803-4191-89A9-1AD220AAEC3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EC55514-2C1C-4D1C-9A5E-629477E386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AFFCA59-D62B-4135-9E27-32B39CB8342B}" type="datetimeFigureOut">
              <a:rPr lang="cs-CZ" smtClean="0">
                <a:solidFill>
                  <a:srgbClr val="464653"/>
                </a:solidFill>
              </a:rPr>
              <a:pPr/>
              <a:t>24.6.2012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464653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3248629-8AE9-449C-B9C0-DBD7C32E8D24}" type="slidenum">
              <a:rPr lang="cs-CZ" smtClean="0">
                <a:solidFill>
                  <a:srgbClr val="464653"/>
                </a:solidFill>
              </a:rPr>
              <a:pPr/>
              <a:t>‹#›</a:t>
            </a:fld>
            <a:endParaRPr lang="cs-CZ">
              <a:solidFill>
                <a:srgbClr val="464653"/>
              </a:solidFill>
            </a:endParaRPr>
          </a:p>
        </p:txBody>
      </p:sp>
      <p:sp>
        <p:nvSpPr>
          <p:cNvPr id="28" name="Přímá spojnice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Přímá spojnice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24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Ku%C5%BEe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com/" TargetMode="External"/><Relationship Id="rId2" Type="http://schemas.openxmlformats.org/officeDocument/2006/relationships/hyperlink" Target="http://cs.wikipedia.org/wiki/Ku%C5%BEe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4675645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6626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4355976" y="2470150"/>
            <a:ext cx="2561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</a:rPr>
              <a:t>CZ.1.07/1.4.00/21.2976</a:t>
            </a:r>
          </a:p>
        </p:txBody>
      </p:sp>
      <p:sp>
        <p:nvSpPr>
          <p:cNvPr id="26628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39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k seznámení s učivem o kuželi. Volně navazuje na téma jehlan. Žáci se seznámí s definicí, se vzorci pro povrch a objem. Odkaz na webovou stránku rozšiřuje pojem kužel o představu kuželové plochy a kuželosečky.</a:t>
            </a:r>
          </a:p>
          <a:p>
            <a:r>
              <a:rPr lang="cs-CZ" dirty="0" smtClean="0"/>
              <a:t>Je uveden řešený příklad. Následuje samostatná práce žáků s možností kontroly výsledku.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268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Rotační kužel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ivana\AppData\Local\Microsoft\Windows\Temporary Internet Files\Content.IE5\VHN3382D\MP90038656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04580"/>
            <a:ext cx="1972298" cy="27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vana\AppData\Local\Microsoft\Windows\Temporary Internet Files\Content.IE5\KO5MMGFY\MP90039045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75262"/>
            <a:ext cx="3196952" cy="228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1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3400425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2708920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r</a:t>
            </a:r>
            <a:r>
              <a:rPr lang="cs-CZ" sz="2400" dirty="0" smtClean="0"/>
              <a:t> poloměr podstavy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v</a:t>
            </a:r>
            <a:r>
              <a:rPr lang="cs-CZ" sz="2400" dirty="0" smtClean="0"/>
              <a:t> výška kužele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s</a:t>
            </a:r>
            <a:r>
              <a:rPr lang="cs-CZ" sz="2400" dirty="0" smtClean="0"/>
              <a:t> strana kužele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0408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Definice tělesa.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Rotační kužel</a:t>
            </a:r>
            <a:r>
              <a:rPr lang="cs-CZ" dirty="0"/>
              <a:t> je rotační těleso vzniklé otáčením pravoúhlého trojúhelníku v prostoru okolo jedné z odvěsen. Otáčením druhé odvěsny vznikne kruhová </a:t>
            </a:r>
            <a:r>
              <a:rPr lang="cs-CZ" b="1" dirty="0"/>
              <a:t>podstava kužele</a:t>
            </a:r>
            <a:r>
              <a:rPr lang="cs-CZ" dirty="0"/>
              <a:t> (někdy také nazývaná jako </a:t>
            </a:r>
            <a:r>
              <a:rPr lang="cs-CZ" b="1" dirty="0"/>
              <a:t>základna kužele</a:t>
            </a:r>
            <a:r>
              <a:rPr lang="cs-CZ" dirty="0"/>
              <a:t>), otáčením přepony pak </a:t>
            </a:r>
            <a:r>
              <a:rPr lang="cs-CZ" b="1" dirty="0"/>
              <a:t>kuželová plocha</a:t>
            </a:r>
            <a:r>
              <a:rPr lang="cs-CZ" dirty="0"/>
              <a:t> nebo jinak </a:t>
            </a:r>
            <a:r>
              <a:rPr lang="cs-CZ" b="1" dirty="0"/>
              <a:t>plášť kužele</a:t>
            </a:r>
            <a:r>
              <a:rPr lang="cs-CZ" dirty="0"/>
              <a:t>. Tento plášť je v podstatě „stočená“ kruhová výseč, jejíž úhel záleží na poměru výšky kužele a poloměru podstavy. Společný vrchol přepony a osy otáčení nazýváme </a:t>
            </a:r>
            <a:r>
              <a:rPr lang="cs-CZ" b="1" dirty="0"/>
              <a:t>vrchol kužele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271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Chcete se dozvědět více o kuželi a kuželové ploše?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cs.wikipedia.org/wiki/Ku%C5%BEel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35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cs-CZ" dirty="0" smtClean="0"/>
                  <a:t>Objem :  </a:t>
                </a:r>
                <a:r>
                  <a:rPr lang="cs-CZ" sz="3600" dirty="0" smtClean="0">
                    <a:solidFill>
                      <a:srgbClr val="FF0000"/>
                    </a:solidFill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3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3600" dirty="0" smtClean="0">
                    <a:solidFill>
                      <a:srgbClr val="FF0000"/>
                    </a:solidFill>
                  </a:rPr>
                  <a:t> </a:t>
                </a:r>
                <a:r>
                  <a:rPr lang="el-GR" sz="3600" dirty="0" smtClean="0">
                    <a:solidFill>
                      <a:srgbClr val="FF0000"/>
                    </a:solidFill>
                  </a:rPr>
                  <a:t>π</a:t>
                </a:r>
                <a:r>
                  <a:rPr lang="cs-CZ" sz="3600" dirty="0" smtClean="0">
                    <a:solidFill>
                      <a:srgbClr val="FF0000"/>
                    </a:solidFill>
                  </a:rPr>
                  <a:t>r</a:t>
                </a:r>
                <a:r>
                  <a:rPr lang="cs-CZ" sz="3600" baseline="30000" dirty="0" smtClean="0">
                    <a:solidFill>
                      <a:srgbClr val="FF0000"/>
                    </a:solidFill>
                  </a:rPr>
                  <a:t>2</a:t>
                </a:r>
                <a:r>
                  <a:rPr lang="cs-CZ" sz="3600" dirty="0" smtClean="0">
                    <a:solidFill>
                      <a:srgbClr val="FF0000"/>
                    </a:solidFill>
                  </a:rPr>
                  <a:t>v</a:t>
                </a:r>
              </a:p>
              <a:p>
                <a:endParaRPr lang="cs-CZ" sz="3600" dirty="0">
                  <a:solidFill>
                    <a:srgbClr val="FF0000"/>
                  </a:solidFill>
                </a:endParaRPr>
              </a:p>
              <a:p>
                <a:pPr marL="109728" indent="0">
                  <a:buNone/>
                </a:pPr>
                <a:r>
                  <a:rPr lang="cs-CZ" dirty="0" smtClean="0"/>
                  <a:t>Připomíná tento vzorec </a:t>
                </a:r>
                <a:r>
                  <a:rPr lang="cs-CZ" dirty="0" err="1" smtClean="0"/>
                  <a:t>vzorec</a:t>
                </a:r>
                <a:r>
                  <a:rPr lang="cs-CZ" dirty="0" smtClean="0"/>
                  <a:t> pro objem jehlanu?</a:t>
                </a:r>
              </a:p>
              <a:p>
                <a:pPr marL="109728" indent="0">
                  <a:buNone/>
                </a:pPr>
                <a:r>
                  <a:rPr lang="cs-CZ" dirty="0" smtClean="0"/>
                  <a:t>Najdi podobnost.</a:t>
                </a:r>
              </a:p>
              <a:p>
                <a:pPr marL="109728" indent="0">
                  <a:buNone/>
                </a:pPr>
                <a:endParaRPr lang="cs-CZ" dirty="0"/>
              </a:p>
              <a:p>
                <a:pPr marL="109728" indent="0">
                  <a:buNone/>
                </a:pPr>
                <a:r>
                  <a:rPr lang="cs-CZ" dirty="0" smtClean="0"/>
                  <a:t>V=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err="1" smtClean="0"/>
                  <a:t>S</a:t>
                </a:r>
                <a:r>
                  <a:rPr lang="cs-CZ" baseline="-25000" dirty="0" err="1" smtClean="0"/>
                  <a:t>po</a:t>
                </a:r>
                <a:r>
                  <a:rPr lang="cs-CZ" dirty="0" err="1" smtClean="0"/>
                  <a:t>.v</a:t>
                </a:r>
                <a:r>
                  <a:rPr lang="cs-CZ" dirty="0" smtClean="0"/>
                  <a:t> </a:t>
                </a:r>
              </a:p>
              <a:p>
                <a:pPr marL="109728" indent="0">
                  <a:buNone/>
                </a:pPr>
                <a:r>
                  <a:rPr lang="cs-CZ" dirty="0" smtClean="0"/>
                  <a:t> Co je podstavou kužele. Jak vypočítáme obsah kruhu?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" t="-1127" r="-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309" y="1124744"/>
            <a:ext cx="1832337" cy="2009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403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Povrch: </a:t>
            </a:r>
            <a:r>
              <a:rPr lang="cs-CZ" sz="3600" dirty="0" smtClean="0">
                <a:solidFill>
                  <a:srgbClr val="FF0000"/>
                </a:solidFill>
              </a:rPr>
              <a:t>S= </a:t>
            </a:r>
            <a:r>
              <a:rPr lang="el-GR" sz="3600" dirty="0" smtClean="0">
                <a:solidFill>
                  <a:srgbClr val="FF0000"/>
                </a:solidFill>
              </a:rPr>
              <a:t>π</a:t>
            </a:r>
            <a:r>
              <a:rPr lang="cs-CZ" sz="3600" dirty="0" smtClean="0">
                <a:solidFill>
                  <a:srgbClr val="FF0000"/>
                </a:solidFill>
              </a:rPr>
              <a:t>r(</a:t>
            </a:r>
            <a:r>
              <a:rPr lang="cs-CZ" sz="3600" dirty="0" err="1" smtClean="0">
                <a:solidFill>
                  <a:srgbClr val="FF0000"/>
                </a:solidFill>
              </a:rPr>
              <a:t>r+s</a:t>
            </a:r>
            <a:r>
              <a:rPr lang="cs-CZ" sz="3600" dirty="0" smtClean="0">
                <a:solidFill>
                  <a:srgbClr val="FF0000"/>
                </a:solidFill>
              </a:rPr>
              <a:t>)</a:t>
            </a:r>
          </a:p>
          <a:p>
            <a:endParaRPr lang="cs-CZ" dirty="0"/>
          </a:p>
          <a:p>
            <a:r>
              <a:rPr lang="cs-CZ" dirty="0" smtClean="0"/>
              <a:t>Připomíná tento vzorec </a:t>
            </a:r>
            <a:r>
              <a:rPr lang="cs-CZ" dirty="0" err="1" smtClean="0"/>
              <a:t>vzorec</a:t>
            </a:r>
            <a:r>
              <a:rPr lang="cs-CZ" dirty="0" smtClean="0"/>
              <a:t> pro povrch jehlanu?</a:t>
            </a:r>
          </a:p>
          <a:p>
            <a:endParaRPr lang="cs-CZ" dirty="0"/>
          </a:p>
          <a:p>
            <a:r>
              <a:rPr lang="cs-CZ" dirty="0" smtClean="0"/>
              <a:t>S=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po</a:t>
            </a:r>
            <a:r>
              <a:rPr lang="cs-CZ" dirty="0" err="1" smtClean="0"/>
              <a:t>+S</a:t>
            </a:r>
            <a:r>
              <a:rPr lang="cs-CZ" baseline="-25000" dirty="0" err="1" smtClean="0"/>
              <a:t>pl</a:t>
            </a:r>
            <a:endParaRPr lang="cs-CZ" baseline="-25000" dirty="0" smtClean="0"/>
          </a:p>
          <a:p>
            <a:r>
              <a:rPr lang="cs-CZ" dirty="0" smtClean="0"/>
              <a:t>S= </a:t>
            </a:r>
            <a:r>
              <a:rPr lang="el-GR" dirty="0" smtClean="0"/>
              <a:t>π</a:t>
            </a:r>
            <a:r>
              <a:rPr lang="cs-CZ" dirty="0" smtClean="0"/>
              <a:t>r</a:t>
            </a:r>
            <a:r>
              <a:rPr lang="cs-CZ" baseline="30000" dirty="0" smtClean="0"/>
              <a:t>2</a:t>
            </a:r>
            <a:r>
              <a:rPr lang="cs-CZ" dirty="0" smtClean="0"/>
              <a:t> +</a:t>
            </a:r>
            <a:r>
              <a:rPr lang="el-GR" dirty="0" smtClean="0"/>
              <a:t>π</a:t>
            </a:r>
            <a:r>
              <a:rPr lang="cs-CZ" dirty="0" err="1" smtClean="0"/>
              <a:t>rs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052736"/>
            <a:ext cx="1988245" cy="2180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912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Pravoúhlý trojúhelník, jehož odvěsny mají délky 6 cm a 8 cm, se otáčí kolem své odvěsny.</a:t>
            </a:r>
          </a:p>
          <a:p>
            <a:r>
              <a:rPr lang="cs-CZ" dirty="0"/>
              <a:t>Vypočtěte : a) objemy takto vzniklých kuželů </a:t>
            </a:r>
            <a:endParaRPr lang="cs-CZ" dirty="0" smtClean="0"/>
          </a:p>
          <a:p>
            <a:r>
              <a:rPr lang="cs-CZ" dirty="0" smtClean="0"/>
              <a:t>b</a:t>
            </a:r>
            <a:r>
              <a:rPr lang="cs-CZ" dirty="0"/>
              <a:t>) povrchy takto vzniklých kuželů</a:t>
            </a:r>
          </a:p>
          <a:p>
            <a:r>
              <a:rPr lang="cs-CZ" dirty="0"/>
              <a:t>c) stranu kužele	</a:t>
            </a:r>
          </a:p>
          <a:p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>
            <a:off x="2555776" y="4797152"/>
            <a:ext cx="1584176" cy="115212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47394" y="4575547"/>
            <a:ext cx="1603375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1115616" y="5788682"/>
            <a:ext cx="3024336" cy="3470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4" idx="0"/>
            <a:endCxn id="5" idx="2"/>
          </p:cNvCxnSpPr>
          <p:nvPr/>
        </p:nvCxnSpPr>
        <p:spPr>
          <a:xfrm flipH="1">
            <a:off x="1115616" y="4797152"/>
            <a:ext cx="1440160" cy="1165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5364088" y="5788682"/>
            <a:ext cx="2376264" cy="3470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>
            <a:endCxn id="8" idx="6"/>
          </p:cNvCxnSpPr>
          <p:nvPr/>
        </p:nvCxnSpPr>
        <p:spPr>
          <a:xfrm>
            <a:off x="6534075" y="4358852"/>
            <a:ext cx="1206277" cy="1603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8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r=6cm, v=8cm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r=8cm, v= 6cm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sz="quarter" idx="2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>
                    <a:solidFill>
                      <a:schemeClr val="tx1"/>
                    </a:solidFill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el-GR" dirty="0">
                    <a:solidFill>
                      <a:schemeClr val="tx1"/>
                    </a:solidFill>
                  </a:rPr>
                  <a:t>π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r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v</a:t>
                </a:r>
              </a:p>
              <a:p>
                <a:r>
                  <a:rPr lang="cs-CZ" dirty="0" smtClean="0"/>
                  <a:t>V=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  <a:r>
                  <a:rPr lang="el-GR" dirty="0" smtClean="0"/>
                  <a:t>π</a:t>
                </a:r>
                <a:r>
                  <a:rPr lang="cs-CZ" dirty="0" smtClean="0"/>
                  <a:t>. 36.8</a:t>
                </a:r>
                <a:endParaRPr lang="cs-CZ" dirty="0"/>
              </a:p>
              <a:p>
                <a:r>
                  <a:rPr lang="cs-CZ" u="sng" dirty="0" smtClean="0"/>
                  <a:t>V= 301,44 cm</a:t>
                </a:r>
                <a:r>
                  <a:rPr lang="cs-CZ" u="sng" baseline="30000" dirty="0" smtClean="0"/>
                  <a:t>3</a:t>
                </a:r>
              </a:p>
              <a:p>
                <a:endParaRPr lang="cs-CZ" u="sng" baseline="30000" dirty="0"/>
              </a:p>
              <a:p>
                <a:r>
                  <a:rPr lang="cs-CZ" dirty="0"/>
                  <a:t>S= </a:t>
                </a:r>
                <a:r>
                  <a:rPr lang="el-GR" dirty="0"/>
                  <a:t>π</a:t>
                </a:r>
                <a:r>
                  <a:rPr lang="cs-CZ" dirty="0"/>
                  <a:t>r.(</a:t>
                </a:r>
                <a:r>
                  <a:rPr lang="cs-CZ" dirty="0" err="1"/>
                  <a:t>r+s</a:t>
                </a:r>
                <a:r>
                  <a:rPr lang="cs-CZ" dirty="0"/>
                  <a:t>)</a:t>
                </a:r>
              </a:p>
              <a:p>
                <a:r>
                  <a:rPr lang="cs-CZ" dirty="0"/>
                  <a:t>Výpočet s:  </a:t>
                </a:r>
                <a:r>
                  <a:rPr lang="cs-CZ" dirty="0" smtClean="0"/>
                  <a:t>s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=6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+8</a:t>
                </a:r>
                <a:r>
                  <a:rPr lang="cs-CZ" baseline="30000" dirty="0" smtClean="0"/>
                  <a:t>2</a:t>
                </a:r>
                <a:endParaRPr lang="cs-CZ" baseline="30000" dirty="0"/>
              </a:p>
              <a:p>
                <a:r>
                  <a:rPr lang="cs-CZ" dirty="0"/>
                  <a:t>                     s= 10 cm</a:t>
                </a:r>
              </a:p>
              <a:p>
                <a:r>
                  <a:rPr lang="cs-CZ" dirty="0"/>
                  <a:t>S= </a:t>
                </a:r>
                <a:r>
                  <a:rPr lang="el-GR" dirty="0"/>
                  <a:t>π</a:t>
                </a:r>
                <a:r>
                  <a:rPr lang="cs-CZ" dirty="0" smtClean="0"/>
                  <a:t>.6.(6+10</a:t>
                </a:r>
                <a:r>
                  <a:rPr lang="cs-CZ" dirty="0"/>
                  <a:t>)</a:t>
                </a:r>
              </a:p>
              <a:p>
                <a:r>
                  <a:rPr lang="cs-CZ" u="sng" dirty="0" smtClean="0"/>
                  <a:t>S=301,44 </a:t>
                </a:r>
                <a:r>
                  <a:rPr lang="cs-CZ" u="sng" dirty="0"/>
                  <a:t>cm</a:t>
                </a:r>
                <a:r>
                  <a:rPr lang="cs-CZ" u="sng" baseline="30000" dirty="0"/>
                  <a:t>2</a:t>
                </a:r>
                <a:r>
                  <a:rPr lang="cs-CZ" u="sng" dirty="0"/>
                  <a:t/>
                </a:r>
                <a:br>
                  <a:rPr lang="cs-CZ" u="sng" dirty="0"/>
                </a:br>
                <a:endParaRPr lang="cs-CZ" u="sng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2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5"/>
              <p:cNvSpPr>
                <a:spLocks noGrp="1"/>
              </p:cNvSpPr>
              <p:nvPr>
                <p:ph sz="quarter" idx="4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>
                    <a:solidFill>
                      <a:schemeClr val="tx1"/>
                    </a:solidFill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el-GR" dirty="0">
                    <a:solidFill>
                      <a:schemeClr val="tx1"/>
                    </a:solidFill>
                  </a:rPr>
                  <a:t>π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r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v</a:t>
                </a:r>
                <a:endParaRPr lang="cs-CZ" dirty="0" smtClean="0"/>
              </a:p>
              <a:p>
                <a:r>
                  <a:rPr lang="cs-CZ" dirty="0" smtClean="0"/>
                  <a:t>V</a:t>
                </a:r>
                <a:r>
                  <a:rPr lang="cs-CZ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el-GR" dirty="0"/>
                  <a:t>π</a:t>
                </a:r>
                <a:r>
                  <a:rPr lang="cs-CZ" dirty="0"/>
                  <a:t>. </a:t>
                </a:r>
                <a:r>
                  <a:rPr lang="cs-CZ" dirty="0" smtClean="0"/>
                  <a:t>64. 6</a:t>
                </a:r>
                <a:endParaRPr lang="cs-CZ" dirty="0"/>
              </a:p>
              <a:p>
                <a:r>
                  <a:rPr lang="cs-CZ" u="sng" dirty="0" smtClean="0"/>
                  <a:t>V= 401,92 cm</a:t>
                </a:r>
                <a:r>
                  <a:rPr lang="cs-CZ" u="sng" baseline="30000" dirty="0" smtClean="0"/>
                  <a:t>3</a:t>
                </a:r>
              </a:p>
              <a:p>
                <a:endParaRPr lang="cs-CZ" u="sng" baseline="30000" dirty="0"/>
              </a:p>
              <a:p>
                <a:r>
                  <a:rPr lang="cs-CZ" dirty="0" smtClean="0"/>
                  <a:t>S= </a:t>
                </a:r>
                <a:r>
                  <a:rPr lang="el-GR" dirty="0" smtClean="0"/>
                  <a:t>π</a:t>
                </a:r>
                <a:r>
                  <a:rPr lang="cs-CZ" dirty="0" smtClean="0"/>
                  <a:t>r.(</a:t>
                </a:r>
                <a:r>
                  <a:rPr lang="cs-CZ" dirty="0" err="1" smtClean="0"/>
                  <a:t>r+s</a:t>
                </a:r>
                <a:r>
                  <a:rPr lang="cs-CZ" dirty="0" smtClean="0"/>
                  <a:t>)</a:t>
                </a:r>
              </a:p>
              <a:p>
                <a:r>
                  <a:rPr lang="cs-CZ" dirty="0" smtClean="0"/>
                  <a:t>Výpočet s:  s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=8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+6</a:t>
                </a:r>
                <a:r>
                  <a:rPr lang="cs-CZ" baseline="30000" dirty="0" smtClean="0"/>
                  <a:t>2</a:t>
                </a:r>
              </a:p>
              <a:p>
                <a:r>
                  <a:rPr lang="cs-CZ" dirty="0"/>
                  <a:t> </a:t>
                </a:r>
                <a:r>
                  <a:rPr lang="cs-CZ" dirty="0" smtClean="0"/>
                  <a:t>                    s= 10 cm</a:t>
                </a:r>
              </a:p>
              <a:p>
                <a:r>
                  <a:rPr lang="cs-CZ" dirty="0" smtClean="0"/>
                  <a:t>S= </a:t>
                </a:r>
                <a:r>
                  <a:rPr lang="el-GR" dirty="0" smtClean="0"/>
                  <a:t>π</a:t>
                </a:r>
                <a:r>
                  <a:rPr lang="cs-CZ" dirty="0" smtClean="0"/>
                  <a:t>.8.(8+10)</a:t>
                </a:r>
              </a:p>
              <a:p>
                <a:r>
                  <a:rPr lang="cs-CZ" u="sng" dirty="0" smtClean="0"/>
                  <a:t>S=452,16 cm</a:t>
                </a:r>
                <a:r>
                  <a:rPr lang="cs-CZ" u="sng" baseline="30000" dirty="0" smtClean="0"/>
                  <a:t>2</a:t>
                </a:r>
                <a:r>
                  <a:rPr lang="cs-CZ" u="sng" dirty="0" smtClean="0"/>
                  <a:t/>
                </a:r>
                <a:br>
                  <a:rPr lang="cs-CZ" u="sng" dirty="0" smtClean="0"/>
                </a:br>
                <a:endParaRPr lang="cs-CZ" u="sng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417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Samostatná práce.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1/ Objem </a:t>
            </a:r>
            <a:r>
              <a:rPr lang="cs-CZ" dirty="0"/>
              <a:t>kužele je 307,72 cm</a:t>
            </a:r>
            <a:r>
              <a:rPr lang="cs-CZ" baseline="30000" dirty="0"/>
              <a:t>3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Jeho </a:t>
            </a:r>
            <a:r>
              <a:rPr lang="cs-CZ" dirty="0"/>
              <a:t>výška </a:t>
            </a:r>
            <a:r>
              <a:rPr lang="cs-CZ" dirty="0" smtClean="0"/>
              <a:t>je </a:t>
            </a:r>
            <a:r>
              <a:rPr lang="cs-CZ" dirty="0"/>
              <a:t>6 cm. Vypočtěte :</a:t>
            </a:r>
          </a:p>
          <a:p>
            <a:pPr marL="624078" indent="-514350">
              <a:buAutoNum type="alphaLcParenR"/>
            </a:pPr>
            <a:r>
              <a:rPr lang="cs-CZ" dirty="0" smtClean="0"/>
              <a:t>průměr podstavy</a:t>
            </a:r>
          </a:p>
          <a:p>
            <a:pPr marL="624078" indent="-514350">
              <a:buAutoNum type="alphaLcParenR"/>
            </a:pPr>
            <a:r>
              <a:rPr lang="cs-CZ" dirty="0" smtClean="0"/>
              <a:t> </a:t>
            </a:r>
            <a:r>
              <a:rPr lang="cs-CZ" dirty="0"/>
              <a:t>b) stranu kužele </a:t>
            </a:r>
            <a:endParaRPr lang="cs-CZ" dirty="0" smtClean="0"/>
          </a:p>
          <a:p>
            <a:pPr marL="624078" indent="-514350">
              <a:buAutoNum type="alphaLcParenR"/>
            </a:pPr>
            <a:r>
              <a:rPr lang="cs-CZ" dirty="0" smtClean="0"/>
              <a:t>c</a:t>
            </a:r>
            <a:r>
              <a:rPr lang="cs-CZ" dirty="0"/>
              <a:t>) povrch kužele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283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V=307,72 cm</a:t>
                </a:r>
                <a:r>
                  <a:rPr lang="cs-CZ" baseline="30000" dirty="0" smtClean="0"/>
                  <a:t>2                     </a:t>
                </a:r>
                <a:r>
                  <a:rPr lang="cs-CZ" dirty="0" smtClean="0"/>
                  <a:t>          </a:t>
                </a:r>
                <a:endParaRPr lang="cs-CZ" baseline="30000" dirty="0" smtClean="0"/>
              </a:p>
              <a:p>
                <a:r>
                  <a:rPr lang="cs-CZ" dirty="0" smtClean="0"/>
                  <a:t>v= 6 cm</a:t>
                </a:r>
              </a:p>
              <a:p>
                <a:pPr marL="109728" indent="0">
                  <a:buNone/>
                </a:pPr>
                <a:r>
                  <a:rPr lang="cs-CZ" u="sng" dirty="0"/>
                  <a:t> </a:t>
                </a:r>
                <a:r>
                  <a:rPr lang="cs-CZ" u="sng" dirty="0" smtClean="0"/>
                  <a:t>  r=? cm                       s= ?                S= ? cm</a:t>
                </a:r>
                <a:r>
                  <a:rPr lang="cs-CZ" u="sng" baseline="30000" dirty="0" smtClean="0"/>
                  <a:t>2</a:t>
                </a:r>
              </a:p>
              <a:p>
                <a:pPr marL="109728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el-GR" dirty="0">
                    <a:solidFill>
                      <a:schemeClr val="tx1"/>
                    </a:solidFill>
                  </a:rPr>
                  <a:t>π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r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v                    </a:t>
                </a:r>
                <a:r>
                  <a:rPr lang="cs-CZ" dirty="0" smtClean="0"/>
                  <a:t>s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=7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+6</a:t>
                </a:r>
                <a:r>
                  <a:rPr lang="cs-CZ" baseline="30000" dirty="0" smtClean="0"/>
                  <a:t>2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        </a:t>
                </a:r>
                <a:r>
                  <a:rPr lang="cs-CZ" dirty="0"/>
                  <a:t>S= </a:t>
                </a:r>
                <a:r>
                  <a:rPr lang="el-GR" dirty="0"/>
                  <a:t>π</a:t>
                </a:r>
                <a:r>
                  <a:rPr lang="cs-CZ" dirty="0"/>
                  <a:t>r.(</a:t>
                </a:r>
                <a:r>
                  <a:rPr lang="cs-CZ" dirty="0" err="1"/>
                  <a:t>r+s</a:t>
                </a:r>
                <a:r>
                  <a:rPr lang="cs-CZ" dirty="0" smtClean="0"/>
                  <a:t>)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          </a:t>
                </a:r>
              </a:p>
              <a:p>
                <a:pPr marL="109728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r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 3V :</a:t>
                </a:r>
                <a:r>
                  <a:rPr lang="el-GR" dirty="0" smtClean="0"/>
                  <a:t>π</a:t>
                </a:r>
                <a:r>
                  <a:rPr lang="cs-CZ" dirty="0" smtClean="0"/>
                  <a:t>.v             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s=9,22 cm     </a:t>
                </a:r>
                <a:r>
                  <a:rPr lang="cs-CZ" dirty="0" smtClean="0"/>
                  <a:t>S=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</a:t>
                </a:r>
                <a:r>
                  <a:rPr lang="el-GR" dirty="0"/>
                  <a:t>π</a:t>
                </a:r>
                <a:r>
                  <a:rPr lang="cs-CZ" dirty="0" smtClean="0"/>
                  <a:t>.7.(7+9,22)</a:t>
                </a:r>
                <a:endParaRPr lang="cs-CZ" dirty="0" smtClean="0">
                  <a:solidFill>
                    <a:srgbClr val="FF0000"/>
                  </a:solidFill>
                </a:endParaRPr>
              </a:p>
              <a:p>
                <a:pPr marL="109728" indent="0">
                  <a:buNone/>
                </a:pPr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  r= 7                                                     S=356,5156</a:t>
                </a:r>
              </a:p>
              <a:p>
                <a:pPr marL="109728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d= 14 cm                                            S= 356,5 cm</a:t>
                </a:r>
                <a:r>
                  <a:rPr lang="cs-CZ" u="sng" baseline="30000" dirty="0" smtClean="0">
                    <a:solidFill>
                      <a:srgbClr val="FF0000"/>
                    </a:solidFill>
                  </a:rPr>
                  <a:t>2</a:t>
                </a:r>
                <a:endParaRPr lang="cs-CZ" u="sng" baseline="30000" dirty="0">
                  <a:solidFill>
                    <a:srgbClr val="FF0000"/>
                  </a:solidFill>
                </a:endParaRPr>
              </a:p>
              <a:p>
                <a:pPr marL="109728" indent="0"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408" r="-27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518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Samostatná práce.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2/ </a:t>
            </a:r>
            <a:r>
              <a:rPr lang="cs-CZ" dirty="0"/>
              <a:t>Rotační kužel má průměr podstavy </a:t>
            </a:r>
            <a:r>
              <a:rPr lang="cs-CZ" dirty="0" smtClean="0"/>
              <a:t>50 </a:t>
            </a:r>
            <a:r>
              <a:rPr lang="cs-CZ" dirty="0"/>
              <a:t>cm. Strana kužele svírá s osou kužele úhel 20° </a:t>
            </a:r>
            <a:r>
              <a:rPr lang="cs-CZ" dirty="0" smtClean="0"/>
              <a:t> </a:t>
            </a:r>
            <a:r>
              <a:rPr lang="cs-CZ" b="1" dirty="0"/>
              <a:t>.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Vypočítejte </a:t>
            </a:r>
            <a:r>
              <a:rPr lang="cs-CZ" dirty="0" smtClean="0"/>
              <a:t>:</a:t>
            </a:r>
          </a:p>
          <a:p>
            <a:pPr marL="109728" indent="0">
              <a:buNone/>
            </a:pPr>
            <a:r>
              <a:rPr lang="cs-CZ" dirty="0" smtClean="0"/>
              <a:t> </a:t>
            </a:r>
            <a:r>
              <a:rPr lang="cs-CZ" dirty="0"/>
              <a:t>a) výšku kužele 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b</a:t>
            </a:r>
            <a:r>
              <a:rPr lang="cs-CZ" dirty="0"/>
              <a:t>) objem kužele 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c</a:t>
            </a:r>
            <a:r>
              <a:rPr lang="cs-CZ" dirty="0"/>
              <a:t>) povrch kužele</a:t>
            </a:r>
          </a:p>
          <a:p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5148064" y="3354928"/>
            <a:ext cx="1440160" cy="295232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>
            <a:stCxn id="4" idx="0"/>
            <a:endCxn id="4" idx="3"/>
          </p:cNvCxnSpPr>
          <p:nvPr/>
        </p:nvCxnSpPr>
        <p:spPr>
          <a:xfrm>
            <a:off x="5868144" y="3354928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868144" y="38610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20˚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56076" y="588064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50 cm</a:t>
            </a:r>
            <a:endParaRPr lang="cs-CZ" sz="2400" dirty="0"/>
          </a:p>
        </p:txBody>
      </p:sp>
      <p:sp>
        <p:nvSpPr>
          <p:cNvPr id="9" name="Oblouk 8"/>
          <p:cNvSpPr/>
          <p:nvPr/>
        </p:nvSpPr>
        <p:spPr>
          <a:xfrm rot="7213251">
            <a:off x="5792687" y="4022799"/>
            <a:ext cx="360040" cy="20673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2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/>
                  <a:t>Výpočet výšky v:                       Objem:</a:t>
                </a:r>
              </a:p>
              <a:p>
                <a:r>
                  <a:rPr lang="cs-CZ" dirty="0" smtClean="0"/>
                  <a:t>tg20˚=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r>
                  <a:rPr lang="cs-CZ" dirty="0" smtClean="0"/>
                  <a:t>                                       V</a:t>
                </a:r>
                <a:r>
                  <a:rPr lang="cs-CZ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el-GR" dirty="0" smtClean="0"/>
                  <a:t>π</a:t>
                </a:r>
                <a:r>
                  <a:rPr lang="cs-CZ" dirty="0" smtClean="0"/>
                  <a:t>.25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68,68</a:t>
                </a:r>
              </a:p>
              <a:p>
                <a:r>
                  <a:rPr lang="cs-CZ" dirty="0" smtClean="0"/>
                  <a:t>v= 25 : 0,364                             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V=44928 cm</a:t>
                </a:r>
                <a:r>
                  <a:rPr lang="cs-CZ" baseline="30000" dirty="0" smtClean="0">
                    <a:solidFill>
                      <a:srgbClr val="FF0000"/>
                    </a:solidFill>
                  </a:rPr>
                  <a:t>3</a:t>
                </a:r>
              </a:p>
              <a:p>
                <a:r>
                  <a:rPr lang="cs-CZ" dirty="0" smtClean="0">
                    <a:solidFill>
                      <a:srgbClr val="FF0000"/>
                    </a:solidFill>
                  </a:rPr>
                  <a:t>v=68,68 cm </a:t>
                </a:r>
              </a:p>
              <a:p>
                <a:endParaRPr lang="cs-CZ" dirty="0"/>
              </a:p>
              <a:p>
                <a:r>
                  <a:rPr lang="cs-CZ" dirty="0" smtClean="0"/>
                  <a:t>s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=25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+68,68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                  </a:t>
                </a:r>
                <a:r>
                  <a:rPr lang="cs-CZ" dirty="0"/>
                  <a:t>S= </a:t>
                </a:r>
                <a:r>
                  <a:rPr lang="el-GR" dirty="0" smtClean="0"/>
                  <a:t>π</a:t>
                </a:r>
                <a:r>
                  <a:rPr lang="cs-CZ" dirty="0" smtClean="0"/>
                  <a:t>.25.(25+73)   </a:t>
                </a:r>
              </a:p>
              <a:p>
                <a:r>
                  <a:rPr lang="cs-CZ" dirty="0" smtClean="0"/>
                  <a:t>s=73cm                        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S</a:t>
                </a:r>
                <a:r>
                  <a:rPr lang="cs-CZ" smtClean="0">
                    <a:solidFill>
                      <a:srgbClr val="FF0000"/>
                    </a:solidFill>
                  </a:rPr>
                  <a:t>=  7693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cm</a:t>
                </a:r>
                <a:r>
                  <a:rPr lang="cs-CZ" baseline="30000" dirty="0" smtClean="0">
                    <a:solidFill>
                      <a:srgbClr val="FF0000"/>
                    </a:solidFill>
                  </a:rPr>
                  <a:t>2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                          </a:t>
                </a:r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4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ravoúhlý trojúhelník 3"/>
          <p:cNvSpPr/>
          <p:nvPr/>
        </p:nvSpPr>
        <p:spPr>
          <a:xfrm>
            <a:off x="3779912" y="2492896"/>
            <a:ext cx="936104" cy="172819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436510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27809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20˚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55876" y="3172326"/>
            <a:ext cx="396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903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Kužel</a:t>
            </a:r>
            <a:r>
              <a:rPr lang="en-US" dirty="0"/>
              <a:t>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2001- [cit. 2012-04-16].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cs.wikipedia.org/wiki/Ku%C5%BEel</a:t>
            </a:r>
            <a:endParaRPr lang="cs-CZ" dirty="0" smtClean="0"/>
          </a:p>
          <a:p>
            <a:r>
              <a:rPr lang="cs-CZ" dirty="0" smtClean="0"/>
              <a:t>Obrázek- snímek č. 2,5,6: Kužel</a:t>
            </a:r>
            <a:r>
              <a:rPr lang="cs-CZ" dirty="0"/>
              <a:t>. In: </a:t>
            </a:r>
            <a:r>
              <a:rPr lang="cs-CZ" i="1" dirty="0"/>
              <a:t>Aristoteles</a:t>
            </a:r>
            <a:r>
              <a:rPr lang="cs-CZ" dirty="0"/>
              <a:t> [online]. 16.4.2012 [cit. 2012-04-16]. Dostupné </a:t>
            </a:r>
            <a:r>
              <a:rPr lang="cs-CZ" dirty="0" smtClean="0"/>
              <a:t>z:http</a:t>
            </a:r>
            <a:r>
              <a:rPr lang="cs-CZ" dirty="0"/>
              <a:t>://www.aristoteles.cz/matematika/stereometrie/kuzel.php 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www.microsoft.com</a:t>
            </a:r>
            <a:endParaRPr lang="cs-CZ" dirty="0" smtClean="0"/>
          </a:p>
          <a:p>
            <a:r>
              <a:rPr lang="cs-CZ" dirty="0" smtClean="0"/>
              <a:t>Příklady</a:t>
            </a:r>
            <a:r>
              <a:rPr lang="cs-CZ" smtClean="0"/>
              <a:t>: archiv autora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97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99</TotalTime>
  <Words>650</Words>
  <Application>Microsoft Office PowerPoint</Application>
  <PresentationFormat>Předvádění na obrazovce (4:3)</PresentationFormat>
  <Paragraphs>99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Urbanistický</vt:lpstr>
      <vt:lpstr>Původ</vt:lpstr>
      <vt:lpstr>Prezentace aplikace PowerPoint</vt:lpstr>
      <vt:lpstr>Anotace.</vt:lpstr>
      <vt:lpstr>Rotační kužel</vt:lpstr>
      <vt:lpstr>Prezentace aplikace PowerPoint</vt:lpstr>
      <vt:lpstr>Definice tělesa.</vt:lpstr>
      <vt:lpstr>Chcete se dozvědět více o kuželi a kuželové ploše?</vt:lpstr>
      <vt:lpstr>Objem.</vt:lpstr>
      <vt:lpstr>Povrch.</vt:lpstr>
      <vt:lpstr>Příklad.</vt:lpstr>
      <vt:lpstr>Řešení:</vt:lpstr>
      <vt:lpstr>Samostatná práce.</vt:lpstr>
      <vt:lpstr>Řešení:</vt:lpstr>
      <vt:lpstr>Samostatná práce.</vt:lpstr>
      <vt:lpstr>Řešení: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Rotační kužel</dc:title>
  <dc:creator>ivana</dc:creator>
  <cp:lastModifiedBy>ivana</cp:lastModifiedBy>
  <cp:revision>10</cp:revision>
  <dcterms:created xsi:type="dcterms:W3CDTF">2012-04-16T16:36:49Z</dcterms:created>
  <dcterms:modified xsi:type="dcterms:W3CDTF">2012-06-24T09:06:54Z</dcterms:modified>
</cp:coreProperties>
</file>