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0" r:id="rId2"/>
    <p:sldId id="261" r:id="rId3"/>
    <p:sldId id="256" r:id="rId4"/>
    <p:sldId id="263" r:id="rId5"/>
    <p:sldId id="262" r:id="rId6"/>
    <p:sldId id="264" r:id="rId7"/>
    <p:sldId id="265" r:id="rId8"/>
    <p:sldId id="257" r:id="rId9"/>
    <p:sldId id="258" r:id="rId10"/>
    <p:sldId id="259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NÁZEV:VY_32_INOVACE_3.2.7.2.R13_Model kužele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9.ročník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F4D80F-FA3B-4C5E-83AE-7DAC966B32DD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7E65A58-4351-435C-84DE-45E23E623FCD}" type="presOf" srcId="{B651F6E3-6281-48DB-9319-2AEAFDAE7572}" destId="{619D679B-A015-4ECF-8348-D1034C574F40}" srcOrd="0" destOrd="0" presId="urn:microsoft.com/office/officeart/2005/8/layout/target3"/>
    <dgm:cxn modelId="{9A5210AA-613E-4548-8F95-808232865BBF}" type="presOf" srcId="{B651F6E3-6281-48DB-9319-2AEAFDAE7572}" destId="{6BB5E863-4638-4E1D-BFDE-399D028AC4ED}" srcOrd="1" destOrd="0" presId="urn:microsoft.com/office/officeart/2005/8/layout/target3"/>
    <dgm:cxn modelId="{D22CC3E2-1A97-40B4-9A58-194D3903E63B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391DF1A-8A9B-429B-8826-A69CCF2CBE7C}" type="presOf" srcId="{D1D4F407-5343-4D3F-B5B9-D407B03CAEB4}" destId="{AED2198E-93D5-4001-81B4-73124B309672}" srcOrd="1" destOrd="0" presId="urn:microsoft.com/office/officeart/2005/8/layout/target3"/>
    <dgm:cxn modelId="{1E01465D-6C61-4F66-8D1E-9F2B06E3875C}" type="presOf" srcId="{4C35D32F-0EAB-4CD7-82EE-45574DC2A586}" destId="{8BEBB6EC-1DAA-4CAC-8A25-BC0FCBD5DBD5}" srcOrd="0" destOrd="0" presId="urn:microsoft.com/office/officeart/2005/8/layout/target3"/>
    <dgm:cxn modelId="{D50C511F-4A24-4500-AB93-EA08FE4112FC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FFEC74E-8860-4F9A-A061-66D8D626B0B4}" type="presOf" srcId="{D1D4F407-5343-4D3F-B5B9-D407B03CAEB4}" destId="{D005CE8C-CC26-4C3E-AC11-E15060ECD759}" srcOrd="0" destOrd="0" presId="urn:microsoft.com/office/officeart/2005/8/layout/target3"/>
    <dgm:cxn modelId="{A75CC1B9-0402-40C4-81B3-71BAF1EB3DA8}" type="presOf" srcId="{D1B46980-6531-4606-95E6-44980827E919}" destId="{6140AFEC-043D-4C43-A2F9-D0F5331DF3A3}" srcOrd="0" destOrd="0" presId="urn:microsoft.com/office/officeart/2005/8/layout/target3"/>
    <dgm:cxn modelId="{87FADC7E-D8CA-476F-A43C-AA40C08F90AC}" type="presOf" srcId="{757F3AB3-0718-4624-B441-E567A8F0AB56}" destId="{333A1088-737F-45CB-B68E-254E46348037}" srcOrd="0" destOrd="0" presId="urn:microsoft.com/office/officeart/2005/8/layout/target3"/>
    <dgm:cxn modelId="{CD4A394C-2E4A-42FE-A897-DE92E196C22A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DA3A100-0DF5-4217-9A62-AC126FEDAE55}" type="presParOf" srcId="{333A1088-737F-45CB-B68E-254E46348037}" destId="{F5ABB229-8D3B-4694-996A-96F23CF14429}" srcOrd="0" destOrd="0" presId="urn:microsoft.com/office/officeart/2005/8/layout/target3"/>
    <dgm:cxn modelId="{05B9C8F1-EFA5-436F-9036-D85F71E8E802}" type="presParOf" srcId="{333A1088-737F-45CB-B68E-254E46348037}" destId="{F41139FD-01EE-4571-8B17-4FB00FC51163}" srcOrd="1" destOrd="0" presId="urn:microsoft.com/office/officeart/2005/8/layout/target3"/>
    <dgm:cxn modelId="{EAE7810B-3F37-4384-ACC7-F307418CD20D}" type="presParOf" srcId="{333A1088-737F-45CB-B68E-254E46348037}" destId="{D005CE8C-CC26-4C3E-AC11-E15060ECD759}" srcOrd="2" destOrd="0" presId="urn:microsoft.com/office/officeart/2005/8/layout/target3"/>
    <dgm:cxn modelId="{BC1F492B-1829-4CED-98C9-278EA0FD26E6}" type="presParOf" srcId="{333A1088-737F-45CB-B68E-254E46348037}" destId="{2C702D82-9B77-49B7-9568-BB8EB47C3372}" srcOrd="3" destOrd="0" presId="urn:microsoft.com/office/officeart/2005/8/layout/target3"/>
    <dgm:cxn modelId="{7CDAAD45-D5CC-4529-9BF0-409CD94FE91D}" type="presParOf" srcId="{333A1088-737F-45CB-B68E-254E46348037}" destId="{A52A0455-90FF-4808-ABD0-F02540D31D5A}" srcOrd="4" destOrd="0" presId="urn:microsoft.com/office/officeart/2005/8/layout/target3"/>
    <dgm:cxn modelId="{7EC03071-9FDF-4D65-B690-49D3D75A4DC8}" type="presParOf" srcId="{333A1088-737F-45CB-B68E-254E46348037}" destId="{6140AFEC-043D-4C43-A2F9-D0F5331DF3A3}" srcOrd="5" destOrd="0" presId="urn:microsoft.com/office/officeart/2005/8/layout/target3"/>
    <dgm:cxn modelId="{D3401F8A-A830-4E39-B860-D40C226A28D9}" type="presParOf" srcId="{333A1088-737F-45CB-B68E-254E46348037}" destId="{9358AC05-5D7D-4327-9F80-1AD486AEA664}" srcOrd="6" destOrd="0" presId="urn:microsoft.com/office/officeart/2005/8/layout/target3"/>
    <dgm:cxn modelId="{E06C681E-8B50-461A-A61C-D709673DD277}" type="presParOf" srcId="{333A1088-737F-45CB-B68E-254E46348037}" destId="{313FC574-E1CD-4FB4-B054-0B805CE0447D}" srcOrd="7" destOrd="0" presId="urn:microsoft.com/office/officeart/2005/8/layout/target3"/>
    <dgm:cxn modelId="{DBF43F80-8FE2-4791-B821-E52D8F926E2C}" type="presParOf" srcId="{333A1088-737F-45CB-B68E-254E46348037}" destId="{619D679B-A015-4ECF-8348-D1034C574F40}" srcOrd="8" destOrd="0" presId="urn:microsoft.com/office/officeart/2005/8/layout/target3"/>
    <dgm:cxn modelId="{E7428001-BA69-4258-904F-A9D945779642}" type="presParOf" srcId="{333A1088-737F-45CB-B68E-254E46348037}" destId="{322283A8-4A27-4CDA-BAE3-F381106A9174}" srcOrd="9" destOrd="0" presId="urn:microsoft.com/office/officeart/2005/8/layout/target3"/>
    <dgm:cxn modelId="{5BBC8212-2CDE-47C1-9B95-40E252B3FA91}" type="presParOf" srcId="{333A1088-737F-45CB-B68E-254E46348037}" destId="{FFC9F71D-1B4F-4AD9-A4A6-86ADEFC8AF5C}" srcOrd="10" destOrd="0" presId="urn:microsoft.com/office/officeart/2005/8/layout/target3"/>
    <dgm:cxn modelId="{84050289-566E-4E49-A576-EC9EC79CABEC}" type="presParOf" srcId="{333A1088-737F-45CB-B68E-254E46348037}" destId="{25B08C86-7E15-44DC-BE7F-FFB55DD49D12}" srcOrd="11" destOrd="0" presId="urn:microsoft.com/office/officeart/2005/8/layout/target3"/>
    <dgm:cxn modelId="{6C586BE4-27BE-403D-9D77-C46C50FF83FE}" type="presParOf" srcId="{333A1088-737F-45CB-B68E-254E46348037}" destId="{76644BE8-9D7C-4C09-B250-3D10AF48CBB7}" srcOrd="12" destOrd="0" presId="urn:microsoft.com/office/officeart/2005/8/layout/target3"/>
    <dgm:cxn modelId="{4A005CB6-7F59-4C41-B47A-08B9BB538863}" type="presParOf" srcId="{333A1088-737F-45CB-B68E-254E46348037}" destId="{EE85B701-7295-41C0-BA7A-34D3756A2AE6}" srcOrd="13" destOrd="0" presId="urn:microsoft.com/office/officeart/2005/8/layout/target3"/>
    <dgm:cxn modelId="{22D2FE90-5941-4255-8374-C8F029BC77E4}" type="presParOf" srcId="{333A1088-737F-45CB-B68E-254E46348037}" destId="{8BEBB6EC-1DAA-4CAC-8A25-BC0FCBD5DBD5}" srcOrd="14" destOrd="0" presId="urn:microsoft.com/office/officeart/2005/8/layout/target3"/>
    <dgm:cxn modelId="{14C4E279-28E4-4DC0-AE49-ED72F3FCDE94}" type="presParOf" srcId="{333A1088-737F-45CB-B68E-254E46348037}" destId="{AED2198E-93D5-4001-81B4-73124B309672}" srcOrd="15" destOrd="0" presId="urn:microsoft.com/office/officeart/2005/8/layout/target3"/>
    <dgm:cxn modelId="{6B55FFFD-01D4-4B72-AC59-BE01AA460462}" type="presParOf" srcId="{333A1088-737F-45CB-B68E-254E46348037}" destId="{2BE915AB-18AA-4053-B92C-3BFC9ED204BB}" srcOrd="16" destOrd="0" presId="urn:microsoft.com/office/officeart/2005/8/layout/target3"/>
    <dgm:cxn modelId="{B071C88E-D14E-4250-9D58-B3FAFD8B979E}" type="presParOf" srcId="{333A1088-737F-45CB-B68E-254E46348037}" destId="{6BB5E863-4638-4E1D-BFDE-399D028AC4ED}" srcOrd="17" destOrd="0" presId="urn:microsoft.com/office/officeart/2005/8/layout/target3"/>
    <dgm:cxn modelId="{F2FBC6A5-3911-48A1-A1DA-22ECA12D4E8A}" type="presParOf" srcId="{333A1088-737F-45CB-B68E-254E46348037}" destId="{5A5FFA88-C948-4069-8E93-59FA12366E83}" srcOrd="18" destOrd="0" presId="urn:microsoft.com/office/officeart/2005/8/layout/target3"/>
    <dgm:cxn modelId="{C6E0F2C0-F16E-4625-99F2-196D7D22033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NÁZEV:VY_32_INOVACE_3.2.7.2.R13_Model kužele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9.ročník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378140-D13B-4880-BA14-C127C6663C5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D5F221-2C85-4D97-8F28-3A36E11ABA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959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fld id="{B17B94F7-BA16-4F4C-BBB6-B9F6C55DCCD3}" type="slidenum">
              <a:rPr lang="cs-CZ">
                <a:solidFill>
                  <a:srgbClr val="000000"/>
                </a:solidFill>
              </a:rPr>
              <a:pPr/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E0A90-2FAF-47DD-B4F7-670BB96C190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8EA3FE0-6747-4DB4-BBC3-C589819C3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E0A90-2FAF-47DD-B4F7-670BB96C190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8EA3FE0-6747-4DB4-BBC3-C589819C3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E0A90-2FAF-47DD-B4F7-670BB96C190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A3FE0-6747-4DB4-BBC3-C589819C34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E0A90-2FAF-47DD-B4F7-670BB96C190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A3FE0-6747-4DB4-BBC3-C589819C3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E0A90-2FAF-47DD-B4F7-670BB96C190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8EA3FE0-6747-4DB4-BBC3-C589819C34E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E0A90-2FAF-47DD-B4F7-670BB96C190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A3FE0-6747-4DB4-BBC3-C589819C3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E0A90-2FAF-47DD-B4F7-670BB96C190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A3FE0-6747-4DB4-BBC3-C589819C3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E0A90-2FAF-47DD-B4F7-670BB96C190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A3FE0-6747-4DB4-BBC3-C589819C3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E0A90-2FAF-47DD-B4F7-670BB96C190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A3FE0-6747-4DB4-BBC3-C589819C34E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E0A90-2FAF-47DD-B4F7-670BB96C190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A3FE0-6747-4DB4-BBC3-C589819C3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E0A90-2FAF-47DD-B4F7-670BB96C190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A3FE0-6747-4DB4-BBC3-C589819C3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6CE0A90-2FAF-47DD-B4F7-670BB96C190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EA3FE0-6747-4DB4-BBC3-C589819C34E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8243198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7" name="TextovéPole 2"/>
          <p:cNvSpPr txBox="1">
            <a:spLocks noChangeArrowheads="1"/>
          </p:cNvSpPr>
          <p:nvPr/>
        </p:nvSpPr>
        <p:spPr bwMode="auto">
          <a:xfrm>
            <a:off x="4355976" y="2470150"/>
            <a:ext cx="256162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</a:rPr>
              <a:t>CZ.1.07/1.4.00/21.2976</a:t>
            </a:r>
          </a:p>
        </p:txBody>
      </p:sp>
      <p:sp>
        <p:nvSpPr>
          <p:cNvPr id="26628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6629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545873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Tato prezentace je návodem, jak vyrobit model </a:t>
            </a:r>
            <a:r>
              <a:rPr lang="cs-CZ" dirty="0" smtClean="0"/>
              <a:t>kužele </a:t>
            </a:r>
            <a:r>
              <a:rPr lang="cs-CZ" dirty="0"/>
              <a:t>z papíru. Je určena jako doplněk k učivu o </a:t>
            </a:r>
            <a:r>
              <a:rPr lang="cs-CZ" dirty="0" smtClean="0"/>
              <a:t>rotačním kuželi, </a:t>
            </a:r>
            <a:r>
              <a:rPr lang="cs-CZ" dirty="0"/>
              <a:t>aby žáci lépe pochopili, z čeho se skládá </a:t>
            </a:r>
            <a:r>
              <a:rPr lang="cs-CZ" dirty="0" smtClean="0"/>
              <a:t>jeho síť  </a:t>
            </a:r>
            <a:r>
              <a:rPr lang="cs-CZ" dirty="0"/>
              <a:t>a lépe zvládli výpočty povrchu </a:t>
            </a:r>
            <a:r>
              <a:rPr lang="cs-CZ" dirty="0" smtClean="0"/>
              <a:t>kužele.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828739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Model kužele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692696"/>
            <a:ext cx="5364088" cy="4023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71937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budete potřebovat?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Karton formátu A4 nebo čtvrtku</a:t>
            </a:r>
          </a:p>
          <a:p>
            <a:r>
              <a:rPr lang="cs-CZ" dirty="0" smtClean="0"/>
              <a:t>Rýsovací potřeby- trojúhelník s ryskou, kružítko, tužku</a:t>
            </a:r>
          </a:p>
          <a:p>
            <a:r>
              <a:rPr lang="cs-CZ" dirty="0" smtClean="0"/>
              <a:t>Nůžky</a:t>
            </a:r>
          </a:p>
          <a:p>
            <a:r>
              <a:rPr lang="cs-CZ" dirty="0" smtClean="0"/>
              <a:t>Lepící pásku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74769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Zadání.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Rotační kužel má poloměr podstavy r=4cm. Výška tělesa je 8cm.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59" y="3131215"/>
            <a:ext cx="3665215" cy="3031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6044566" y="5157192"/>
            <a:ext cx="47165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6044566" y="3573016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044566" y="4149080"/>
            <a:ext cx="3996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44387" y="4900518"/>
            <a:ext cx="2718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158178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kužele.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čeho je tvořena síť kužele?</a:t>
            </a:r>
          </a:p>
          <a:p>
            <a:r>
              <a:rPr lang="cs-CZ" dirty="0" smtClean="0"/>
              <a:t>1/ Z kruhu o poloměru r=4cm</a:t>
            </a:r>
          </a:p>
          <a:p>
            <a:r>
              <a:rPr lang="cs-CZ" dirty="0" smtClean="0"/>
              <a:t>2/ Z kruhové výseče.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717032"/>
            <a:ext cx="55446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Výpočet strany s.</a:t>
            </a:r>
          </a:p>
          <a:p>
            <a:r>
              <a:rPr lang="cs-CZ" sz="2400" dirty="0" smtClean="0">
                <a:solidFill>
                  <a:schemeClr val="tx2"/>
                </a:solidFill>
              </a:rPr>
              <a:t>s</a:t>
            </a:r>
            <a:r>
              <a:rPr lang="cs-CZ" sz="2400" baseline="30000" dirty="0" smtClean="0">
                <a:solidFill>
                  <a:schemeClr val="tx2"/>
                </a:solidFill>
              </a:rPr>
              <a:t>2</a:t>
            </a:r>
            <a:r>
              <a:rPr lang="cs-CZ" sz="2400" dirty="0" smtClean="0">
                <a:solidFill>
                  <a:schemeClr val="tx2"/>
                </a:solidFill>
              </a:rPr>
              <a:t>=r</a:t>
            </a:r>
            <a:r>
              <a:rPr lang="cs-CZ" sz="2400" baseline="30000" dirty="0" smtClean="0">
                <a:solidFill>
                  <a:schemeClr val="tx2"/>
                </a:solidFill>
              </a:rPr>
              <a:t>2</a:t>
            </a:r>
            <a:r>
              <a:rPr lang="cs-CZ" sz="2400" dirty="0" smtClean="0">
                <a:solidFill>
                  <a:schemeClr val="tx2"/>
                </a:solidFill>
              </a:rPr>
              <a:t>+v</a:t>
            </a:r>
            <a:r>
              <a:rPr lang="cs-CZ" sz="2400" baseline="30000" dirty="0" smtClean="0">
                <a:solidFill>
                  <a:schemeClr val="tx2"/>
                </a:solidFill>
              </a:rPr>
              <a:t>2</a:t>
            </a:r>
          </a:p>
          <a:p>
            <a:r>
              <a:rPr lang="cs-CZ" sz="2400" dirty="0" smtClean="0">
                <a:solidFill>
                  <a:schemeClr val="tx2"/>
                </a:solidFill>
              </a:rPr>
              <a:t>s</a:t>
            </a:r>
            <a:r>
              <a:rPr lang="cs-CZ" sz="2400" baseline="30000" dirty="0" smtClean="0">
                <a:solidFill>
                  <a:schemeClr val="tx2"/>
                </a:solidFill>
              </a:rPr>
              <a:t>2</a:t>
            </a:r>
            <a:r>
              <a:rPr lang="cs-CZ" sz="2400" dirty="0" smtClean="0">
                <a:solidFill>
                  <a:schemeClr val="tx2"/>
                </a:solidFill>
              </a:rPr>
              <a:t>=4</a:t>
            </a:r>
            <a:r>
              <a:rPr lang="cs-CZ" sz="2400" baseline="30000" dirty="0" smtClean="0">
                <a:solidFill>
                  <a:schemeClr val="tx2"/>
                </a:solidFill>
              </a:rPr>
              <a:t>2</a:t>
            </a:r>
            <a:r>
              <a:rPr lang="cs-CZ" sz="2400" dirty="0" smtClean="0">
                <a:solidFill>
                  <a:schemeClr val="tx2"/>
                </a:solidFill>
              </a:rPr>
              <a:t>+8</a:t>
            </a:r>
            <a:r>
              <a:rPr lang="cs-CZ" sz="2400" baseline="30000" dirty="0" smtClean="0">
                <a:solidFill>
                  <a:schemeClr val="tx2"/>
                </a:solidFill>
              </a:rPr>
              <a:t>2</a:t>
            </a:r>
          </a:p>
          <a:p>
            <a:r>
              <a:rPr lang="cs-CZ" sz="2400" dirty="0" smtClean="0">
                <a:solidFill>
                  <a:schemeClr val="tx2"/>
                </a:solidFill>
              </a:rPr>
              <a:t>Výsledek zaokrouhlíme </a:t>
            </a:r>
          </a:p>
          <a:p>
            <a:r>
              <a:rPr lang="cs-CZ" sz="2400" dirty="0" smtClean="0">
                <a:solidFill>
                  <a:schemeClr val="tx2"/>
                </a:solidFill>
              </a:rPr>
              <a:t>s=9cm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9396" y="2996952"/>
            <a:ext cx="4067974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997439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Plášť kužele.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Pláš</a:t>
                </a:r>
                <a:r>
                  <a:rPr lang="cs-CZ" dirty="0"/>
                  <a:t>ť</a:t>
                </a:r>
                <a:r>
                  <a:rPr lang="cs-CZ" dirty="0" smtClean="0"/>
                  <a:t> kužele tvoří kruhová výseč.</a:t>
                </a:r>
              </a:p>
              <a:p>
                <a:r>
                  <a:rPr lang="cs-CZ" dirty="0" smtClean="0"/>
                  <a:t>Výpočet </a:t>
                </a:r>
                <a:r>
                  <a:rPr lang="el-GR" dirty="0" smtClean="0"/>
                  <a:t>ω</a:t>
                </a:r>
                <a:r>
                  <a:rPr lang="cs-CZ" dirty="0" smtClean="0"/>
                  <a:t>.</a:t>
                </a:r>
              </a:p>
              <a:p>
                <a:r>
                  <a:rPr lang="cs-CZ" dirty="0" smtClean="0"/>
                  <a:t>Platí rovnost: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m:rPr>
                            <m:sty m:val="p"/>
                          </m:rPr>
                          <a:rPr lang="el-GR" b="0" i="1" smtClean="0">
                            <a:latin typeface="Cambria Math"/>
                          </a:rPr>
                          <m:t>π</m:t>
                        </m:r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360</m:t>
                        </m:r>
                      </m:den>
                    </m:f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/>
                      </a:rPr>
                      <m:t>ω</m:t>
                    </m:r>
                    <m:r>
                      <a:rPr lang="cs-CZ" b="0" i="1" smtClean="0">
                        <a:latin typeface="Cambria Math"/>
                      </a:rPr>
                      <m:t>=2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/>
                      </a:rPr>
                      <m:t>π</m:t>
                    </m:r>
                    <m:r>
                      <a:rPr lang="cs-CZ" b="0" i="1" smtClean="0">
                        <a:latin typeface="Cambria Math"/>
                      </a:rPr>
                      <m:t>𝑟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el-GR" dirty="0" smtClean="0"/>
                  <a:t>ω</a:t>
                </a:r>
                <a:r>
                  <a:rPr lang="cs-CZ" dirty="0" smtClean="0"/>
                  <a:t>= 360˚.r :s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el-GR" dirty="0" smtClean="0"/>
                  <a:t>ω</a:t>
                </a:r>
                <a:r>
                  <a:rPr lang="cs-CZ" dirty="0" smtClean="0"/>
                  <a:t>= 360˚.4 :9</a:t>
                </a:r>
              </a:p>
              <a:p>
                <a:pPr marL="0" indent="0">
                  <a:buNone/>
                </a:pPr>
                <a:r>
                  <a:rPr lang="cs-CZ" dirty="0" smtClean="0"/>
                  <a:t>Zaokrouhlíme: </a:t>
                </a:r>
                <a:r>
                  <a:rPr lang="el-GR" dirty="0" smtClean="0"/>
                  <a:t>ω</a:t>
                </a:r>
                <a:r>
                  <a:rPr lang="cs-CZ" dirty="0" smtClean="0"/>
                  <a:t>= 160˚</a:t>
                </a:r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754" t="-1617" b="-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9072" y="2276872"/>
            <a:ext cx="5099267" cy="2925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08104" y="278092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/>
              <a:t>ω</a:t>
            </a:r>
            <a:endParaRPr lang="cs-CZ" dirty="0"/>
          </a:p>
        </p:txBody>
      </p:sp>
      <p:sp>
        <p:nvSpPr>
          <p:cNvPr id="5" name="Oblouk 4"/>
          <p:cNvSpPr/>
          <p:nvPr/>
        </p:nvSpPr>
        <p:spPr>
          <a:xfrm>
            <a:off x="5436096" y="2596287"/>
            <a:ext cx="792088" cy="679430"/>
          </a:xfrm>
          <a:prstGeom prst="arc">
            <a:avLst>
              <a:gd name="adj1" fmla="val 20107037"/>
              <a:gd name="adj2" fmla="val 1216347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278092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s=9cm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033197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Začínáme. </a:t>
            </a:r>
            <a:r>
              <a:rPr lang="cs-CZ" dirty="0" smtClean="0"/>
              <a:t>Doprostřed čtvrtky umístěte kruh o poloměru 4cm a úsečku SV o délce 13 cm( 4+9)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990" y="1554163"/>
            <a:ext cx="7294419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836856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Narýsujte kružnici se středem v bodě V a poloměrem 9cm.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266" y="1554163"/>
            <a:ext cx="7463867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15664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Úhel 160˚rozdělíme na 2.80˚a odměříme od úsečky SV na obě strany.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616" y="1554163"/>
            <a:ext cx="7517168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48316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Vystřihneme.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78061971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Připravíme lepenku a plášť slepíme.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3931341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Přilepíme podstavu na několika místech.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5" name="Šipka dolů 4"/>
          <p:cNvSpPr/>
          <p:nvPr/>
        </p:nvSpPr>
        <p:spPr>
          <a:xfrm rot="14627696">
            <a:off x="1856537" y="3537280"/>
            <a:ext cx="1029314" cy="10081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68059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Model kužele.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236107473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Foto: archiv autora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Obrázky č. 5,6,7,8,9,10 byly vytvořeny </a:t>
            </a:r>
            <a:r>
              <a:rPr lang="cs-CZ" smtClean="0"/>
              <a:t>v programu GEOGEBRA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453336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</TotalTime>
  <Words>271</Words>
  <Application>Microsoft Office PowerPoint</Application>
  <PresentationFormat>Předvádění na obrazovce (4:3)</PresentationFormat>
  <Paragraphs>49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Prezentace aplikace PowerPoint</vt:lpstr>
      <vt:lpstr>Anotace:</vt:lpstr>
      <vt:lpstr>Model kužele</vt:lpstr>
      <vt:lpstr>Co budete potřebovat?</vt:lpstr>
      <vt:lpstr>Zadání.</vt:lpstr>
      <vt:lpstr>Povrch kužele.</vt:lpstr>
      <vt:lpstr>Plášť kužele.</vt:lpstr>
      <vt:lpstr>Začínáme. Doprostřed čtvrtky umístěte kruh o poloměru 4cm a úsečku SV o délce 13 cm( 4+9)</vt:lpstr>
      <vt:lpstr>Narýsujte kružnici se středem v bodě V a poloměrem 9cm.</vt:lpstr>
      <vt:lpstr>Úhel 160˚rozdělíme na 2.80˚a odměříme od úsečky SV na obě strany.</vt:lpstr>
      <vt:lpstr>Vystřihneme.</vt:lpstr>
      <vt:lpstr>Připravíme lepenku a plášť slepíme.</vt:lpstr>
      <vt:lpstr>Přilepíme podstavu na několika místech.</vt:lpstr>
      <vt:lpstr>Model kužele.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ivana</cp:lastModifiedBy>
  <cp:revision>8</cp:revision>
  <dcterms:created xsi:type="dcterms:W3CDTF">2012-04-21T07:38:28Z</dcterms:created>
  <dcterms:modified xsi:type="dcterms:W3CDTF">2012-06-24T09:10:54Z</dcterms:modified>
</cp:coreProperties>
</file>