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9" r:id="rId2"/>
    <p:sldId id="260" r:id="rId3"/>
    <p:sldId id="258" r:id="rId4"/>
    <p:sldId id="257" r:id="rId5"/>
    <p:sldId id="263" r:id="rId6"/>
    <p:sldId id="264" r:id="rId7"/>
    <p:sldId id="273" r:id="rId8"/>
    <p:sldId id="266" r:id="rId9"/>
    <p:sldId id="267" r:id="rId10"/>
    <p:sldId id="268" r:id="rId11"/>
    <p:sldId id="269" r:id="rId12"/>
    <p:sldId id="270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NÁZEV:VY_32_INOVACE_3.2.7.2.R15_Tělesa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RNDr.Ivana</a:t>
          </a:r>
          <a:r>
            <a:rPr lang="cs-CZ" sz="2000" dirty="0" smtClean="0"/>
            <a:t> </a:t>
          </a:r>
          <a:r>
            <a:rPr lang="cs-CZ" sz="2000" dirty="0" err="1" smtClean="0"/>
            <a:t>Řehková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Matematika 9.ročník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0F0E49E-FFC8-471A-90E7-290395AECCDD}" type="presOf" srcId="{D8197B8C-B260-4A16-BDF4-0947B075E274}" destId="{5A5FFA88-C948-4069-8E93-59FA12366E83}" srcOrd="1" destOrd="0" presId="urn:microsoft.com/office/officeart/2005/8/layout/target3"/>
    <dgm:cxn modelId="{1CE06F9B-A62C-4C25-9966-93F485E18C81}" type="presOf" srcId="{D1B46980-6531-4606-95E6-44980827E919}" destId="{6140AFEC-043D-4C43-A2F9-D0F5331DF3A3}" srcOrd="0" destOrd="0" presId="urn:microsoft.com/office/officeart/2005/8/layout/target3"/>
    <dgm:cxn modelId="{927426A5-A4AC-4F61-97A5-2DF7203A34E2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AC8C67E-F759-4B9B-8C02-1F81CC8346BE}" type="presOf" srcId="{D1B46980-6531-4606-95E6-44980827E919}" destId="{2BE915AB-18AA-4053-B92C-3BFC9ED204BB}" srcOrd="1" destOrd="0" presId="urn:microsoft.com/office/officeart/2005/8/layout/target3"/>
    <dgm:cxn modelId="{90062A5C-5744-429F-9A79-03F61311A266}" type="presOf" srcId="{D1D4F407-5343-4D3F-B5B9-D407B03CAEB4}" destId="{D005CE8C-CC26-4C3E-AC11-E15060ECD759}" srcOrd="0" destOrd="0" presId="urn:microsoft.com/office/officeart/2005/8/layout/target3"/>
    <dgm:cxn modelId="{0024D5C0-20FF-413B-B564-EDF9FDA39DEA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B2C877-433A-457E-81FD-8224971F0E5B}" type="presOf" srcId="{B651F6E3-6281-48DB-9319-2AEAFDAE7572}" destId="{619D679B-A015-4ECF-8348-D1034C574F40}" srcOrd="0" destOrd="0" presId="urn:microsoft.com/office/officeart/2005/8/layout/target3"/>
    <dgm:cxn modelId="{5129AFB5-D076-4CA6-A8C5-AE6131A1CC58}" type="presOf" srcId="{B651F6E3-6281-48DB-9319-2AEAFDAE7572}" destId="{6BB5E863-4638-4E1D-BFDE-399D028AC4ED}" srcOrd="1" destOrd="0" presId="urn:microsoft.com/office/officeart/2005/8/layout/target3"/>
    <dgm:cxn modelId="{1872F354-371C-4156-8516-CA95F7511D22}" type="presOf" srcId="{4C35D32F-0EAB-4CD7-82EE-45574DC2A586}" destId="{890E4F0B-2866-4A3F-A3C7-2A14B1797930}" srcOrd="1" destOrd="0" presId="urn:microsoft.com/office/officeart/2005/8/layout/target3"/>
    <dgm:cxn modelId="{05DF8259-697E-46E4-9486-5D8042F70262}" type="presOf" srcId="{757F3AB3-0718-4624-B441-E567A8F0AB56}" destId="{333A1088-737F-45CB-B68E-254E46348037}" srcOrd="0" destOrd="0" presId="urn:microsoft.com/office/officeart/2005/8/layout/target3"/>
    <dgm:cxn modelId="{66335AE6-35C2-4CE4-9505-2A2A2074DC8C}" type="presOf" srcId="{4C35D32F-0EAB-4CD7-82EE-45574DC2A586}" destId="{8BEBB6EC-1DAA-4CAC-8A25-BC0FCBD5DBD5}" srcOrd="0" destOrd="0" presId="urn:microsoft.com/office/officeart/2005/8/layout/target3"/>
    <dgm:cxn modelId="{3407B696-2548-4343-8227-A9BCD87F8D01}" type="presParOf" srcId="{333A1088-737F-45CB-B68E-254E46348037}" destId="{F5ABB229-8D3B-4694-996A-96F23CF14429}" srcOrd="0" destOrd="0" presId="urn:microsoft.com/office/officeart/2005/8/layout/target3"/>
    <dgm:cxn modelId="{44EF5711-E9FA-4945-8C26-A72A80A9FEB6}" type="presParOf" srcId="{333A1088-737F-45CB-B68E-254E46348037}" destId="{F41139FD-01EE-4571-8B17-4FB00FC51163}" srcOrd="1" destOrd="0" presId="urn:microsoft.com/office/officeart/2005/8/layout/target3"/>
    <dgm:cxn modelId="{E20E2993-167C-4654-818C-D3EB622DF9D7}" type="presParOf" srcId="{333A1088-737F-45CB-B68E-254E46348037}" destId="{D005CE8C-CC26-4C3E-AC11-E15060ECD759}" srcOrd="2" destOrd="0" presId="urn:microsoft.com/office/officeart/2005/8/layout/target3"/>
    <dgm:cxn modelId="{9E926982-3F0A-45E7-B30A-45FC7987B8F4}" type="presParOf" srcId="{333A1088-737F-45CB-B68E-254E46348037}" destId="{2C702D82-9B77-49B7-9568-BB8EB47C3372}" srcOrd="3" destOrd="0" presId="urn:microsoft.com/office/officeart/2005/8/layout/target3"/>
    <dgm:cxn modelId="{DA6175FE-6026-45EF-AB47-F6F2A68B5897}" type="presParOf" srcId="{333A1088-737F-45CB-B68E-254E46348037}" destId="{A52A0455-90FF-4808-ABD0-F02540D31D5A}" srcOrd="4" destOrd="0" presId="urn:microsoft.com/office/officeart/2005/8/layout/target3"/>
    <dgm:cxn modelId="{9873A8E1-1C79-4E1F-B225-5C1EF36B3B41}" type="presParOf" srcId="{333A1088-737F-45CB-B68E-254E46348037}" destId="{6140AFEC-043D-4C43-A2F9-D0F5331DF3A3}" srcOrd="5" destOrd="0" presId="urn:microsoft.com/office/officeart/2005/8/layout/target3"/>
    <dgm:cxn modelId="{163C5B5B-6FBD-48B9-8D11-CE9D3E03BEA6}" type="presParOf" srcId="{333A1088-737F-45CB-B68E-254E46348037}" destId="{9358AC05-5D7D-4327-9F80-1AD486AEA664}" srcOrd="6" destOrd="0" presId="urn:microsoft.com/office/officeart/2005/8/layout/target3"/>
    <dgm:cxn modelId="{313161A2-73F4-4594-B3BD-6A9F21F82425}" type="presParOf" srcId="{333A1088-737F-45CB-B68E-254E46348037}" destId="{313FC574-E1CD-4FB4-B054-0B805CE0447D}" srcOrd="7" destOrd="0" presId="urn:microsoft.com/office/officeart/2005/8/layout/target3"/>
    <dgm:cxn modelId="{910FDD38-9BF2-4303-AB72-16BAC83CA19D}" type="presParOf" srcId="{333A1088-737F-45CB-B68E-254E46348037}" destId="{619D679B-A015-4ECF-8348-D1034C574F40}" srcOrd="8" destOrd="0" presId="urn:microsoft.com/office/officeart/2005/8/layout/target3"/>
    <dgm:cxn modelId="{214C0A8B-18FE-46A8-AD1D-B8C0F306959D}" type="presParOf" srcId="{333A1088-737F-45CB-B68E-254E46348037}" destId="{322283A8-4A27-4CDA-BAE3-F381106A9174}" srcOrd="9" destOrd="0" presId="urn:microsoft.com/office/officeart/2005/8/layout/target3"/>
    <dgm:cxn modelId="{97C70CAC-0616-44ED-AF0C-CCF54087623D}" type="presParOf" srcId="{333A1088-737F-45CB-B68E-254E46348037}" destId="{FFC9F71D-1B4F-4AD9-A4A6-86ADEFC8AF5C}" srcOrd="10" destOrd="0" presId="urn:microsoft.com/office/officeart/2005/8/layout/target3"/>
    <dgm:cxn modelId="{9974357B-0B5D-4B52-A94C-EB073152B07C}" type="presParOf" srcId="{333A1088-737F-45CB-B68E-254E46348037}" destId="{25B08C86-7E15-44DC-BE7F-FFB55DD49D12}" srcOrd="11" destOrd="0" presId="urn:microsoft.com/office/officeart/2005/8/layout/target3"/>
    <dgm:cxn modelId="{5ACF14DB-654D-4CC0-A1EA-B241912A33F8}" type="presParOf" srcId="{333A1088-737F-45CB-B68E-254E46348037}" destId="{76644BE8-9D7C-4C09-B250-3D10AF48CBB7}" srcOrd="12" destOrd="0" presId="urn:microsoft.com/office/officeart/2005/8/layout/target3"/>
    <dgm:cxn modelId="{44DF98E0-F87F-4639-8815-AEF2F5EB56EA}" type="presParOf" srcId="{333A1088-737F-45CB-B68E-254E46348037}" destId="{EE85B701-7295-41C0-BA7A-34D3756A2AE6}" srcOrd="13" destOrd="0" presId="urn:microsoft.com/office/officeart/2005/8/layout/target3"/>
    <dgm:cxn modelId="{B6746D5A-3E8E-4B60-910F-E7BB1D8D7896}" type="presParOf" srcId="{333A1088-737F-45CB-B68E-254E46348037}" destId="{8BEBB6EC-1DAA-4CAC-8A25-BC0FCBD5DBD5}" srcOrd="14" destOrd="0" presId="urn:microsoft.com/office/officeart/2005/8/layout/target3"/>
    <dgm:cxn modelId="{0C97F6A9-2B34-45A8-B550-C21A67C86036}" type="presParOf" srcId="{333A1088-737F-45CB-B68E-254E46348037}" destId="{AED2198E-93D5-4001-81B4-73124B309672}" srcOrd="15" destOrd="0" presId="urn:microsoft.com/office/officeart/2005/8/layout/target3"/>
    <dgm:cxn modelId="{205E764A-619B-4C3A-B5CD-20C192E7740D}" type="presParOf" srcId="{333A1088-737F-45CB-B68E-254E46348037}" destId="{2BE915AB-18AA-4053-B92C-3BFC9ED204BB}" srcOrd="16" destOrd="0" presId="urn:microsoft.com/office/officeart/2005/8/layout/target3"/>
    <dgm:cxn modelId="{9BE0B469-FF34-4309-86E1-5C6D87D5813E}" type="presParOf" srcId="{333A1088-737F-45CB-B68E-254E46348037}" destId="{6BB5E863-4638-4E1D-BFDE-399D028AC4ED}" srcOrd="17" destOrd="0" presId="urn:microsoft.com/office/officeart/2005/8/layout/target3"/>
    <dgm:cxn modelId="{0E0E978B-6FBB-4FCB-851A-1A339B2B3253}" type="presParOf" srcId="{333A1088-737F-45CB-B68E-254E46348037}" destId="{5A5FFA88-C948-4069-8E93-59FA12366E83}" srcOrd="18" destOrd="0" presId="urn:microsoft.com/office/officeart/2005/8/layout/target3"/>
    <dgm:cxn modelId="{B974F7AE-32B8-4865-9B75-3EC64E0EB11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RNDr.Ivana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Řehková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NÁZEV:VY_32_INOVACE_3.2.7.2.R15_Tělesa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Matematika 9.ročník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FE7E36-230D-4687-A9C1-7A6CB5596C29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423859-D2F2-4D07-9A4E-D068420D84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9181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B17B94F7-BA16-4F4C-BBB6-B9F6C55DCCD3}" type="slidenum">
              <a:rPr lang="cs-CZ">
                <a:solidFill>
                  <a:srgbClr val="000000"/>
                </a:solidFill>
              </a:rPr>
              <a:pPr/>
              <a:t>1</a:t>
            </a:fld>
            <a:endParaRPr 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335A9-5713-4072-87B0-06025518B2E9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906F42-914A-4BD9-B711-F1634D1686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335A9-5713-4072-87B0-06025518B2E9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6F42-914A-4BD9-B711-F1634D168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335A9-5713-4072-87B0-06025518B2E9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6F42-914A-4BD9-B711-F1634D1686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335A9-5713-4072-87B0-06025518B2E9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6F42-914A-4BD9-B711-F1634D1686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335A9-5713-4072-87B0-06025518B2E9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6F42-914A-4BD9-B711-F1634D1686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335A9-5713-4072-87B0-06025518B2E9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6F42-914A-4BD9-B711-F1634D168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335A9-5713-4072-87B0-06025518B2E9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6F42-914A-4BD9-B711-F1634D168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335A9-5713-4072-87B0-06025518B2E9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6F42-914A-4BD9-B711-F1634D168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335A9-5713-4072-87B0-06025518B2E9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6F42-914A-4BD9-B711-F1634D168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335A9-5713-4072-87B0-06025518B2E9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6F42-914A-4BD9-B711-F1634D168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335A9-5713-4072-87B0-06025518B2E9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6F42-914A-4BD9-B711-F1634D168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F8335A9-5713-4072-87B0-06025518B2E9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A906F42-914A-4BD9-B711-F1634D1686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takabinet.cz/" TargetMode="External"/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30992403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6626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ovéPole 2"/>
          <p:cNvSpPr txBox="1">
            <a:spLocks noChangeArrowheads="1"/>
          </p:cNvSpPr>
          <p:nvPr/>
        </p:nvSpPr>
        <p:spPr bwMode="auto">
          <a:xfrm>
            <a:off x="4355976" y="2470150"/>
            <a:ext cx="25616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</a:rPr>
              <a:t>CZ.1.07/1.4.00/21.2976</a:t>
            </a:r>
          </a:p>
        </p:txBody>
      </p:sp>
      <p:sp>
        <p:nvSpPr>
          <p:cNvPr id="26628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6629" name="TextovéPole 5"/>
          <p:cNvSpPr txBox="1">
            <a:spLocks noChangeArrowheads="1"/>
          </p:cNvSpPr>
          <p:nvPr/>
        </p:nvSpPr>
        <p:spPr bwMode="auto">
          <a:xfrm>
            <a:off x="2657475" y="2179638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3244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na zakončení učiva </a:t>
            </a:r>
            <a:r>
              <a:rPr lang="cs-CZ" dirty="0" smtClean="0"/>
              <a:t>                          o </a:t>
            </a:r>
            <a:r>
              <a:rPr lang="cs-CZ" dirty="0" smtClean="0"/>
              <a:t>tělesech. Na závěr je vhodné shrnout všechny důležité poznatky o tělesech, se kterými se žáci seznámili na základní škole.</a:t>
            </a:r>
          </a:p>
          <a:p>
            <a:r>
              <a:rPr lang="cs-CZ" dirty="0" smtClean="0"/>
              <a:t>Příklady využívají kombinace těchto znalostí.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059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tělesa jste probírali v 9. ročníku?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6607" y="1412776"/>
            <a:ext cx="3411244" cy="2557895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4077072"/>
            <a:ext cx="3443875" cy="2582906"/>
          </a:xfrm>
          <a:prstGeom prst="rect">
            <a:avLst/>
          </a:prstGeom>
        </p:spPr>
      </p:pic>
      <p:pic>
        <p:nvPicPr>
          <p:cNvPr id="1026" name="Picture 2" descr="C:\Users\ivana\AppData\Local\Microsoft\Windows\Temporary Internet Files\Content.IE5\BPJFRPEV\MP90031556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92896"/>
            <a:ext cx="3657600" cy="257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391980" y="158815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Jehlan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91980" y="566124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Kužel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380312" y="5065408"/>
            <a:ext cx="1353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Koule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04105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Jaká znáte tělesa?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r>
              <a:rPr lang="cs-CZ" dirty="0"/>
              <a:t>Pojmenujte tělesa:</a:t>
            </a:r>
          </a:p>
        </p:txBody>
      </p:sp>
      <p:sp>
        <p:nvSpPr>
          <p:cNvPr id="3077" name="AutoShape 5"/>
          <p:cNvSpPr>
            <a:spLocks noChangeArrowheads="1"/>
          </p:cNvSpPr>
          <p:nvPr/>
        </p:nvSpPr>
        <p:spPr bwMode="auto">
          <a:xfrm>
            <a:off x="1524993" y="2903537"/>
            <a:ext cx="1368425" cy="1368425"/>
          </a:xfrm>
          <a:prstGeom prst="cube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078" name="AutoShape 6"/>
          <p:cNvSpPr>
            <a:spLocks noChangeArrowheads="1"/>
          </p:cNvSpPr>
          <p:nvPr/>
        </p:nvSpPr>
        <p:spPr bwMode="auto">
          <a:xfrm>
            <a:off x="4284663" y="3573463"/>
            <a:ext cx="2519362" cy="1223962"/>
          </a:xfrm>
          <a:prstGeom prst="cube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079" name="AutoShape 7"/>
          <p:cNvSpPr>
            <a:spLocks noChangeArrowheads="1"/>
          </p:cNvSpPr>
          <p:nvPr/>
        </p:nvSpPr>
        <p:spPr bwMode="auto">
          <a:xfrm>
            <a:off x="1619250" y="5013325"/>
            <a:ext cx="1081088" cy="1008063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080" name="AutoShape 8"/>
          <p:cNvSpPr>
            <a:spLocks noChangeArrowheads="1"/>
          </p:cNvSpPr>
          <p:nvPr/>
        </p:nvSpPr>
        <p:spPr bwMode="auto">
          <a:xfrm>
            <a:off x="2339975" y="5373688"/>
            <a:ext cx="1081088" cy="1008062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2124075" y="5013325"/>
            <a:ext cx="792163" cy="4318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>
            <a:off x="1619250" y="6021388"/>
            <a:ext cx="720725" cy="360362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6084887" y="1699420"/>
            <a:ext cx="20161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cs-CZ" sz="2800" dirty="0">
                <a:solidFill>
                  <a:srgbClr val="000000"/>
                </a:solidFill>
              </a:rPr>
              <a:t>Kvádr</a:t>
            </a:r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7092950" y="3429000"/>
            <a:ext cx="1727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cs-CZ" sz="2800" dirty="0">
                <a:solidFill>
                  <a:srgbClr val="000000"/>
                </a:solidFill>
              </a:rPr>
              <a:t>Krychle</a:t>
            </a: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7092950" y="4797425"/>
            <a:ext cx="2051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cs-CZ" sz="2800" dirty="0">
                <a:solidFill>
                  <a:srgbClr val="000000"/>
                </a:solidFill>
              </a:rPr>
              <a:t>Hranol</a:t>
            </a:r>
          </a:p>
        </p:txBody>
      </p:sp>
      <p:sp>
        <p:nvSpPr>
          <p:cNvPr id="2" name="Vývojový diagram: magnetický disk 1"/>
          <p:cNvSpPr/>
          <p:nvPr/>
        </p:nvSpPr>
        <p:spPr>
          <a:xfrm>
            <a:off x="5148064" y="5373688"/>
            <a:ext cx="1296144" cy="827881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092950" y="5517356"/>
            <a:ext cx="1367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prstClr val="black"/>
                </a:solidFill>
              </a:rPr>
              <a:t>Válec</a:t>
            </a:r>
          </a:p>
        </p:txBody>
      </p:sp>
      <p:sp>
        <p:nvSpPr>
          <p:cNvPr id="4" name="Kosoúhelník 3"/>
          <p:cNvSpPr/>
          <p:nvPr/>
        </p:nvSpPr>
        <p:spPr>
          <a:xfrm>
            <a:off x="3851920" y="2508250"/>
            <a:ext cx="864096" cy="560388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 flipV="1">
            <a:off x="3851920" y="1700808"/>
            <a:ext cx="432743" cy="1367830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H="1" flipV="1">
            <a:off x="4284663" y="1700808"/>
            <a:ext cx="287337" cy="1367830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 flipV="1">
            <a:off x="4283968" y="1700808"/>
            <a:ext cx="432048" cy="807442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>
            <a:off x="3995936" y="1700808"/>
            <a:ext cx="288032" cy="807442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ál 12"/>
          <p:cNvSpPr/>
          <p:nvPr/>
        </p:nvSpPr>
        <p:spPr>
          <a:xfrm>
            <a:off x="251520" y="4869161"/>
            <a:ext cx="1367730" cy="5045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14"/>
          <p:cNvCxnSpPr>
            <a:stCxn id="13" idx="2"/>
          </p:cNvCxnSpPr>
          <p:nvPr/>
        </p:nvCxnSpPr>
        <p:spPr>
          <a:xfrm flipV="1">
            <a:off x="251520" y="3587750"/>
            <a:ext cx="683865" cy="15336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>
            <a:stCxn id="13" idx="6"/>
          </p:cNvCxnSpPr>
          <p:nvPr/>
        </p:nvCxnSpPr>
        <p:spPr>
          <a:xfrm flipH="1" flipV="1">
            <a:off x="935385" y="3587750"/>
            <a:ext cx="683865" cy="15336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ál 17"/>
          <p:cNvSpPr/>
          <p:nvPr/>
        </p:nvSpPr>
        <p:spPr>
          <a:xfrm>
            <a:off x="3203848" y="4271962"/>
            <a:ext cx="864443" cy="8494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 flipV="1">
            <a:off x="3203848" y="4696693"/>
            <a:ext cx="864443" cy="9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6604546" y="2277417"/>
            <a:ext cx="1331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Jehlan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876256" y="4041129"/>
            <a:ext cx="1458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Koule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020272" y="2788444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Kužel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81892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92 0.00393 L -0.14028 0.203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6" y="1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2.96296E-6 C -0.04636 -0.0007 -0.09254 -0.0007 -0.1389 -0.00185 C -0.14029 -0.00185 -0.14167 -0.00324 -0.14306 -0.00371 C -0.1547 -0.0081 -0.16303 -0.0132 -0.17362 -0.02037 C -0.18143 -0.0257 -0.19428 -0.02523 -0.19862 -0.03704 " pathEditMode="relative" ptsTypes="ffff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22222E-6 L -0.62204 0.2277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11" y="1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243 -0.01667 L -0.50399 -0.06922 " pathEditMode="relative" ptsTypes="AA">
                                      <p:cBhvr>
                                        <p:cTn id="18" dur="2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-0.37882 0.1291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41" y="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375 -0.01667 L -0.49809 0.1303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26" y="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11823 0.0578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20" y="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7" grpId="0"/>
      <p:bldP spid="3088" grpId="0"/>
      <p:bldP spid="3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Vzorce.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Těleso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Objem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Krychle </a:t>
            </a:r>
          </a:p>
          <a:p>
            <a:r>
              <a:rPr lang="cs-CZ" dirty="0" smtClean="0"/>
              <a:t>Kvádr</a:t>
            </a:r>
          </a:p>
          <a:p>
            <a:r>
              <a:rPr lang="cs-CZ" dirty="0" smtClean="0"/>
              <a:t>Hranol</a:t>
            </a:r>
          </a:p>
          <a:p>
            <a:r>
              <a:rPr lang="cs-CZ" dirty="0" smtClean="0"/>
              <a:t>Válec</a:t>
            </a:r>
          </a:p>
          <a:p>
            <a:r>
              <a:rPr lang="cs-CZ" dirty="0" smtClean="0"/>
              <a:t>Jehlan</a:t>
            </a:r>
          </a:p>
          <a:p>
            <a:endParaRPr lang="cs-CZ" dirty="0" smtClean="0"/>
          </a:p>
          <a:p>
            <a:r>
              <a:rPr lang="cs-CZ" dirty="0" smtClean="0"/>
              <a:t>Kužel</a:t>
            </a:r>
          </a:p>
          <a:p>
            <a:endParaRPr lang="cs-CZ" dirty="0"/>
          </a:p>
          <a:p>
            <a:r>
              <a:rPr lang="cs-CZ" dirty="0" smtClean="0"/>
              <a:t>Koule</a:t>
            </a:r>
          </a:p>
          <a:p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Zástupný symbol pro obsah 5"/>
              <p:cNvSpPr>
                <a:spLocks noGrp="1"/>
              </p:cNvSpPr>
              <p:nvPr>
                <p:ph sz="quarter" idx="14"/>
              </p:nvPr>
            </p:nvSpPr>
            <p:spPr/>
            <p:txBody>
              <a:bodyPr/>
              <a:lstStyle/>
              <a:p>
                <a:r>
                  <a:rPr lang="cs-CZ" dirty="0" smtClean="0"/>
                  <a:t>V= a</a:t>
                </a:r>
                <a:r>
                  <a:rPr lang="cs-CZ" baseline="30000" dirty="0" smtClean="0"/>
                  <a:t>3</a:t>
                </a:r>
              </a:p>
              <a:p>
                <a:r>
                  <a:rPr lang="cs-CZ" dirty="0" smtClean="0"/>
                  <a:t>V= </a:t>
                </a:r>
                <a:r>
                  <a:rPr lang="cs-CZ" dirty="0" err="1" smtClean="0"/>
                  <a:t>a.b.c</a:t>
                </a:r>
                <a:endParaRPr lang="cs-CZ" dirty="0" smtClean="0"/>
              </a:p>
              <a:p>
                <a:r>
                  <a:rPr lang="cs-CZ" dirty="0" smtClean="0"/>
                  <a:t>V= </a:t>
                </a:r>
                <a:r>
                  <a:rPr lang="cs-CZ" dirty="0" err="1" smtClean="0"/>
                  <a:t>S</a:t>
                </a:r>
                <a:r>
                  <a:rPr lang="cs-CZ" baseline="-25000" dirty="0" err="1" smtClean="0"/>
                  <a:t>po</a:t>
                </a:r>
                <a:r>
                  <a:rPr lang="cs-CZ" dirty="0" err="1" smtClean="0"/>
                  <a:t>.v</a:t>
                </a:r>
                <a:endParaRPr lang="cs-CZ" dirty="0" smtClean="0"/>
              </a:p>
              <a:p>
                <a:r>
                  <a:rPr lang="cs-CZ" dirty="0" smtClean="0"/>
                  <a:t>V= </a:t>
                </a:r>
                <a:r>
                  <a:rPr lang="el-GR" dirty="0" smtClean="0">
                    <a:latin typeface="Calibri"/>
                  </a:rPr>
                  <a:t>π</a:t>
                </a:r>
                <a:r>
                  <a:rPr lang="cs-CZ" dirty="0" smtClean="0">
                    <a:latin typeface="Calibri"/>
                  </a:rPr>
                  <a:t>r</a:t>
                </a:r>
                <a:r>
                  <a:rPr lang="cs-CZ" baseline="30000" dirty="0" smtClean="0">
                    <a:latin typeface="Calibri"/>
                  </a:rPr>
                  <a:t>2</a:t>
                </a:r>
                <a:r>
                  <a:rPr lang="cs-CZ" dirty="0" smtClean="0">
                    <a:latin typeface="Calibri"/>
                  </a:rPr>
                  <a:t>v</a:t>
                </a:r>
              </a:p>
              <a:p>
                <a:r>
                  <a:rPr lang="cs-CZ" dirty="0" smtClean="0">
                    <a:latin typeface="Calibri"/>
                  </a:rPr>
                  <a:t>V=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S</a:t>
                </a:r>
                <a:r>
                  <a:rPr lang="cs-CZ" baseline="-25000" dirty="0" smtClean="0"/>
                  <a:t>po</a:t>
                </a:r>
                <a:r>
                  <a:rPr lang="cs-CZ" dirty="0" smtClean="0"/>
                  <a:t>.v</a:t>
                </a:r>
              </a:p>
              <a:p>
                <a:r>
                  <a:rPr lang="cs-CZ" dirty="0" smtClean="0"/>
                  <a:t>V=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  <a:r>
                  <a:rPr lang="el-GR" dirty="0">
                    <a:latin typeface="Calibri"/>
                  </a:rPr>
                  <a:t>π</a:t>
                </a:r>
                <a:r>
                  <a:rPr lang="cs-CZ" dirty="0">
                    <a:latin typeface="Calibri"/>
                  </a:rPr>
                  <a:t>r</a:t>
                </a:r>
                <a:r>
                  <a:rPr lang="cs-CZ" baseline="30000" dirty="0">
                    <a:latin typeface="Calibri"/>
                  </a:rPr>
                  <a:t>2</a:t>
                </a:r>
                <a:r>
                  <a:rPr lang="cs-CZ" dirty="0">
                    <a:latin typeface="Calibri"/>
                  </a:rPr>
                  <a:t>v</a:t>
                </a:r>
              </a:p>
              <a:p>
                <a:r>
                  <a:rPr lang="cs-CZ" dirty="0" smtClean="0"/>
                  <a:t>V=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  <a:r>
                  <a:rPr lang="el-GR" dirty="0" smtClean="0">
                    <a:latin typeface="Calibri"/>
                  </a:rPr>
                  <a:t>π</a:t>
                </a:r>
                <a:r>
                  <a:rPr lang="cs-CZ" dirty="0" smtClean="0">
                    <a:latin typeface="Calibri"/>
                  </a:rPr>
                  <a:t>r</a:t>
                </a:r>
                <a:r>
                  <a:rPr lang="cs-CZ" baseline="30000" dirty="0" smtClean="0">
                    <a:latin typeface="Calibri"/>
                  </a:rPr>
                  <a:t>3</a:t>
                </a:r>
                <a:endParaRPr lang="cs-CZ" baseline="30000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6" name="Zástupný symbol pro obsah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4"/>
              </p:nvPr>
            </p:nvSpPr>
            <p:spPr>
              <a:blipFill rotWithShape="1">
                <a:blip r:embed="rId2" cstate="print"/>
                <a:stretch>
                  <a:fillRect l="-2112" t="-12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álný popisek 6">
            <a:hlinkClick r:id="" action="ppaction://hlinkshowjump?jump=previousslide"/>
          </p:cNvPr>
          <p:cNvSpPr/>
          <p:nvPr/>
        </p:nvSpPr>
        <p:spPr>
          <a:xfrm>
            <a:off x="6516216" y="4077072"/>
            <a:ext cx="2088232" cy="230425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Vraťte se </a:t>
            </a:r>
            <a:r>
              <a:rPr lang="cs-CZ" dirty="0" smtClean="0"/>
              <a:t>          k </a:t>
            </a:r>
            <a:r>
              <a:rPr lang="cs-CZ" dirty="0" smtClean="0"/>
              <a:t>nákresům těles a vysvětlete význam písmen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30305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Těleso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>
                <a:solidFill>
                  <a:prstClr val="black">
                    <a:lumMod val="50000"/>
                    <a:lumOff val="50000"/>
                  </a:prstClr>
                </a:solidFill>
              </a:rPr>
              <a:t>Krychle </a:t>
            </a:r>
          </a:p>
          <a:p>
            <a:pPr lvl="0"/>
            <a:r>
              <a:rPr lang="cs-CZ" dirty="0">
                <a:solidFill>
                  <a:prstClr val="black">
                    <a:lumMod val="50000"/>
                    <a:lumOff val="50000"/>
                  </a:prstClr>
                </a:solidFill>
              </a:rPr>
              <a:t>Kvádr</a:t>
            </a:r>
          </a:p>
          <a:p>
            <a:pPr lvl="0"/>
            <a:r>
              <a:rPr lang="cs-CZ" dirty="0">
                <a:solidFill>
                  <a:prstClr val="black">
                    <a:lumMod val="50000"/>
                    <a:lumOff val="50000"/>
                  </a:prstClr>
                </a:solidFill>
              </a:rPr>
              <a:t>Hranol</a:t>
            </a:r>
          </a:p>
          <a:p>
            <a:pPr lvl="0"/>
            <a:r>
              <a:rPr lang="cs-CZ" dirty="0">
                <a:solidFill>
                  <a:prstClr val="black">
                    <a:lumMod val="50000"/>
                    <a:lumOff val="50000"/>
                  </a:prstClr>
                </a:solidFill>
              </a:rPr>
              <a:t>Válec</a:t>
            </a:r>
          </a:p>
          <a:p>
            <a:pPr lvl="0"/>
            <a:r>
              <a:rPr lang="cs-CZ" dirty="0">
                <a:solidFill>
                  <a:prstClr val="black">
                    <a:lumMod val="50000"/>
                    <a:lumOff val="50000"/>
                  </a:prstClr>
                </a:solidFill>
              </a:rPr>
              <a:t>Jehlan</a:t>
            </a:r>
          </a:p>
          <a:p>
            <a:pPr lvl="0"/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  <a:p>
            <a:pPr lvl="0"/>
            <a:r>
              <a:rPr lang="cs-CZ" dirty="0">
                <a:solidFill>
                  <a:prstClr val="black">
                    <a:lumMod val="50000"/>
                    <a:lumOff val="50000"/>
                  </a:prstClr>
                </a:solidFill>
              </a:rPr>
              <a:t>Kužel</a:t>
            </a:r>
          </a:p>
          <a:p>
            <a:pPr lvl="0"/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  <a:p>
            <a:pPr lvl="0"/>
            <a:r>
              <a:rPr lang="cs-CZ" dirty="0">
                <a:solidFill>
                  <a:prstClr val="black">
                    <a:lumMod val="50000"/>
                    <a:lumOff val="50000"/>
                  </a:prstClr>
                </a:solidFill>
              </a:rPr>
              <a:t>Koule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cs-CZ" dirty="0" smtClean="0"/>
              <a:t>S= 6a</a:t>
            </a:r>
            <a:r>
              <a:rPr lang="cs-CZ" baseline="30000" dirty="0" smtClean="0"/>
              <a:t>2</a:t>
            </a:r>
          </a:p>
          <a:p>
            <a:r>
              <a:rPr lang="cs-CZ" dirty="0" smtClean="0"/>
              <a:t>S=2( </a:t>
            </a:r>
            <a:r>
              <a:rPr lang="cs-CZ" dirty="0" err="1" smtClean="0"/>
              <a:t>ab+ac+bc</a:t>
            </a:r>
            <a:r>
              <a:rPr lang="cs-CZ" dirty="0" smtClean="0"/>
              <a:t> )</a:t>
            </a:r>
          </a:p>
          <a:p>
            <a:r>
              <a:rPr lang="cs-CZ" dirty="0" smtClean="0"/>
              <a:t>S= 2 </a:t>
            </a:r>
            <a:r>
              <a:rPr lang="cs-CZ" dirty="0" err="1" smtClean="0"/>
              <a:t>S</a:t>
            </a:r>
            <a:r>
              <a:rPr lang="cs-CZ" baseline="-25000" dirty="0" err="1" smtClean="0"/>
              <a:t>po</a:t>
            </a:r>
            <a:r>
              <a:rPr lang="cs-CZ" dirty="0" smtClean="0"/>
              <a:t>+ </a:t>
            </a:r>
            <a:r>
              <a:rPr lang="cs-CZ" dirty="0" err="1" smtClean="0"/>
              <a:t>S</a:t>
            </a:r>
            <a:r>
              <a:rPr lang="cs-CZ" baseline="-25000" dirty="0" err="1" smtClean="0"/>
              <a:t>pl</a:t>
            </a:r>
            <a:endParaRPr lang="cs-CZ" baseline="-25000" dirty="0" smtClean="0"/>
          </a:p>
          <a:p>
            <a:r>
              <a:rPr lang="cs-CZ" dirty="0" smtClean="0"/>
              <a:t>S= 2</a:t>
            </a:r>
            <a:r>
              <a:rPr lang="el-GR" dirty="0" smtClean="0">
                <a:latin typeface="Calibri"/>
              </a:rPr>
              <a:t>π</a:t>
            </a:r>
            <a:r>
              <a:rPr lang="cs-CZ" dirty="0" smtClean="0">
                <a:latin typeface="Calibri"/>
              </a:rPr>
              <a:t>r ( r+ v)</a:t>
            </a:r>
          </a:p>
          <a:p>
            <a:r>
              <a:rPr lang="cs-CZ" dirty="0" smtClean="0">
                <a:latin typeface="Calibri"/>
              </a:rPr>
              <a:t>S= </a:t>
            </a:r>
            <a:r>
              <a:rPr lang="cs-CZ" dirty="0" err="1"/>
              <a:t>S</a:t>
            </a:r>
            <a:r>
              <a:rPr lang="cs-CZ" baseline="-25000" dirty="0" err="1"/>
              <a:t>po</a:t>
            </a:r>
            <a:r>
              <a:rPr lang="cs-CZ" dirty="0"/>
              <a:t>+ </a:t>
            </a:r>
            <a:r>
              <a:rPr lang="cs-CZ" dirty="0" err="1" smtClean="0"/>
              <a:t>S</a:t>
            </a:r>
            <a:r>
              <a:rPr lang="cs-CZ" baseline="-25000" dirty="0" err="1" smtClean="0"/>
              <a:t>pl</a:t>
            </a:r>
            <a:endParaRPr lang="cs-CZ" baseline="-25000" dirty="0" smtClean="0"/>
          </a:p>
          <a:p>
            <a:r>
              <a:rPr lang="cs-CZ" baseline="-25000" dirty="0" smtClean="0"/>
              <a:t>´</a:t>
            </a:r>
          </a:p>
          <a:p>
            <a:r>
              <a:rPr lang="cs-CZ" dirty="0" smtClean="0"/>
              <a:t>S= </a:t>
            </a:r>
            <a:r>
              <a:rPr lang="el-GR" dirty="0">
                <a:latin typeface="Calibri"/>
              </a:rPr>
              <a:t>π</a:t>
            </a:r>
            <a:r>
              <a:rPr lang="cs-CZ" dirty="0">
                <a:latin typeface="Calibri"/>
              </a:rPr>
              <a:t>r ( r+ </a:t>
            </a:r>
            <a:r>
              <a:rPr lang="cs-CZ" dirty="0" smtClean="0">
                <a:latin typeface="Calibri"/>
              </a:rPr>
              <a:t>s)</a:t>
            </a:r>
            <a:endParaRPr lang="cs-CZ" dirty="0" smtClean="0"/>
          </a:p>
          <a:p>
            <a:endParaRPr lang="cs-CZ" dirty="0">
              <a:latin typeface="Calibri"/>
            </a:endParaRPr>
          </a:p>
          <a:p>
            <a:r>
              <a:rPr lang="cs-CZ" dirty="0" smtClean="0">
                <a:latin typeface="Calibri"/>
              </a:rPr>
              <a:t> S= 4</a:t>
            </a:r>
            <a:r>
              <a:rPr lang="el-GR" dirty="0" smtClean="0">
                <a:latin typeface="Calibri"/>
              </a:rPr>
              <a:t>π</a:t>
            </a:r>
            <a:r>
              <a:rPr lang="cs-CZ" dirty="0" smtClean="0">
                <a:latin typeface="Calibri"/>
              </a:rPr>
              <a:t> r</a:t>
            </a:r>
            <a:r>
              <a:rPr lang="cs-CZ" baseline="30000" dirty="0" smtClean="0">
                <a:latin typeface="Calibri"/>
              </a:rPr>
              <a:t>2</a:t>
            </a:r>
            <a:endParaRPr lang="cs-CZ" baseline="30000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780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Shrnutí</a:t>
            </a:r>
            <a:endParaRPr lang="cs-CZ"/>
          </a:p>
        </p:txBody>
      </p:sp>
      <p:pic>
        <p:nvPicPr>
          <p:cNvPr id="4" name="Zástupný symbol pro obsah 3" descr="s_tab_modely_teles_cz.pdf - Adobe Reader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17769" y="1600200"/>
            <a:ext cx="6508462" cy="4525963"/>
          </a:xfrm>
        </p:spPr>
      </p:pic>
    </p:spTree>
    <p:extLst>
      <p:ext uri="{BB962C8B-B14F-4D97-AF65-F5344CB8AC3E}">
        <p14:creationId xmlns:p14="http://schemas.microsoft.com/office/powerpoint/2010/main" xmlns="" val="108868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Sítě těles.</a:t>
            </a:r>
            <a:br>
              <a:rPr lang="cs-CZ" sz="3200" dirty="0" smtClean="0"/>
            </a:br>
            <a:r>
              <a:rPr lang="cs-CZ" sz="2400" dirty="0" smtClean="0"/>
              <a:t>Určete</a:t>
            </a:r>
            <a:r>
              <a:rPr lang="cs-CZ" sz="2400" dirty="0"/>
              <a:t>, kterým tělesům patří sítě</a:t>
            </a:r>
            <a:r>
              <a:rPr lang="cs-CZ" sz="2400" dirty="0" smtClean="0"/>
              <a:t>: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1043608" y="2276872"/>
            <a:ext cx="792088" cy="1080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835696" y="2276872"/>
            <a:ext cx="1224136" cy="10801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276872"/>
            <a:ext cx="822325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2157" y="2276871"/>
            <a:ext cx="1255713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1835696" y="3356992"/>
            <a:ext cx="1224136" cy="76254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84833"/>
            <a:ext cx="1255713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5944431" y="5157192"/>
            <a:ext cx="859817" cy="86409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>
            <a:off x="5944431" y="3861048"/>
            <a:ext cx="859817" cy="1296144"/>
          </a:xfrm>
          <a:prstGeom prst="triangl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295734">
            <a:off x="5534206" y="3729288"/>
            <a:ext cx="890093" cy="1329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070983">
            <a:off x="6554724" y="3447207"/>
            <a:ext cx="890587" cy="132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348129">
            <a:off x="6282390" y="3734479"/>
            <a:ext cx="915639" cy="1361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547664" y="4415028"/>
            <a:ext cx="23344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Kvádr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96136" y="2636912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Pravidelný čtyřboký jehlan</a:t>
            </a:r>
            <a:endParaRPr lang="cs-CZ" sz="2400" dirty="0"/>
          </a:p>
        </p:txBody>
      </p:sp>
      <p:sp>
        <p:nvSpPr>
          <p:cNvPr id="11" name="Oválný popisek 10"/>
          <p:cNvSpPr/>
          <p:nvPr/>
        </p:nvSpPr>
        <p:spPr>
          <a:xfrm>
            <a:off x="1043608" y="5233619"/>
            <a:ext cx="3466405" cy="1147709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Úkol: načrtněte sítě dalších těles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287771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Úkol.</a:t>
            </a:r>
            <a:endParaRPr lang="cs-CZ" dirty="0"/>
          </a:p>
        </p:txBody>
      </p:sp>
      <p:pic>
        <p:nvPicPr>
          <p:cNvPr id="5" name="obrázek 36"/>
          <p:cNvPicPr/>
          <p:nvPr/>
        </p:nvPicPr>
        <p:blipFill>
          <a:blip r:embed="rId2" cstate="print">
            <a:lum bright="-18000" contrast="3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638" t="10490" r="21747" b="4716"/>
          <a:stretch>
            <a:fillRect/>
          </a:stretch>
        </p:blipFill>
        <p:spPr bwMode="auto">
          <a:xfrm>
            <a:off x="2132980" y="2836664"/>
            <a:ext cx="4572000" cy="390715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Které z následujících obrázků představují síť krychle?</a:t>
            </a:r>
          </a:p>
          <a:p>
            <a:r>
              <a:rPr lang="cs-CZ" dirty="0" smtClean="0"/>
              <a:t>Vyznačte, které čtverce se překryjí tam , kde se nejedná o síť krychle.</a:t>
            </a:r>
            <a:endParaRPr lang="cs-CZ" dirty="0"/>
          </a:p>
        </p:txBody>
      </p:sp>
      <p:sp>
        <p:nvSpPr>
          <p:cNvPr id="7" name="Oválný popisek 6"/>
          <p:cNvSpPr/>
          <p:nvPr/>
        </p:nvSpPr>
        <p:spPr>
          <a:xfrm>
            <a:off x="6644928" y="2924944"/>
            <a:ext cx="2499072" cy="158417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Řešení: Síť krychle: 1.1,1.2,1.3, 1.5</a:t>
            </a:r>
            <a:endParaRPr lang="cs-CZ" sz="2400" dirty="0"/>
          </a:p>
        </p:txBody>
      </p:sp>
      <p:sp>
        <p:nvSpPr>
          <p:cNvPr id="11" name="Vývojový diagram: sumační spojení 10"/>
          <p:cNvSpPr/>
          <p:nvPr/>
        </p:nvSpPr>
        <p:spPr>
          <a:xfrm>
            <a:off x="5940152" y="5747444"/>
            <a:ext cx="144016" cy="180020"/>
          </a:xfrm>
          <a:prstGeom prst="flowChartSummingJunc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135165"/>
            <a:ext cx="176213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5629491"/>
            <a:ext cx="176213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927202"/>
            <a:ext cx="176213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3520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Tenisové míčky o průměru  7 cm se prodávají </a:t>
            </a:r>
            <a:r>
              <a:rPr lang="cs-CZ" dirty="0" smtClean="0"/>
              <a:t>                    ve </a:t>
            </a:r>
            <a:r>
              <a:rPr lang="cs-CZ" dirty="0"/>
              <a:t>válcových krabičkách po třech. </a:t>
            </a:r>
            <a:r>
              <a:rPr lang="cs-CZ" dirty="0" smtClean="0"/>
              <a:t>Vypočítejte </a:t>
            </a:r>
            <a:r>
              <a:rPr lang="cs-CZ" dirty="0"/>
              <a:t>objem krabičky.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  <a:r>
              <a:rPr lang="cs-CZ" dirty="0" smtClean="0">
                <a:solidFill>
                  <a:srgbClr val="FF0000"/>
                </a:solidFill>
              </a:rPr>
              <a:t>Řešení:</a:t>
            </a:r>
          </a:p>
          <a:p>
            <a:r>
              <a:rPr lang="cs-CZ" dirty="0" smtClean="0"/>
              <a:t>Válcová krabička má průměr </a:t>
            </a:r>
          </a:p>
          <a:p>
            <a:r>
              <a:rPr lang="cs-CZ" dirty="0" smtClean="0"/>
              <a:t>7cm a výšku 3.7=21 cm</a:t>
            </a:r>
          </a:p>
          <a:p>
            <a:r>
              <a:rPr lang="cs-CZ" dirty="0" smtClean="0"/>
              <a:t>V= </a:t>
            </a:r>
            <a:r>
              <a:rPr lang="el-GR" dirty="0">
                <a:latin typeface="Calibri"/>
              </a:rPr>
              <a:t>π</a:t>
            </a:r>
            <a:r>
              <a:rPr lang="cs-CZ" dirty="0" smtClean="0">
                <a:latin typeface="Calibri"/>
              </a:rPr>
              <a:t>r</a:t>
            </a:r>
            <a:r>
              <a:rPr lang="cs-CZ" baseline="30000" dirty="0" smtClean="0">
                <a:latin typeface="Calibri"/>
              </a:rPr>
              <a:t>2</a:t>
            </a:r>
            <a:r>
              <a:rPr lang="cs-CZ" dirty="0" smtClean="0">
                <a:latin typeface="Calibri"/>
              </a:rPr>
              <a:t>v</a:t>
            </a:r>
          </a:p>
          <a:p>
            <a:r>
              <a:rPr lang="cs-CZ" dirty="0" smtClean="0">
                <a:latin typeface="Calibri"/>
              </a:rPr>
              <a:t>V= </a:t>
            </a:r>
            <a:r>
              <a:rPr lang="el-GR" dirty="0" smtClean="0">
                <a:latin typeface="Calibri"/>
              </a:rPr>
              <a:t>π</a:t>
            </a:r>
            <a:r>
              <a:rPr lang="cs-CZ" dirty="0" smtClean="0">
                <a:latin typeface="Calibri"/>
              </a:rPr>
              <a:t> 3,5</a:t>
            </a:r>
            <a:r>
              <a:rPr lang="cs-CZ" baseline="30000" dirty="0" smtClean="0">
                <a:latin typeface="Calibri"/>
              </a:rPr>
              <a:t>2</a:t>
            </a:r>
            <a:r>
              <a:rPr lang="cs-CZ" dirty="0" smtClean="0">
                <a:latin typeface="Calibri"/>
              </a:rPr>
              <a:t>.21</a:t>
            </a:r>
          </a:p>
          <a:p>
            <a:r>
              <a:rPr lang="cs-CZ" dirty="0" smtClean="0">
                <a:latin typeface="Calibri"/>
              </a:rPr>
              <a:t>V=808 cm</a:t>
            </a:r>
            <a:r>
              <a:rPr lang="cs-CZ" baseline="30000" dirty="0" smtClean="0">
                <a:latin typeface="Calibri"/>
              </a:rPr>
              <a:t>3</a:t>
            </a:r>
          </a:p>
          <a:p>
            <a:r>
              <a:rPr lang="cs-CZ" dirty="0" smtClean="0">
                <a:latin typeface="Calibri"/>
              </a:rPr>
              <a:t>Objem krabičky je 808 cm</a:t>
            </a:r>
            <a:r>
              <a:rPr lang="cs-CZ" baseline="30000" dirty="0" smtClean="0">
                <a:latin typeface="Calibri"/>
              </a:rPr>
              <a:t>3</a:t>
            </a:r>
            <a:r>
              <a:rPr lang="cs-CZ" dirty="0" smtClean="0">
                <a:latin typeface="Calibri"/>
              </a:rPr>
              <a:t>.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752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068"/>
          <a:stretch>
            <a:fillRect/>
          </a:stretch>
        </p:blipFill>
        <p:spPr bwMode="auto">
          <a:xfrm>
            <a:off x="5423520" y="2564904"/>
            <a:ext cx="2617440" cy="256391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 descr="C:\Users\ivana\AppData\Local\Microsoft\Windows\Temporary Internet Files\Content.IE5\VHN3382D\MP9001749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7616" y="30088"/>
            <a:ext cx="2398068" cy="159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87020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2800" dirty="0" smtClean="0"/>
              <a:t>V průhledných válcových krabicích se </a:t>
            </a:r>
          </a:p>
          <a:p>
            <a:pPr marL="0" indent="0">
              <a:buNone/>
            </a:pPr>
            <a:r>
              <a:rPr lang="cs-CZ" sz="2800" dirty="0" smtClean="0"/>
              <a:t>p</a:t>
            </a:r>
            <a:r>
              <a:rPr lang="cs-CZ" sz="2800" dirty="0" smtClean="0"/>
              <a:t>rodávalo </a:t>
            </a:r>
            <a:r>
              <a:rPr lang="cs-CZ" sz="2800" dirty="0" smtClean="0"/>
              <a:t>po 5 čokoládových koulích .</a:t>
            </a:r>
          </a:p>
          <a:p>
            <a:pPr marL="0" indent="0">
              <a:buNone/>
            </a:pPr>
            <a:r>
              <a:rPr lang="cs-CZ" sz="2800" dirty="0" smtClean="0"/>
              <a:t>Průměr čokoládové koule byl 4 cm.</a:t>
            </a:r>
          </a:p>
          <a:p>
            <a:pPr marL="0" indent="0">
              <a:buNone/>
            </a:pPr>
            <a:r>
              <a:rPr lang="cs-CZ" sz="2800" dirty="0" smtClean="0"/>
              <a:t>Vnitřní průměr válcové krabice byl </a:t>
            </a:r>
            <a:r>
              <a:rPr lang="cs-CZ" sz="2800" dirty="0" smtClean="0"/>
              <a:t>4,2 cm</a:t>
            </a:r>
            <a:r>
              <a:rPr lang="cs-CZ" sz="2800" dirty="0" smtClean="0"/>
              <a:t>, její výška </a:t>
            </a:r>
            <a:r>
              <a:rPr lang="cs-CZ" sz="2800" dirty="0" smtClean="0"/>
              <a:t>                  20,3 </a:t>
            </a:r>
            <a:r>
              <a:rPr lang="cs-CZ" sz="2800" dirty="0" smtClean="0"/>
              <a:t>cm. Kolik procent objemu válcové krabice zaujímaly objemy všech čokoládových koulí?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Řešení: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1/ Objem jedné 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koule(r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 2cm) </a:t>
            </a:r>
            <a:r>
              <a:rPr lang="cs-CZ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V= 33,5 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cm</a:t>
            </a:r>
            <a:r>
              <a:rPr lang="cs-CZ" sz="2800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cs-CZ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2/ Objem 5 koulí: </a:t>
            </a:r>
            <a:r>
              <a:rPr lang="cs-CZ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5.33,5 = 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167,5 cm³  </a:t>
            </a:r>
            <a:endParaRPr lang="cs-CZ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3/ Objem 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válce(r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 2,1cm, v= 20,3cm )  V= 281,1 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cm³</a:t>
            </a:r>
            <a:endParaRPr lang="cs-CZ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4/ Výpočet počtu 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procent(základ  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281,1, procent. část 167,5) 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p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 60%  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Čokoládové koule zaujímají 60% objemu krabice.   </a:t>
            </a:r>
            <a:r>
              <a:rPr lang="cs-CZ" sz="2800" baseline="30000" dirty="0" smtClean="0">
                <a:latin typeface="Calibri"/>
              </a:rPr>
              <a:t>                                                                                                   </a:t>
            </a:r>
            <a:endParaRPr lang="cs-CZ" sz="2800" baseline="30000" dirty="0">
              <a:latin typeface="Calibri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122" name="Picture 2" descr="C:\Users\ivana\AppData\Local\Microsoft\Windows\Temporary Internet Files\Content.IE5\KO5MMGFY\MP90042245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3936" y="0"/>
            <a:ext cx="1753650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90388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Příklad.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Máme 3 nápojové sklenice. První tvaru</a:t>
                </a:r>
              </a:p>
              <a:p>
                <a:pPr marL="0" indent="0">
                  <a:buNone/>
                </a:pPr>
                <a:r>
                  <a:rPr lang="cs-CZ" dirty="0" smtClean="0"/>
                  <a:t>Polokoule s vnitřním průměrem 8,2 cm. Druhou tvaru válce s vnitřním  průměrem  6cm a hloubkou 5cm. Třetí kuželovitou s vnitřním průměrem 8,8 cm a hloubkou 5cm. Vypočtěte jejich objemy a porovnejte.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</a:rPr>
                  <a:t>Řešení: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</a:rPr>
                  <a:t>1/ Polokoule(r= 4,2cm): 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V</a:t>
                </a:r>
                <a:r>
                  <a:rPr lang="cs-CZ" dirty="0">
                    <a:solidFill>
                      <a:schemeClr val="tx1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>
                    <a:solidFill>
                      <a:schemeClr val="tx1"/>
                    </a:solidFill>
                  </a:rPr>
                  <a:t> </a:t>
                </a:r>
                <a:r>
                  <a:rPr lang="el-GR" dirty="0">
                    <a:solidFill>
                      <a:schemeClr val="tx1"/>
                    </a:solidFill>
                    <a:latin typeface="Calibri"/>
                  </a:rPr>
                  <a:t>π</a:t>
                </a:r>
                <a:r>
                  <a:rPr lang="cs-CZ" dirty="0" smtClean="0">
                    <a:solidFill>
                      <a:schemeClr val="tx1"/>
                    </a:solidFill>
                    <a:latin typeface="Calibri"/>
                  </a:rPr>
                  <a:t>r</a:t>
                </a:r>
                <a:r>
                  <a:rPr lang="cs-CZ" baseline="30000" dirty="0" smtClean="0">
                    <a:solidFill>
                      <a:schemeClr val="tx1"/>
                    </a:solidFill>
                    <a:latin typeface="Calibri"/>
                  </a:rPr>
                  <a:t>3</a:t>
                </a:r>
                <a:r>
                  <a:rPr lang="cs-CZ" dirty="0" smtClean="0">
                    <a:solidFill>
                      <a:schemeClr val="tx1"/>
                    </a:solidFill>
                    <a:latin typeface="Calibri"/>
                  </a:rPr>
                  <a:t>  V= 144,3 cm</a:t>
                </a:r>
                <a:r>
                  <a:rPr lang="cs-CZ" baseline="30000" dirty="0" smtClean="0">
                    <a:solidFill>
                      <a:schemeClr val="tx1"/>
                    </a:solidFill>
                    <a:latin typeface="Calibri"/>
                  </a:rPr>
                  <a:t>3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  <a:latin typeface="Calibri"/>
                  </a:rPr>
                  <a:t>2/ Válec( r= 3cm, v= 5cm): 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V</a:t>
                </a:r>
                <a:r>
                  <a:rPr lang="cs-CZ" dirty="0">
                    <a:solidFill>
                      <a:schemeClr val="tx1"/>
                    </a:solidFill>
                  </a:rPr>
                  <a:t>= </a:t>
                </a:r>
                <a:r>
                  <a:rPr lang="el-GR" dirty="0">
                    <a:solidFill>
                      <a:schemeClr val="tx1"/>
                    </a:solidFill>
                    <a:latin typeface="Calibri"/>
                  </a:rPr>
                  <a:t>π</a:t>
                </a:r>
                <a:r>
                  <a:rPr lang="cs-CZ" dirty="0" smtClean="0">
                    <a:solidFill>
                      <a:schemeClr val="tx1"/>
                    </a:solidFill>
                    <a:latin typeface="Calibri"/>
                  </a:rPr>
                  <a:t>r</a:t>
                </a:r>
                <a:r>
                  <a:rPr lang="cs-CZ" baseline="30000" dirty="0" smtClean="0">
                    <a:solidFill>
                      <a:schemeClr val="tx1"/>
                    </a:solidFill>
                    <a:latin typeface="Calibri"/>
                  </a:rPr>
                  <a:t>2</a:t>
                </a:r>
                <a:r>
                  <a:rPr lang="cs-CZ" dirty="0" smtClean="0">
                    <a:solidFill>
                      <a:schemeClr val="tx1"/>
                    </a:solidFill>
                    <a:latin typeface="Calibri"/>
                  </a:rPr>
                  <a:t>v , V= 141,4 cm</a:t>
                </a:r>
                <a:r>
                  <a:rPr lang="cs-CZ" baseline="30000" dirty="0" smtClean="0">
                    <a:solidFill>
                      <a:schemeClr val="tx1"/>
                    </a:solidFill>
                    <a:latin typeface="Calibri"/>
                  </a:rPr>
                  <a:t>3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  <a:latin typeface="Calibri"/>
                  </a:rPr>
                  <a:t>3/ Kužel ( r=4,4 cm, v= 5cm): </a:t>
                </a:r>
                <a:r>
                  <a:rPr lang="cs-CZ" dirty="0">
                    <a:solidFill>
                      <a:schemeClr val="tx1"/>
                    </a:solidFill>
                  </a:rPr>
                  <a:t>V=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>
                    <a:solidFill>
                      <a:schemeClr val="tx1"/>
                    </a:solidFill>
                  </a:rPr>
                  <a:t> </a:t>
                </a:r>
                <a:r>
                  <a:rPr lang="el-GR" dirty="0">
                    <a:solidFill>
                      <a:schemeClr val="tx1"/>
                    </a:solidFill>
                    <a:latin typeface="Calibri"/>
                  </a:rPr>
                  <a:t>π</a:t>
                </a:r>
                <a:r>
                  <a:rPr lang="cs-CZ" dirty="0" smtClean="0">
                    <a:solidFill>
                      <a:schemeClr val="tx1"/>
                    </a:solidFill>
                    <a:latin typeface="Calibri"/>
                  </a:rPr>
                  <a:t>r</a:t>
                </a:r>
                <a:r>
                  <a:rPr lang="cs-CZ" baseline="30000" dirty="0" smtClean="0">
                    <a:solidFill>
                      <a:schemeClr val="tx1"/>
                    </a:solidFill>
                    <a:latin typeface="Calibri"/>
                  </a:rPr>
                  <a:t>2</a:t>
                </a:r>
                <a:r>
                  <a:rPr lang="cs-CZ" dirty="0" smtClean="0">
                    <a:solidFill>
                      <a:schemeClr val="tx1"/>
                    </a:solidFill>
                    <a:latin typeface="Calibri"/>
                  </a:rPr>
                  <a:t>v , V= 101,4 cm</a:t>
                </a:r>
                <a:r>
                  <a:rPr lang="cs-CZ" baseline="30000" dirty="0" smtClean="0">
                    <a:solidFill>
                      <a:schemeClr val="tx1"/>
                    </a:solidFill>
                    <a:latin typeface="Calibri"/>
                  </a:rPr>
                  <a:t>3</a:t>
                </a:r>
                <a:endParaRPr lang="cs-CZ" baseline="30000" dirty="0">
                  <a:solidFill>
                    <a:schemeClr val="tx1"/>
                  </a:solidFill>
                  <a:latin typeface="Calibri"/>
                </a:endParaRPr>
              </a:p>
              <a:p>
                <a:pPr marL="0" indent="0">
                  <a:buNone/>
                </a:pPr>
                <a:endParaRPr lang="cs-CZ" dirty="0">
                  <a:latin typeface="Calibri"/>
                </a:endParaRPr>
              </a:p>
              <a:p>
                <a:pPr marL="0" indent="0">
                  <a:buNone/>
                </a:pPr>
                <a:endParaRPr lang="cs-CZ" baseline="30000" dirty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111" t="-1078" r="-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 descr="C:\Users\ivana\AppData\Local\Microsoft\Windows\Temporary Internet Files\Content.IE5\BPJFRPEV\MP90043280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88641"/>
            <a:ext cx="1386854" cy="189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7164288" y="3933056"/>
            <a:ext cx="1440160" cy="50405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Největší </a:t>
            </a:r>
            <a:endParaRPr lang="cs-CZ" dirty="0"/>
          </a:p>
        </p:txBody>
      </p:sp>
      <p:sp>
        <p:nvSpPr>
          <p:cNvPr id="5" name="Oválný popisek 4"/>
          <p:cNvSpPr/>
          <p:nvPr/>
        </p:nvSpPr>
        <p:spPr>
          <a:xfrm>
            <a:off x="6876256" y="5445224"/>
            <a:ext cx="1728192" cy="57606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Nejmenší</a:t>
            </a:r>
          </a:p>
        </p:txBody>
      </p:sp>
    </p:spTree>
    <p:extLst>
      <p:ext uri="{BB962C8B-B14F-4D97-AF65-F5344CB8AC3E}">
        <p14:creationId xmlns:p14="http://schemas.microsoft.com/office/powerpoint/2010/main" xmlns="" val="2326645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www.microsoft.com</a:t>
            </a:r>
            <a:endParaRPr lang="cs-CZ" dirty="0" smtClean="0"/>
          </a:p>
          <a:p>
            <a:r>
              <a:rPr lang="cs-CZ" i="1" dirty="0"/>
              <a:t>Matematika pro 9. ročník základní školy</a:t>
            </a:r>
            <a:r>
              <a:rPr lang="cs-CZ" dirty="0"/>
              <a:t>: </a:t>
            </a:r>
            <a:r>
              <a:rPr lang="cs-CZ" i="1" dirty="0"/>
              <a:t>2.díl</a:t>
            </a:r>
            <a:r>
              <a:rPr lang="cs-CZ" dirty="0"/>
              <a:t>. Praha: SPN, 2003. ISBN 80-7235-057-9. </a:t>
            </a:r>
            <a:endParaRPr lang="cs-CZ" dirty="0" smtClean="0"/>
          </a:p>
          <a:p>
            <a:r>
              <a:rPr lang="cs-CZ" dirty="0" smtClean="0"/>
              <a:t>Obr. č. 7 : </a:t>
            </a:r>
            <a:r>
              <a:rPr lang="cs-CZ" dirty="0" smtClean="0">
                <a:hlinkClick r:id="rId3"/>
              </a:rPr>
              <a:t>www.datakabinet.cz</a:t>
            </a:r>
            <a:endParaRPr lang="cs-CZ" dirty="0" smtClean="0"/>
          </a:p>
          <a:p>
            <a:r>
              <a:rPr lang="cs-CZ" dirty="0" smtClean="0"/>
              <a:t>Obr. č. 3 </a:t>
            </a:r>
            <a:r>
              <a:rPr lang="cs-CZ" smtClean="0"/>
              <a:t>: fotografie-archiv autora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2697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114</TotalTime>
  <Words>379</Words>
  <Application>Microsoft Office PowerPoint</Application>
  <PresentationFormat>Předvádění na obrazovce (4:3)</PresentationFormat>
  <Paragraphs>97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Exekutivní</vt:lpstr>
      <vt:lpstr>Snímek 1</vt:lpstr>
      <vt:lpstr>Anotace:</vt:lpstr>
      <vt:lpstr>Která tělesa jste probírali v 9. ročníku?</vt:lpstr>
      <vt:lpstr>Jaká znáte tělesa?</vt:lpstr>
      <vt:lpstr>Vzorce.</vt:lpstr>
      <vt:lpstr>Povrch.</vt:lpstr>
      <vt:lpstr>Shrnutí</vt:lpstr>
      <vt:lpstr>Sítě těles. Určete, kterým tělesům patří sítě:</vt:lpstr>
      <vt:lpstr>Úkol.</vt:lpstr>
      <vt:lpstr>Příklad.</vt:lpstr>
      <vt:lpstr>Příklad.</vt:lpstr>
      <vt:lpstr>Příklad.</vt:lpstr>
      <vt:lpstr>Citace: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ivana</dc:creator>
  <cp:lastModifiedBy>Dum</cp:lastModifiedBy>
  <cp:revision>13</cp:revision>
  <dcterms:created xsi:type="dcterms:W3CDTF">2012-04-29T15:53:07Z</dcterms:created>
  <dcterms:modified xsi:type="dcterms:W3CDTF">2012-06-24T13:19:35Z</dcterms:modified>
</cp:coreProperties>
</file>