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08" r:id="rId1"/>
  </p:sldMasterIdLst>
  <p:notesMasterIdLst>
    <p:notesMasterId r:id="rId15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NÁZEV:VY_32_INOVACE_3.2.7.2.R16_Jednoduché úrokování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A6E21F-19D3-460C-9604-E2C6CF2118C2}" type="presOf" srcId="{D1D4F407-5343-4D3F-B5B9-D407B03CAEB4}" destId="{AED2198E-93D5-4001-81B4-73124B309672}" srcOrd="1" destOrd="0" presId="urn:microsoft.com/office/officeart/2005/8/layout/target3"/>
    <dgm:cxn modelId="{FE707BC7-472E-4CD0-873F-B5253F4B310C}" type="presOf" srcId="{D1B46980-6531-4606-95E6-44980827E919}" destId="{2BE915AB-18AA-4053-B92C-3BFC9ED204BB}" srcOrd="1" destOrd="0" presId="urn:microsoft.com/office/officeart/2005/8/layout/target3"/>
    <dgm:cxn modelId="{335D94D0-C104-44CB-AA5B-63777F7B7B0F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F73A3A3-BEBC-4A90-AA08-9D69EB00290A}" type="presOf" srcId="{D8197B8C-B260-4A16-BDF4-0947B075E274}" destId="{5A5FFA88-C948-4069-8E93-59FA12366E83}" srcOrd="1" destOrd="0" presId="urn:microsoft.com/office/officeart/2005/8/layout/target3"/>
    <dgm:cxn modelId="{7B642772-A4E5-436C-A966-63ECFC0F18BE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80B8A24-3215-4C7C-8BB3-639220C42C6C}" type="presOf" srcId="{D1D4F407-5343-4D3F-B5B9-D407B03CAEB4}" destId="{D005CE8C-CC26-4C3E-AC11-E15060ECD759}" srcOrd="0" destOrd="0" presId="urn:microsoft.com/office/officeart/2005/8/layout/target3"/>
    <dgm:cxn modelId="{3BF97720-0448-48B0-9701-6922391943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BB47483-F4F9-486F-9193-717ABC461F8C}" type="presOf" srcId="{D8197B8C-B260-4A16-BDF4-0947B075E274}" destId="{25B08C86-7E15-44DC-BE7F-FFB55DD49D12}" srcOrd="0" destOrd="0" presId="urn:microsoft.com/office/officeart/2005/8/layout/target3"/>
    <dgm:cxn modelId="{AAF32CF9-CCB4-4217-A131-D690C87C2C4F}" type="presOf" srcId="{757F3AB3-0718-4624-B441-E567A8F0AB56}" destId="{333A1088-737F-45CB-B68E-254E46348037}" srcOrd="0" destOrd="0" presId="urn:microsoft.com/office/officeart/2005/8/layout/target3"/>
    <dgm:cxn modelId="{322C490F-8245-468D-A0CC-FD21B334244F}" type="presOf" srcId="{B651F6E3-6281-48DB-9319-2AEAFDAE7572}" destId="{6BB5E863-4638-4E1D-BFDE-399D028AC4ED}" srcOrd="1" destOrd="0" presId="urn:microsoft.com/office/officeart/2005/8/layout/target3"/>
    <dgm:cxn modelId="{00EFC376-96AC-4AB2-A402-92A5B5F68C43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F01A8E-F6D5-4639-95E8-36C5342BB8BE}" type="presParOf" srcId="{333A1088-737F-45CB-B68E-254E46348037}" destId="{F5ABB229-8D3B-4694-996A-96F23CF14429}" srcOrd="0" destOrd="0" presId="urn:microsoft.com/office/officeart/2005/8/layout/target3"/>
    <dgm:cxn modelId="{ADA5ECCB-CDDF-402E-A3B6-F3E18837170D}" type="presParOf" srcId="{333A1088-737F-45CB-B68E-254E46348037}" destId="{F41139FD-01EE-4571-8B17-4FB00FC51163}" srcOrd="1" destOrd="0" presId="urn:microsoft.com/office/officeart/2005/8/layout/target3"/>
    <dgm:cxn modelId="{50A4A99E-1BEA-4096-B403-D80BACFF136A}" type="presParOf" srcId="{333A1088-737F-45CB-B68E-254E46348037}" destId="{D005CE8C-CC26-4C3E-AC11-E15060ECD759}" srcOrd="2" destOrd="0" presId="urn:microsoft.com/office/officeart/2005/8/layout/target3"/>
    <dgm:cxn modelId="{51DF76E3-DCF9-45C3-AC39-CBF2A700A411}" type="presParOf" srcId="{333A1088-737F-45CB-B68E-254E46348037}" destId="{2C702D82-9B77-49B7-9568-BB8EB47C3372}" srcOrd="3" destOrd="0" presId="urn:microsoft.com/office/officeart/2005/8/layout/target3"/>
    <dgm:cxn modelId="{254A0B1B-4F19-4306-A3B4-6A2D571132CC}" type="presParOf" srcId="{333A1088-737F-45CB-B68E-254E46348037}" destId="{A52A0455-90FF-4808-ABD0-F02540D31D5A}" srcOrd="4" destOrd="0" presId="urn:microsoft.com/office/officeart/2005/8/layout/target3"/>
    <dgm:cxn modelId="{CDAC73AD-EBCA-46D4-80A0-0F7690AC968E}" type="presParOf" srcId="{333A1088-737F-45CB-B68E-254E46348037}" destId="{6140AFEC-043D-4C43-A2F9-D0F5331DF3A3}" srcOrd="5" destOrd="0" presId="urn:microsoft.com/office/officeart/2005/8/layout/target3"/>
    <dgm:cxn modelId="{2DCF036D-8A99-4CAE-A612-BBD7C3A5667D}" type="presParOf" srcId="{333A1088-737F-45CB-B68E-254E46348037}" destId="{9358AC05-5D7D-4327-9F80-1AD486AEA664}" srcOrd="6" destOrd="0" presId="urn:microsoft.com/office/officeart/2005/8/layout/target3"/>
    <dgm:cxn modelId="{C771326A-2F6A-478B-83BC-9BF461ACEBC4}" type="presParOf" srcId="{333A1088-737F-45CB-B68E-254E46348037}" destId="{313FC574-E1CD-4FB4-B054-0B805CE0447D}" srcOrd="7" destOrd="0" presId="urn:microsoft.com/office/officeart/2005/8/layout/target3"/>
    <dgm:cxn modelId="{ADC654A6-15C5-47BD-AD01-8255175D4918}" type="presParOf" srcId="{333A1088-737F-45CB-B68E-254E46348037}" destId="{619D679B-A015-4ECF-8348-D1034C574F40}" srcOrd="8" destOrd="0" presId="urn:microsoft.com/office/officeart/2005/8/layout/target3"/>
    <dgm:cxn modelId="{4EC1CD66-E4EC-4F19-B2BC-16377AC7FA1F}" type="presParOf" srcId="{333A1088-737F-45CB-B68E-254E46348037}" destId="{322283A8-4A27-4CDA-BAE3-F381106A9174}" srcOrd="9" destOrd="0" presId="urn:microsoft.com/office/officeart/2005/8/layout/target3"/>
    <dgm:cxn modelId="{9516801F-BFD8-4E9B-BC4B-A9913F3E46C3}" type="presParOf" srcId="{333A1088-737F-45CB-B68E-254E46348037}" destId="{FFC9F71D-1B4F-4AD9-A4A6-86ADEFC8AF5C}" srcOrd="10" destOrd="0" presId="urn:microsoft.com/office/officeart/2005/8/layout/target3"/>
    <dgm:cxn modelId="{CC7D0417-1069-4364-B8BB-3E93E8B8F31F}" type="presParOf" srcId="{333A1088-737F-45CB-B68E-254E46348037}" destId="{25B08C86-7E15-44DC-BE7F-FFB55DD49D12}" srcOrd="11" destOrd="0" presId="urn:microsoft.com/office/officeart/2005/8/layout/target3"/>
    <dgm:cxn modelId="{38411D43-73BE-46D7-B062-70318DA04D80}" type="presParOf" srcId="{333A1088-737F-45CB-B68E-254E46348037}" destId="{76644BE8-9D7C-4C09-B250-3D10AF48CBB7}" srcOrd="12" destOrd="0" presId="urn:microsoft.com/office/officeart/2005/8/layout/target3"/>
    <dgm:cxn modelId="{B04DA0C2-30AA-4D24-B69D-FF60250DD3FD}" type="presParOf" srcId="{333A1088-737F-45CB-B68E-254E46348037}" destId="{EE85B701-7295-41C0-BA7A-34D3756A2AE6}" srcOrd="13" destOrd="0" presId="urn:microsoft.com/office/officeart/2005/8/layout/target3"/>
    <dgm:cxn modelId="{EDA43B99-3EE7-4439-B231-3378D8574883}" type="presParOf" srcId="{333A1088-737F-45CB-B68E-254E46348037}" destId="{8BEBB6EC-1DAA-4CAC-8A25-BC0FCBD5DBD5}" srcOrd="14" destOrd="0" presId="urn:microsoft.com/office/officeart/2005/8/layout/target3"/>
    <dgm:cxn modelId="{3874077B-5E6E-458D-852F-29BE119E28A3}" type="presParOf" srcId="{333A1088-737F-45CB-B68E-254E46348037}" destId="{AED2198E-93D5-4001-81B4-73124B309672}" srcOrd="15" destOrd="0" presId="urn:microsoft.com/office/officeart/2005/8/layout/target3"/>
    <dgm:cxn modelId="{EAD6AC53-1A2D-415B-A8F7-DBD2B88D8727}" type="presParOf" srcId="{333A1088-737F-45CB-B68E-254E46348037}" destId="{2BE915AB-18AA-4053-B92C-3BFC9ED204BB}" srcOrd="16" destOrd="0" presId="urn:microsoft.com/office/officeart/2005/8/layout/target3"/>
    <dgm:cxn modelId="{074E2A57-C4B5-47E5-8757-606CF3EA6E4B}" type="presParOf" srcId="{333A1088-737F-45CB-B68E-254E46348037}" destId="{6BB5E863-4638-4E1D-BFDE-399D028AC4ED}" srcOrd="17" destOrd="0" presId="urn:microsoft.com/office/officeart/2005/8/layout/target3"/>
    <dgm:cxn modelId="{AFA91844-10EC-42EF-AE44-2B062617E4F2}" type="presParOf" srcId="{333A1088-737F-45CB-B68E-254E46348037}" destId="{5A5FFA88-C948-4069-8E93-59FA12366E83}" srcOrd="18" destOrd="0" presId="urn:microsoft.com/office/officeart/2005/8/layout/target3"/>
    <dgm:cxn modelId="{9D9F41DF-2B1D-411D-912F-C006F35F47F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NÁZEV:VY_32_INOVACE_3.2.7.2.R16_Jednoduché úrokování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E1E784-B487-4B65-B8C9-399BBF4A47D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CFBDC-280C-4473-9E07-A20D26655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145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fld id="{B17B94F7-BA16-4F4C-BBB6-B9F6C55DCCD3}" type="slidenum">
              <a:rPr lang="cs-CZ">
                <a:solidFill>
                  <a:srgbClr val="000000"/>
                </a:solidFill>
              </a:rPr>
              <a:pPr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E597785-0173-46F0-B2FC-528A03482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477BCB6-C943-4565-902E-CFCABCA1556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558C6E1-7909-488F-A0DF-65D095C3CF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5B03-E2C9-4C64-9D12-E689F0BEE81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FFC28F0-5D2B-4CC9-9335-36D003D474C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565F585-4981-4367-8180-4A4E8D80417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66C11D5-3568-4725-81A8-9B191956AF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EA374D-6035-4940-BC0D-6C08704121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8B2A88D-E025-413E-97BC-87AA37F91AE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74476-AA49-4F29-BB7E-D2A42A97BA6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116B8AF-8537-4FD7-A5BD-F143B6BFD0C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2760F34-F92D-4C15-826B-7C71B60AF2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as.cz/banka/nav/osobni-finance/uverove-produkty-v-kc-pro-soukromou-klientelu-d00012936" TargetMode="External"/><Relationship Id="rId2" Type="http://schemas.openxmlformats.org/officeDocument/2006/relationships/hyperlink" Target="https://epujcky.rb.cz/app/createNewApplication?execution=e2s1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zebnik-kb.cz/?kbhpref=17&amp;element=Sazebnik&amp;pos=Nejhledanejsi" TargetMode="External"/><Relationship Id="rId2" Type="http://schemas.openxmlformats.org/officeDocument/2006/relationships/hyperlink" Target="http://www.csas.cz/banka/nav/osobni-finance/urokove-sazby-d00013691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3941395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4355976" y="2470150"/>
            <a:ext cx="25616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800" dirty="0">
                <a:solidFill>
                  <a:srgbClr val="000000"/>
                </a:solidFill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endParaRPr lang="cs-CZ" sz="1800">
              <a:solidFill>
                <a:srgbClr val="000000"/>
              </a:solidFill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3711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jako úvodní lekce tématu. Jsou uvedeny základní pojmy a vzorce na příkladech z praxe.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9050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Jednoduché úrokování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99592" y="764704"/>
            <a:ext cx="7772400" cy="1143000"/>
          </a:xfrm>
        </p:spPr>
        <p:txBody>
          <a:bodyPr/>
          <a:lstStyle/>
          <a:p>
            <a:r>
              <a:rPr lang="en-US" dirty="0" err="1"/>
              <a:t>Úvod</a:t>
            </a:r>
            <a:r>
              <a:rPr lang="en-US" dirty="0"/>
              <a:t> do </a:t>
            </a:r>
            <a:r>
              <a:rPr lang="en-US" dirty="0" err="1"/>
              <a:t>finanční</a:t>
            </a:r>
            <a:r>
              <a:rPr lang="en-US" dirty="0"/>
              <a:t> </a:t>
            </a:r>
            <a:r>
              <a:rPr lang="en-US" dirty="0" err="1"/>
              <a:t>matematiky</a:t>
            </a:r>
            <a:endParaRPr lang="en-US" dirty="0"/>
          </a:p>
        </p:txBody>
      </p:sp>
      <p:pic>
        <p:nvPicPr>
          <p:cNvPr id="1026" name="Picture 2" descr="C:\Users\ivana\AppData\Local\Microsoft\Windows\Temporary Internet Files\Content.IE5\VHN3382D\MP9004049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89040"/>
            <a:ext cx="2480320" cy="177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Používané symboly.</a:t>
            </a: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J</a:t>
            </a:r>
            <a:r>
              <a:rPr lang="en-US" dirty="0" smtClean="0"/>
              <a:t>=</a:t>
            </a:r>
            <a:r>
              <a:rPr lang="cs-CZ" dirty="0" smtClean="0"/>
              <a:t> </a:t>
            </a:r>
            <a:r>
              <a:rPr lang="en-US" dirty="0" smtClean="0"/>
              <a:t>JISTINA</a:t>
            </a:r>
            <a:endParaRPr lang="en-US" dirty="0"/>
          </a:p>
          <a:p>
            <a:r>
              <a:rPr lang="en-US" dirty="0"/>
              <a:t>U = ÚROK</a:t>
            </a:r>
          </a:p>
          <a:p>
            <a:r>
              <a:rPr lang="en-US" dirty="0"/>
              <a:t>P = ÚROKOVÁ MÍRA</a:t>
            </a:r>
          </a:p>
          <a:p>
            <a:r>
              <a:rPr lang="cs-CZ" dirty="0"/>
              <a:t>t</a:t>
            </a:r>
            <a:r>
              <a:rPr lang="en-US" dirty="0" smtClean="0"/>
              <a:t>= </a:t>
            </a:r>
            <a:r>
              <a:rPr lang="en-US" dirty="0"/>
              <a:t>ÚROKOVACÍ </a:t>
            </a:r>
            <a:r>
              <a:rPr lang="en-US" dirty="0" smtClean="0"/>
              <a:t>OBDOBÍ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m= měsíce</a:t>
            </a:r>
          </a:p>
          <a:p>
            <a:r>
              <a:rPr lang="cs-CZ" dirty="0" smtClean="0"/>
              <a:t>d= dny</a:t>
            </a:r>
            <a:endParaRPr lang="cs-CZ" dirty="0" smtClean="0"/>
          </a:p>
          <a:p>
            <a:endParaRPr lang="en-US" dirty="0"/>
          </a:p>
        </p:txBody>
      </p:sp>
      <p:pic>
        <p:nvPicPr>
          <p:cNvPr id="2050" name="Picture 2" descr="C:\Users\ivana\AppData\Local\Microsoft\Windows\Temporary Internet Files\Content.IE5\KO5MMGFY\MP9003169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32856"/>
            <a:ext cx="287121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3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4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3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83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3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3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67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6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3600"/>
                            </p:stCondLst>
                            <p:childTnLst>
                              <p:par>
                                <p:cTn id="35" presetID="2" presetClass="entr" presetSubtype="1" fill="hold" grpId="0" nodeType="afterEffect">
                                  <p:stCondLst>
                                    <p:cond delay="9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utoUpdateAnimBg="0"/>
      <p:bldP spid="3075" grpId="0" build="p" autoUpdateAnimBg="0" advAuto="300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VZORCE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U=J.P/100</a:t>
            </a:r>
          </a:p>
          <a:p>
            <a:r>
              <a:rPr lang="en-US"/>
              <a:t>P=100.U/J </a:t>
            </a:r>
          </a:p>
          <a:p>
            <a:r>
              <a:rPr lang="en-US"/>
              <a:t>J=U/P . 100</a:t>
            </a:r>
          </a:p>
          <a:p>
            <a:r>
              <a:rPr lang="en-US"/>
              <a:t>u= j . p/100 . t/360</a:t>
            </a:r>
          </a:p>
          <a:p>
            <a:r>
              <a:rPr lang="en-US"/>
              <a:t>t=30.(m</a:t>
            </a:r>
            <a:r>
              <a:rPr lang="en-US" baseline="-25000"/>
              <a:t>2</a:t>
            </a:r>
            <a:r>
              <a:rPr lang="en-US"/>
              <a:t>-m</a:t>
            </a:r>
            <a:r>
              <a:rPr lang="en-US" baseline="-25000"/>
              <a:t>1</a:t>
            </a:r>
            <a:r>
              <a:rPr lang="en-US"/>
              <a:t>) + (d</a:t>
            </a:r>
            <a:r>
              <a:rPr lang="en-US" baseline="-25000"/>
              <a:t>2</a:t>
            </a:r>
            <a:r>
              <a:rPr lang="en-US"/>
              <a:t>-d</a:t>
            </a:r>
            <a:r>
              <a:rPr lang="en-US" baseline="-25000"/>
              <a:t>1</a:t>
            </a:r>
            <a:r>
              <a:rPr lang="en-US"/>
              <a:t>)</a:t>
            </a:r>
            <a:endParaRPr lang="cs-CZ"/>
          </a:p>
          <a:p>
            <a:r>
              <a:rPr lang="cs-CZ"/>
              <a:t>My budeme častěji počítat s časem v měsících- počet měsíců:12</a:t>
            </a:r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45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utoUpdateAnimBg="0"/>
      <p:bldP spid="4099" grpId="0" build="p" autoUpdateAnimBg="0" advAuto="300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3717032"/>
            <a:ext cx="6400800" cy="1752600"/>
          </a:xfrm>
        </p:spPr>
        <p:txBody>
          <a:bodyPr>
            <a:normAutofit/>
          </a:bodyPr>
          <a:lstStyle/>
          <a:p>
            <a:r>
              <a:rPr lang="en-US" sz="2400" dirty="0" err="1">
                <a:solidFill>
                  <a:schemeClr val="tx1"/>
                </a:solidFill>
              </a:rPr>
              <a:t>Řešení</a:t>
            </a:r>
            <a:r>
              <a:rPr lang="en-US" sz="2400" dirty="0">
                <a:solidFill>
                  <a:schemeClr val="tx1"/>
                </a:solidFill>
              </a:rPr>
              <a:t>: </a:t>
            </a:r>
          </a:p>
          <a:p>
            <a:r>
              <a:rPr lang="en-US" sz="2400" dirty="0">
                <a:solidFill>
                  <a:schemeClr val="tx1"/>
                </a:solidFill>
              </a:rPr>
              <a:t>u= 72000. 0,008 . 2/3</a:t>
            </a:r>
          </a:p>
          <a:p>
            <a:r>
              <a:rPr lang="en-US" sz="2400" dirty="0">
                <a:solidFill>
                  <a:schemeClr val="tx1"/>
                </a:solidFill>
              </a:rPr>
              <a:t>u= 384</a:t>
            </a:r>
          </a:p>
          <a:p>
            <a:endParaRPr lang="en-US" sz="2400" dirty="0">
              <a:solidFill>
                <a:schemeClr val="accent2"/>
              </a:solidFill>
            </a:endParaRP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99592" y="692696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Vypočítejte</a:t>
            </a:r>
            <a:r>
              <a:rPr lang="en-US" dirty="0"/>
              <a:t> </a:t>
            </a:r>
            <a:r>
              <a:rPr lang="en-US" dirty="0" err="1"/>
              <a:t>úrok</a:t>
            </a:r>
            <a:r>
              <a:rPr lang="en-US" dirty="0"/>
              <a:t> z </a:t>
            </a:r>
            <a:r>
              <a:rPr lang="en-US" dirty="0" err="1"/>
              <a:t>vkladu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72 000 </a:t>
            </a:r>
            <a:r>
              <a:rPr lang="en-US" dirty="0" err="1"/>
              <a:t>termínovaného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 8 </a:t>
            </a:r>
            <a:r>
              <a:rPr lang="en-US" dirty="0" err="1"/>
              <a:t>měsíců</a:t>
            </a:r>
            <a:r>
              <a:rPr lang="en-US" dirty="0"/>
              <a:t> </a:t>
            </a:r>
            <a:r>
              <a:rPr lang="en-US" dirty="0" err="1"/>
              <a:t>při</a:t>
            </a:r>
            <a:r>
              <a:rPr lang="en-US" dirty="0"/>
              <a:t> </a:t>
            </a:r>
            <a:r>
              <a:rPr lang="en-US" dirty="0" err="1"/>
              <a:t>úrokové</a:t>
            </a:r>
            <a:r>
              <a:rPr lang="en-US" dirty="0"/>
              <a:t> </a:t>
            </a:r>
            <a:r>
              <a:rPr lang="en-US" dirty="0" err="1"/>
              <a:t>míře</a:t>
            </a:r>
            <a:r>
              <a:rPr lang="en-US" dirty="0"/>
              <a:t> 0,8%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3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  <p:bldP spid="5122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9632" y="3861048"/>
            <a:ext cx="6400800" cy="1752600"/>
          </a:xfrm>
        </p:spPr>
        <p:txBody>
          <a:bodyPr>
            <a:normAutofit/>
          </a:bodyPr>
          <a:lstStyle/>
          <a:p>
            <a:r>
              <a:rPr lang="en-US" sz="2400" dirty="0"/>
              <a:t>DAŇ = 15% </a:t>
            </a:r>
            <a:r>
              <a:rPr lang="en-US" sz="2400" dirty="0" err="1"/>
              <a:t>ze</a:t>
            </a:r>
            <a:r>
              <a:rPr lang="en-US" sz="2400" dirty="0"/>
              <a:t> </a:t>
            </a:r>
            <a:r>
              <a:rPr lang="en-US" sz="2400" dirty="0" err="1"/>
              <a:t>zisku</a:t>
            </a:r>
            <a:endParaRPr lang="en-US" sz="2400" dirty="0"/>
          </a:p>
          <a:p>
            <a:r>
              <a:rPr lang="en-US" sz="2400" dirty="0" err="1"/>
              <a:t>daň</a:t>
            </a:r>
            <a:r>
              <a:rPr lang="en-US" sz="2400" dirty="0"/>
              <a:t>=57,6=58</a:t>
            </a:r>
          </a:p>
          <a:p>
            <a:r>
              <a:rPr lang="en-US" sz="2400" dirty="0" err="1"/>
              <a:t>čistý</a:t>
            </a:r>
            <a:r>
              <a:rPr lang="en-US" sz="2400" dirty="0"/>
              <a:t> </a:t>
            </a:r>
            <a:r>
              <a:rPr lang="en-US" sz="2400" dirty="0" err="1"/>
              <a:t>úrok</a:t>
            </a:r>
            <a:r>
              <a:rPr lang="en-US" sz="2400" dirty="0"/>
              <a:t>=326,-Kč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r>
              <a:rPr lang="en-US" dirty="0" err="1"/>
              <a:t>Pozor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daň</a:t>
            </a:r>
            <a:r>
              <a:rPr lang="en-US" dirty="0"/>
              <a:t>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0" presetID="7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15" presetID="7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 advAuto="2000"/>
      <p:bldP spid="6146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s-CZ" sz="2000" b="1">
                <a:solidFill>
                  <a:schemeClr val="accent2"/>
                </a:solidFill>
              </a:rPr>
              <a:t>Řešení:</a:t>
            </a:r>
          </a:p>
          <a:p>
            <a:pPr>
              <a:lnSpc>
                <a:spcPct val="80000"/>
              </a:lnSpc>
            </a:pPr>
            <a:r>
              <a:rPr lang="cs-CZ" sz="2000" b="1">
                <a:solidFill>
                  <a:schemeClr val="accent2"/>
                </a:solidFill>
              </a:rPr>
              <a:t>Daň byla 15%.Čistý úrok 187:85.100</a:t>
            </a:r>
          </a:p>
          <a:p>
            <a:pPr>
              <a:lnSpc>
                <a:spcPct val="80000"/>
              </a:lnSpc>
            </a:pPr>
            <a:r>
              <a:rPr lang="cs-CZ" sz="2000" b="1">
                <a:solidFill>
                  <a:schemeClr val="accent2"/>
                </a:solidFill>
              </a:rPr>
              <a:t>=220</a:t>
            </a:r>
          </a:p>
          <a:p>
            <a:pPr>
              <a:lnSpc>
                <a:spcPct val="80000"/>
              </a:lnSpc>
            </a:pPr>
            <a:r>
              <a:rPr lang="cs-CZ" sz="2000" b="1">
                <a:solidFill>
                  <a:schemeClr val="accent2"/>
                </a:solidFill>
              </a:rPr>
              <a:t>U=220.100:10000</a:t>
            </a:r>
          </a:p>
          <a:p>
            <a:pPr>
              <a:lnSpc>
                <a:spcPct val="80000"/>
              </a:lnSpc>
            </a:pPr>
            <a:r>
              <a:rPr lang="cs-CZ" sz="2000" b="1">
                <a:solidFill>
                  <a:schemeClr val="accent2"/>
                </a:solidFill>
              </a:rPr>
              <a:t>=2,2</a:t>
            </a:r>
          </a:p>
          <a:p>
            <a:pPr>
              <a:lnSpc>
                <a:spcPct val="80000"/>
              </a:lnSpc>
            </a:pPr>
            <a:r>
              <a:rPr lang="cs-CZ" sz="2000" b="1">
                <a:solidFill>
                  <a:schemeClr val="accent2"/>
                </a:solidFill>
              </a:rPr>
              <a:t>Dětské konto je úročeno 2,2%.</a:t>
            </a:r>
          </a:p>
          <a:p>
            <a:pPr>
              <a:lnSpc>
                <a:spcPct val="80000"/>
              </a:lnSpc>
            </a:pPr>
            <a:endParaRPr lang="cs-CZ" sz="2000" b="1">
              <a:solidFill>
                <a:schemeClr val="accent2"/>
              </a:solidFill>
            </a:endParaRP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800" dirty="0"/>
              <a:t>Novákovi vložili 10 000,-Kč své dceři na dětské konto Beruška u KB</a:t>
            </a:r>
            <a:r>
              <a:rPr lang="cs-CZ" sz="2800" dirty="0" smtClean="0"/>
              <a:t>. Jaký </a:t>
            </a:r>
            <a:r>
              <a:rPr lang="cs-CZ" sz="2800" dirty="0"/>
              <a:t>je úrok</a:t>
            </a:r>
            <a:r>
              <a:rPr lang="cs-CZ" sz="2800" dirty="0" smtClean="0"/>
              <a:t>, když </a:t>
            </a:r>
            <a:r>
              <a:rPr lang="cs-CZ" sz="2800" dirty="0"/>
              <a:t>čistý zisk za rok byl 187,-Kč?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9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2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2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520" y="2996952"/>
            <a:ext cx="8712968" cy="352839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80000"/>
              </a:lnSpc>
            </a:pPr>
            <a:r>
              <a:rPr lang="cs-CZ" sz="9600" b="1" dirty="0">
                <a:solidFill>
                  <a:schemeClr val="tx1"/>
                </a:solidFill>
              </a:rPr>
              <a:t>Řešení:</a:t>
            </a:r>
          </a:p>
          <a:p>
            <a:pPr>
              <a:lnSpc>
                <a:spcPct val="80000"/>
              </a:lnSpc>
            </a:pPr>
            <a:r>
              <a:rPr lang="cs-CZ" sz="9600" b="1" dirty="0">
                <a:solidFill>
                  <a:schemeClr val="tx1"/>
                </a:solidFill>
              </a:rPr>
              <a:t>Úrok 90,-Kč je po započtení 15%daně</a:t>
            </a:r>
          </a:p>
          <a:p>
            <a:pPr>
              <a:lnSpc>
                <a:spcPct val="80000"/>
              </a:lnSpc>
            </a:pPr>
            <a:r>
              <a:rPr lang="cs-CZ" sz="9600" b="1" dirty="0">
                <a:solidFill>
                  <a:schemeClr val="tx1"/>
                </a:solidFill>
              </a:rPr>
              <a:t>90:85.100</a:t>
            </a:r>
          </a:p>
          <a:p>
            <a:pPr>
              <a:lnSpc>
                <a:spcPct val="80000"/>
              </a:lnSpc>
            </a:pPr>
            <a:r>
              <a:rPr lang="cs-CZ" sz="9600" b="1" dirty="0">
                <a:solidFill>
                  <a:schemeClr val="tx1"/>
                </a:solidFill>
              </a:rPr>
              <a:t>=106</a:t>
            </a:r>
          </a:p>
          <a:p>
            <a:pPr>
              <a:lnSpc>
                <a:spcPct val="80000"/>
              </a:lnSpc>
            </a:pPr>
            <a:r>
              <a:rPr lang="cs-CZ" sz="9600" b="1" dirty="0">
                <a:solidFill>
                  <a:schemeClr val="tx1"/>
                </a:solidFill>
              </a:rPr>
              <a:t>106.12=1272</a:t>
            </a:r>
          </a:p>
          <a:p>
            <a:pPr>
              <a:lnSpc>
                <a:spcPct val="80000"/>
              </a:lnSpc>
            </a:pPr>
            <a:r>
              <a:rPr lang="cs-CZ" sz="9600" b="1" dirty="0">
                <a:solidFill>
                  <a:schemeClr val="tx1"/>
                </a:solidFill>
              </a:rPr>
              <a:t>J=1272:0,6.100</a:t>
            </a:r>
          </a:p>
          <a:p>
            <a:pPr>
              <a:lnSpc>
                <a:spcPct val="80000"/>
              </a:lnSpc>
            </a:pPr>
            <a:r>
              <a:rPr lang="cs-CZ" sz="9600" b="1" dirty="0">
                <a:solidFill>
                  <a:schemeClr val="tx1"/>
                </a:solidFill>
              </a:rPr>
              <a:t>=212 000</a:t>
            </a:r>
          </a:p>
          <a:p>
            <a:pPr>
              <a:lnSpc>
                <a:spcPct val="80000"/>
              </a:lnSpc>
            </a:pPr>
            <a:r>
              <a:rPr lang="cs-CZ" sz="9600" b="1" dirty="0">
                <a:solidFill>
                  <a:schemeClr val="tx1"/>
                </a:solidFill>
              </a:rPr>
              <a:t>Pan Y by musel mít na účtu 212 000,-Kč.</a:t>
            </a:r>
          </a:p>
          <a:p>
            <a:pPr>
              <a:lnSpc>
                <a:spcPct val="80000"/>
              </a:lnSpc>
            </a:pP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/>
              <a:t>Pan Y platí u České spořitelny 90,-Kč/měsíc za vedení běžného účtu</a:t>
            </a:r>
            <a:r>
              <a:rPr lang="cs-CZ" sz="2800" dirty="0" smtClean="0"/>
              <a:t>. Kolik </a:t>
            </a:r>
            <a:r>
              <a:rPr lang="cs-CZ" sz="2800" dirty="0"/>
              <a:t>peněz by musel na účtu mít</a:t>
            </a:r>
            <a:r>
              <a:rPr lang="cs-CZ" sz="2800" dirty="0" smtClean="0"/>
              <a:t>, aby </a:t>
            </a:r>
            <a:r>
              <a:rPr lang="cs-CZ" sz="2800" dirty="0"/>
              <a:t>čistý úrok pokryl poplatek</a:t>
            </a:r>
            <a:r>
              <a:rPr lang="cs-CZ" sz="2800" dirty="0" smtClean="0"/>
              <a:t>? Víte, že </a:t>
            </a:r>
            <a:r>
              <a:rPr lang="cs-CZ" sz="2800" dirty="0"/>
              <a:t>účet je úročen 0,6%.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Půjčky.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609600" indent="-609600">
              <a:lnSpc>
                <a:spcPct val="80000"/>
              </a:lnSpc>
            </a:pPr>
            <a:r>
              <a:rPr lang="cs-CZ" sz="2400" dirty="0"/>
              <a:t>Rychlá půjčka </a:t>
            </a:r>
            <a:r>
              <a:rPr lang="cs-CZ" sz="2400" dirty="0" err="1"/>
              <a:t>Raiffeisenbank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cs-CZ" sz="1600" dirty="0"/>
              <a:t>-z internetových stránek </a:t>
            </a:r>
            <a:r>
              <a:rPr lang="cs-CZ" sz="1600" dirty="0" smtClean="0"/>
              <a:t>banky</a:t>
            </a:r>
          </a:p>
          <a:p>
            <a:pPr marL="609600" indent="-609600">
              <a:lnSpc>
                <a:spcPct val="80000"/>
              </a:lnSpc>
            </a:pPr>
            <a:r>
              <a:rPr lang="cs-CZ" sz="1600" dirty="0">
                <a:hlinkClick r:id="rId2"/>
              </a:rPr>
              <a:t>https://</a:t>
            </a:r>
            <a:r>
              <a:rPr lang="cs-CZ" sz="1600" dirty="0" smtClean="0">
                <a:hlinkClick r:id="rId2"/>
              </a:rPr>
              <a:t>epujcky.rb.cz/app/createNewApplication?execution=e2s1</a:t>
            </a:r>
            <a:endParaRPr lang="cs-CZ" sz="1600" dirty="0" smtClean="0"/>
          </a:p>
          <a:p>
            <a:pPr marL="609600" indent="-609600">
              <a:lnSpc>
                <a:spcPct val="80000"/>
              </a:lnSpc>
            </a:pPr>
            <a:endParaRPr lang="cs-CZ" sz="1600" dirty="0"/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Úrokové sazby půjček např. u České spořitelny: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www.csas.cz/banka/nav/osobni-finance/uverove-produkty-v-kc-pro-soukromou-klientelu-d00012936</a:t>
            </a:r>
            <a:endParaRPr lang="cs-CZ" sz="2400" dirty="0" smtClean="0"/>
          </a:p>
          <a:p>
            <a:pPr marL="609600" indent="-609600">
              <a:lnSpc>
                <a:spcPct val="80000"/>
              </a:lnSpc>
            </a:pPr>
            <a:endParaRPr lang="cs-CZ" sz="2400" dirty="0" smtClean="0"/>
          </a:p>
          <a:p>
            <a:pPr marL="609600" indent="-609600">
              <a:lnSpc>
                <a:spcPct val="80000"/>
              </a:lnSpc>
            </a:pPr>
            <a:endParaRPr lang="cs-CZ" sz="2400" dirty="0"/>
          </a:p>
          <a:p>
            <a:pPr marL="609600" indent="-609600">
              <a:lnSpc>
                <a:spcPct val="80000"/>
              </a:lnSpc>
            </a:pPr>
            <a:endParaRPr lang="cs-CZ" sz="2400" dirty="0" smtClean="0"/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Vysvětlete pojem:</a:t>
            </a:r>
            <a:endParaRPr lang="cs-CZ" sz="2400" dirty="0"/>
          </a:p>
          <a:p>
            <a:pPr marL="609600" indent="-609600">
              <a:lnSpc>
                <a:spcPct val="80000"/>
              </a:lnSpc>
            </a:pPr>
            <a:r>
              <a:rPr lang="en-US" sz="2400" dirty="0"/>
              <a:t>* </a:t>
            </a:r>
            <a:r>
              <a:rPr lang="en-US" sz="2400" dirty="0" err="1"/>
              <a:t>výše</a:t>
            </a:r>
            <a:r>
              <a:rPr lang="en-US" sz="2400" dirty="0"/>
              <a:t> </a:t>
            </a:r>
            <a:r>
              <a:rPr lang="en-US" sz="2400" dirty="0" err="1"/>
              <a:t>výsledné</a:t>
            </a:r>
            <a:r>
              <a:rPr lang="en-US" sz="2400" dirty="0"/>
              <a:t> </a:t>
            </a:r>
            <a:r>
              <a:rPr lang="en-US" sz="2400" dirty="0" err="1"/>
              <a:t>úrokové</a:t>
            </a:r>
            <a:r>
              <a:rPr lang="en-US" sz="2400" dirty="0"/>
              <a:t> </a:t>
            </a:r>
            <a:r>
              <a:rPr lang="en-US" sz="2400" dirty="0" err="1"/>
              <a:t>sazby</a:t>
            </a:r>
            <a:r>
              <a:rPr lang="en-US" sz="2400" dirty="0"/>
              <a:t> </a:t>
            </a:r>
            <a:r>
              <a:rPr lang="en-US" sz="2400" dirty="0" err="1"/>
              <a:t>závisí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</a:t>
            </a:r>
            <a:r>
              <a:rPr lang="en-US" sz="2400" dirty="0" err="1"/>
              <a:t>bonitě</a:t>
            </a:r>
            <a:r>
              <a:rPr lang="en-US" sz="2400" dirty="0"/>
              <a:t> </a:t>
            </a:r>
            <a:r>
              <a:rPr lang="en-US" sz="2400" dirty="0" err="1"/>
              <a:t>klienta</a:t>
            </a:r>
            <a:endParaRPr lang="cs-CZ" sz="2400" dirty="0"/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cs-CZ" sz="2400" b="1" dirty="0">
                <a:solidFill>
                  <a:schemeClr val="tx1"/>
                </a:solidFill>
              </a:rPr>
              <a:t>Řešení: </a:t>
            </a:r>
          </a:p>
          <a:p>
            <a:pPr>
              <a:lnSpc>
                <a:spcPct val="80000"/>
              </a:lnSpc>
            </a:pPr>
            <a:r>
              <a:rPr lang="cs-CZ" sz="2400" b="1" dirty="0">
                <a:solidFill>
                  <a:schemeClr val="tx1"/>
                </a:solidFill>
              </a:rPr>
              <a:t>U=20000.0,079:12</a:t>
            </a:r>
          </a:p>
          <a:p>
            <a:pPr>
              <a:lnSpc>
                <a:spcPct val="80000"/>
              </a:lnSpc>
            </a:pPr>
            <a:r>
              <a:rPr lang="cs-CZ" sz="2400" b="1" dirty="0">
                <a:solidFill>
                  <a:schemeClr val="tx1"/>
                </a:solidFill>
              </a:rPr>
              <a:t>=132</a:t>
            </a:r>
          </a:p>
          <a:p>
            <a:pPr>
              <a:lnSpc>
                <a:spcPct val="80000"/>
              </a:lnSpc>
            </a:pPr>
            <a:r>
              <a:rPr lang="cs-CZ" sz="2400" b="1" dirty="0">
                <a:solidFill>
                  <a:schemeClr val="tx1"/>
                </a:solidFill>
              </a:rPr>
              <a:t>1739-132-80</a:t>
            </a:r>
          </a:p>
          <a:p>
            <a:pPr>
              <a:lnSpc>
                <a:spcPct val="80000"/>
              </a:lnSpc>
            </a:pPr>
            <a:r>
              <a:rPr lang="cs-CZ" sz="2400" b="1" dirty="0">
                <a:solidFill>
                  <a:schemeClr val="tx1"/>
                </a:solidFill>
              </a:rPr>
              <a:t>=1527</a:t>
            </a:r>
          </a:p>
          <a:p>
            <a:pPr>
              <a:lnSpc>
                <a:spcPct val="80000"/>
              </a:lnSpc>
            </a:pPr>
            <a:r>
              <a:rPr lang="cs-CZ" sz="2400" b="1" dirty="0">
                <a:solidFill>
                  <a:schemeClr val="tx1"/>
                </a:solidFill>
              </a:rPr>
              <a:t>Pan Z splatil 1. měsíc 1527,-Kč ze své půjčky.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/>
              <a:t>Pan Z si vzal </a:t>
            </a:r>
            <a:r>
              <a:rPr lang="cs-CZ" sz="2400" dirty="0" smtClean="0"/>
              <a:t> půjčku. Půjčil </a:t>
            </a:r>
            <a:r>
              <a:rPr lang="cs-CZ" sz="2400" dirty="0"/>
              <a:t>si </a:t>
            </a:r>
            <a:r>
              <a:rPr lang="cs-CZ" sz="2400" dirty="0" smtClean="0"/>
              <a:t>20 </a:t>
            </a:r>
            <a:r>
              <a:rPr lang="cs-CZ" sz="2400" dirty="0"/>
              <a:t>000,-Kč </a:t>
            </a:r>
            <a:r>
              <a:rPr lang="cs-CZ" sz="2400" dirty="0" smtClean="0"/>
              <a:t> </a:t>
            </a:r>
            <a:r>
              <a:rPr lang="cs-CZ" sz="2400" dirty="0"/>
              <a:t>a splácí měsíčně 1739,-Kč.Kolik peněz splatí </a:t>
            </a:r>
            <a:r>
              <a:rPr lang="cs-CZ" sz="2400" dirty="0" smtClean="0"/>
              <a:t>za 1.měsíc,když </a:t>
            </a:r>
            <a:r>
              <a:rPr lang="cs-CZ" sz="2400" dirty="0"/>
              <a:t>vedení úvěrového účtu stojí 80,-Kč/</a:t>
            </a:r>
            <a:r>
              <a:rPr lang="cs-CZ" sz="2400" dirty="0" err="1"/>
              <a:t>měs</a:t>
            </a:r>
            <a:r>
              <a:rPr lang="cs-CZ" sz="2400" dirty="0"/>
              <a:t>. </a:t>
            </a:r>
            <a:br>
              <a:rPr lang="cs-CZ" sz="2400" dirty="0"/>
            </a:br>
            <a:r>
              <a:rPr lang="cs-CZ" sz="2400" dirty="0"/>
              <a:t>Úrok půjčky je 7,9% ?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6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63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63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6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6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638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638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Vysvětlení některých pojmů: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dirty="0"/>
              <a:t>Takováto splátka</a:t>
            </a:r>
            <a:r>
              <a:rPr lang="cs-CZ" sz="2400" dirty="0" smtClean="0"/>
              <a:t>, která </a:t>
            </a:r>
            <a:r>
              <a:rPr lang="cs-CZ" sz="2400" dirty="0"/>
              <a:t>v sobě obsahuje jak úrok</a:t>
            </a:r>
            <a:r>
              <a:rPr lang="cs-CZ" sz="2400" dirty="0" smtClean="0"/>
              <a:t>, tak </a:t>
            </a:r>
            <a:r>
              <a:rPr lang="cs-CZ" sz="2400" dirty="0"/>
              <a:t>i část splátky se nazývá ANUITNÍ</a:t>
            </a:r>
          </a:p>
          <a:p>
            <a:pPr>
              <a:lnSpc>
                <a:spcPct val="90000"/>
              </a:lnSpc>
            </a:pPr>
            <a:r>
              <a:rPr lang="cs-CZ" sz="2400" dirty="0"/>
              <a:t>Půjčená částka se tak postupně snižuje. Na tomto principu fungují i hypotéky.</a:t>
            </a:r>
          </a:p>
          <a:p>
            <a:pPr>
              <a:lnSpc>
                <a:spcPct val="90000"/>
              </a:lnSpc>
            </a:pPr>
            <a:r>
              <a:rPr lang="cs-CZ" sz="2400" dirty="0"/>
              <a:t>Půjčka má sice danou úrokovou sazbu, ale pro klienta jsou důležité i další poplatky</a:t>
            </a:r>
            <a:r>
              <a:rPr lang="cs-CZ" sz="2400" dirty="0" smtClean="0"/>
              <a:t>, např.za </a:t>
            </a:r>
            <a:r>
              <a:rPr lang="cs-CZ" sz="2400" dirty="0"/>
              <a:t>vedení účtu</a:t>
            </a:r>
            <a:r>
              <a:rPr lang="cs-CZ" sz="2400" dirty="0" smtClean="0"/>
              <a:t>, odesílání výpisů, atd</a:t>
            </a:r>
            <a:r>
              <a:rPr lang="cs-CZ" sz="2400" dirty="0"/>
              <a:t>. To vše</a:t>
            </a:r>
            <a:r>
              <a:rPr lang="cs-CZ" sz="2400" dirty="0" smtClean="0"/>
              <a:t>, společně </a:t>
            </a:r>
            <a:r>
              <a:rPr lang="cs-CZ" sz="2400" dirty="0"/>
              <a:t>se zaplaceným úrokem tvoří RPSN=roční procentní sazbu nákladů</a:t>
            </a:r>
            <a:r>
              <a:rPr lang="cs-CZ" sz="2400" dirty="0" smtClean="0"/>
              <a:t>, která </a:t>
            </a:r>
            <a:r>
              <a:rPr lang="cs-CZ" sz="2400" dirty="0"/>
              <a:t>bývá vyšší než uváděný úrok.</a:t>
            </a:r>
          </a:p>
          <a:p>
            <a:pPr>
              <a:lnSpc>
                <a:spcPct val="90000"/>
              </a:lnSpc>
            </a:pPr>
            <a:r>
              <a:rPr lang="cs-CZ" sz="2400" dirty="0"/>
              <a:t>Porovnejte procentní sazby termínovaných vkladů a půjček</a:t>
            </a:r>
            <a:r>
              <a:rPr lang="cs-CZ" sz="2400" dirty="0" smtClean="0"/>
              <a:t>!</a:t>
            </a:r>
          </a:p>
          <a:p>
            <a:pPr>
              <a:lnSpc>
                <a:spcPct val="90000"/>
              </a:lnSpc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www.csas.cz/banka/nav/osobni-finance/urokove-sazby-d00013691</a:t>
            </a:r>
            <a:endParaRPr lang="cs-CZ" sz="1800" dirty="0" smtClean="0"/>
          </a:p>
          <a:p>
            <a:pPr>
              <a:lnSpc>
                <a:spcPct val="90000"/>
              </a:lnSpc>
            </a:pPr>
            <a:r>
              <a:rPr lang="cs-CZ" sz="1800" dirty="0">
                <a:hlinkClick r:id="rId3"/>
              </a:rPr>
              <a:t>http://www.sazebnik-kb.cz/?</a:t>
            </a:r>
            <a:r>
              <a:rPr lang="cs-CZ" sz="1800" dirty="0" smtClean="0">
                <a:hlinkClick r:id="rId3"/>
              </a:rPr>
              <a:t>kbhpref=17&amp;element=Sazebnik&amp;pos=Nejhledanejsi</a:t>
            </a:r>
            <a:endParaRPr lang="cs-CZ" sz="1800" dirty="0" smtClean="0"/>
          </a:p>
          <a:p>
            <a:pPr>
              <a:lnSpc>
                <a:spcPct val="90000"/>
              </a:lnSpc>
            </a:pPr>
            <a:endParaRPr lang="cs-CZ" sz="2400" dirty="0"/>
          </a:p>
          <a:p>
            <a:pPr>
              <a:lnSpc>
                <a:spcPct val="90000"/>
              </a:lnSpc>
            </a:pP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r>
              <a:rPr lang="cs-CZ" dirty="0" smtClean="0"/>
              <a:t>Příklady: archiv 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333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412</Words>
  <Application>Microsoft Office PowerPoint</Application>
  <PresentationFormat>Předvádění na obrazovce (4:3)</PresentationFormat>
  <Paragraphs>78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Prezentace aplikace PowerPoint</vt:lpstr>
      <vt:lpstr>Anotace:</vt:lpstr>
      <vt:lpstr>Úvod do finanční matematiky</vt:lpstr>
      <vt:lpstr>Používané symboly.</vt:lpstr>
      <vt:lpstr>VZORCE</vt:lpstr>
      <vt:lpstr>Vypočítejte úrok z vkladu  72 000 termínovaného na  8 měsíců při úrokové míře 0,8%</vt:lpstr>
      <vt:lpstr>Pozor na daň!</vt:lpstr>
      <vt:lpstr>Novákovi vložili 10 000,-Kč své dceři na dětské konto Beruška u KB. Jaký je úrok, když čistý zisk za rok byl 187,-Kč?</vt:lpstr>
      <vt:lpstr>Pan Y platí u České spořitelny 90,-Kč/měsíc za vedení běžného účtu. Kolik peněz by musel na účtu mít, aby čistý úrok pokryl poplatek? Víte, že účet je úročen 0,6%.</vt:lpstr>
      <vt:lpstr>Půjčky.</vt:lpstr>
      <vt:lpstr>Pan Z si vzal  půjčku. Půjčil si 20 000,-Kč  a splácí měsíčně 1739,-Kč.Kolik peněz splatí za 1.měsíc,když vedení úvěrového účtu stojí 80,-Kč/měs.  Úrok půjčky je 7,9% ?</vt:lpstr>
      <vt:lpstr>Vysvětlení některých pojmů: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finanční matematiky</dc:title>
  <dc:creator>student</dc:creator>
  <cp:lastModifiedBy>ivana</cp:lastModifiedBy>
  <cp:revision>9</cp:revision>
  <dcterms:created xsi:type="dcterms:W3CDTF">2006-05-02T08:21:54Z</dcterms:created>
  <dcterms:modified xsi:type="dcterms:W3CDTF">2012-06-24T12:36:36Z</dcterms:modified>
</cp:coreProperties>
</file>