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22"/>
  </p:notesMasterIdLst>
  <p:sldIdLst>
    <p:sldId id="276" r:id="rId2"/>
    <p:sldId id="27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5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NÁZEV:VY_32_INOVACE_3.2.7.2.R17_Stavební spoření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9.ročník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AE41AC-63F3-4910-AC31-B7A7D4A6CB39}" type="presOf" srcId="{D1B46980-6531-4606-95E6-44980827E919}" destId="{2BE915AB-18AA-4053-B92C-3BFC9ED204BB}" srcOrd="1" destOrd="0" presId="urn:microsoft.com/office/officeart/2005/8/layout/target3"/>
    <dgm:cxn modelId="{EF80A8A6-37DF-41F1-833C-C1757D63517C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AA3BC6A-87DA-4D9B-A265-C3EFF88B1598}" type="presOf" srcId="{B651F6E3-6281-48DB-9319-2AEAFDAE7572}" destId="{6BB5E863-4638-4E1D-BFDE-399D028AC4ED}" srcOrd="1" destOrd="0" presId="urn:microsoft.com/office/officeart/2005/8/layout/target3"/>
    <dgm:cxn modelId="{CB81E450-9B69-4B41-AF9F-AC744FAC72EB}" type="presOf" srcId="{757F3AB3-0718-4624-B441-E567A8F0AB56}" destId="{333A1088-737F-45CB-B68E-254E46348037}" srcOrd="0" destOrd="0" presId="urn:microsoft.com/office/officeart/2005/8/layout/target3"/>
    <dgm:cxn modelId="{2F9869EC-F2CC-47B5-899E-331A271A9195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EDD37E-2D19-49A6-970C-972BC1C11B08}" type="presOf" srcId="{D8197B8C-B260-4A16-BDF4-0947B075E274}" destId="{25B08C86-7E15-44DC-BE7F-FFB55DD49D12}" srcOrd="0" destOrd="0" presId="urn:microsoft.com/office/officeart/2005/8/layout/target3"/>
    <dgm:cxn modelId="{CE70E2F9-A80C-443C-A5CE-3DE27E10EEE6}" type="presOf" srcId="{D1B46980-6531-4606-95E6-44980827E919}" destId="{6140AFEC-043D-4C43-A2F9-D0F5331DF3A3}" srcOrd="0" destOrd="0" presId="urn:microsoft.com/office/officeart/2005/8/layout/target3"/>
    <dgm:cxn modelId="{20F54D6E-25F6-4971-AFCB-9BE8CFBEFD93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B41F6CC-C6F3-4A21-8F44-1E14574D6C47}" type="presOf" srcId="{D8197B8C-B260-4A16-BDF4-0947B075E274}" destId="{5A5FFA88-C948-4069-8E93-59FA12366E83}" srcOrd="1" destOrd="0" presId="urn:microsoft.com/office/officeart/2005/8/layout/target3"/>
    <dgm:cxn modelId="{4131CDA8-6B22-4A9F-96D6-88B77D5D645B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2585135-770F-437E-9739-CE6E569971EA}" type="presOf" srcId="{D1D4F407-5343-4D3F-B5B9-D407B03CAEB4}" destId="{D005CE8C-CC26-4C3E-AC11-E15060ECD759}" srcOrd="0" destOrd="0" presId="urn:microsoft.com/office/officeart/2005/8/layout/target3"/>
    <dgm:cxn modelId="{4B7BC323-C831-4075-86F1-9DF48FC85C49}" type="presParOf" srcId="{333A1088-737F-45CB-B68E-254E46348037}" destId="{F5ABB229-8D3B-4694-996A-96F23CF14429}" srcOrd="0" destOrd="0" presId="urn:microsoft.com/office/officeart/2005/8/layout/target3"/>
    <dgm:cxn modelId="{B00891C2-FFF8-407E-8566-CC744A3FC383}" type="presParOf" srcId="{333A1088-737F-45CB-B68E-254E46348037}" destId="{F41139FD-01EE-4571-8B17-4FB00FC51163}" srcOrd="1" destOrd="0" presId="urn:microsoft.com/office/officeart/2005/8/layout/target3"/>
    <dgm:cxn modelId="{DFE555CD-0DDC-4C69-830D-6DFB219DA861}" type="presParOf" srcId="{333A1088-737F-45CB-B68E-254E46348037}" destId="{D005CE8C-CC26-4C3E-AC11-E15060ECD759}" srcOrd="2" destOrd="0" presId="urn:microsoft.com/office/officeart/2005/8/layout/target3"/>
    <dgm:cxn modelId="{D05B0BCD-4F09-410F-9E5C-5A0E6A674AAD}" type="presParOf" srcId="{333A1088-737F-45CB-B68E-254E46348037}" destId="{2C702D82-9B77-49B7-9568-BB8EB47C3372}" srcOrd="3" destOrd="0" presId="urn:microsoft.com/office/officeart/2005/8/layout/target3"/>
    <dgm:cxn modelId="{88FBA18D-77C5-4EFB-A4A2-C91EBE3E73AC}" type="presParOf" srcId="{333A1088-737F-45CB-B68E-254E46348037}" destId="{A52A0455-90FF-4808-ABD0-F02540D31D5A}" srcOrd="4" destOrd="0" presId="urn:microsoft.com/office/officeart/2005/8/layout/target3"/>
    <dgm:cxn modelId="{A769BE22-2531-4463-86E1-4501E680258B}" type="presParOf" srcId="{333A1088-737F-45CB-B68E-254E46348037}" destId="{6140AFEC-043D-4C43-A2F9-D0F5331DF3A3}" srcOrd="5" destOrd="0" presId="urn:microsoft.com/office/officeart/2005/8/layout/target3"/>
    <dgm:cxn modelId="{4AAB89F3-5D4B-4F4A-8E71-588FBCC621E2}" type="presParOf" srcId="{333A1088-737F-45CB-B68E-254E46348037}" destId="{9358AC05-5D7D-4327-9F80-1AD486AEA664}" srcOrd="6" destOrd="0" presId="urn:microsoft.com/office/officeart/2005/8/layout/target3"/>
    <dgm:cxn modelId="{570177F5-C451-4C42-BFEB-176DCEB17EED}" type="presParOf" srcId="{333A1088-737F-45CB-B68E-254E46348037}" destId="{313FC574-E1CD-4FB4-B054-0B805CE0447D}" srcOrd="7" destOrd="0" presId="urn:microsoft.com/office/officeart/2005/8/layout/target3"/>
    <dgm:cxn modelId="{16303898-9672-42E9-B1D5-663065EE819E}" type="presParOf" srcId="{333A1088-737F-45CB-B68E-254E46348037}" destId="{619D679B-A015-4ECF-8348-D1034C574F40}" srcOrd="8" destOrd="0" presId="urn:microsoft.com/office/officeart/2005/8/layout/target3"/>
    <dgm:cxn modelId="{6BBAFD4D-2A9F-4EFD-90EE-1B173533952F}" type="presParOf" srcId="{333A1088-737F-45CB-B68E-254E46348037}" destId="{322283A8-4A27-4CDA-BAE3-F381106A9174}" srcOrd="9" destOrd="0" presId="urn:microsoft.com/office/officeart/2005/8/layout/target3"/>
    <dgm:cxn modelId="{A1E58A54-B9CA-4203-9AAD-513F307434B9}" type="presParOf" srcId="{333A1088-737F-45CB-B68E-254E46348037}" destId="{FFC9F71D-1B4F-4AD9-A4A6-86ADEFC8AF5C}" srcOrd="10" destOrd="0" presId="urn:microsoft.com/office/officeart/2005/8/layout/target3"/>
    <dgm:cxn modelId="{64C8B1EE-8859-4665-A754-948D4F1F163E}" type="presParOf" srcId="{333A1088-737F-45CB-B68E-254E46348037}" destId="{25B08C86-7E15-44DC-BE7F-FFB55DD49D12}" srcOrd="11" destOrd="0" presId="urn:microsoft.com/office/officeart/2005/8/layout/target3"/>
    <dgm:cxn modelId="{E311ED85-ABD0-4219-A957-9CCCD606F1FF}" type="presParOf" srcId="{333A1088-737F-45CB-B68E-254E46348037}" destId="{76644BE8-9D7C-4C09-B250-3D10AF48CBB7}" srcOrd="12" destOrd="0" presId="urn:microsoft.com/office/officeart/2005/8/layout/target3"/>
    <dgm:cxn modelId="{DA00C764-4E9B-41B9-A1A7-DF5CDC6CED8E}" type="presParOf" srcId="{333A1088-737F-45CB-B68E-254E46348037}" destId="{EE85B701-7295-41C0-BA7A-34D3756A2AE6}" srcOrd="13" destOrd="0" presId="urn:microsoft.com/office/officeart/2005/8/layout/target3"/>
    <dgm:cxn modelId="{900CD411-5145-47A6-B216-B7A24708D97D}" type="presParOf" srcId="{333A1088-737F-45CB-B68E-254E46348037}" destId="{8BEBB6EC-1DAA-4CAC-8A25-BC0FCBD5DBD5}" srcOrd="14" destOrd="0" presId="urn:microsoft.com/office/officeart/2005/8/layout/target3"/>
    <dgm:cxn modelId="{0E08B2F4-03EE-415B-A09D-D099A951AE4C}" type="presParOf" srcId="{333A1088-737F-45CB-B68E-254E46348037}" destId="{AED2198E-93D5-4001-81B4-73124B309672}" srcOrd="15" destOrd="0" presId="urn:microsoft.com/office/officeart/2005/8/layout/target3"/>
    <dgm:cxn modelId="{1F44511B-4C69-4BE7-ABE5-96271A48F7C3}" type="presParOf" srcId="{333A1088-737F-45CB-B68E-254E46348037}" destId="{2BE915AB-18AA-4053-B92C-3BFC9ED204BB}" srcOrd="16" destOrd="0" presId="urn:microsoft.com/office/officeart/2005/8/layout/target3"/>
    <dgm:cxn modelId="{908EEB5D-0F5A-4FA3-AE8A-1C0132680221}" type="presParOf" srcId="{333A1088-737F-45CB-B68E-254E46348037}" destId="{6BB5E863-4638-4E1D-BFDE-399D028AC4ED}" srcOrd="17" destOrd="0" presId="urn:microsoft.com/office/officeart/2005/8/layout/target3"/>
    <dgm:cxn modelId="{795A713C-A7DA-4BB7-977B-2E351A98A8E8}" type="presParOf" srcId="{333A1088-737F-45CB-B68E-254E46348037}" destId="{5A5FFA88-C948-4069-8E93-59FA12366E83}" srcOrd="18" destOrd="0" presId="urn:microsoft.com/office/officeart/2005/8/layout/target3"/>
    <dgm:cxn modelId="{0E94FA02-C7CE-4AF5-90C1-AFA8ABF3BA0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NÁZEV:VY_32_INOVACE_3.2.7.2.R17_Stavební spoření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9.ročník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C96083-45D0-478F-8AE1-797964AB2F0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BEE5A7-2C10-489D-8490-FF4FBDBEFE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9275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fld id="{B17B94F7-BA16-4F4C-BBB6-B9F6C55DCCD3}" type="slidenum">
              <a:rPr lang="cs-CZ">
                <a:solidFill>
                  <a:srgbClr val="000000"/>
                </a:solidFill>
              </a:rPr>
              <a:pPr/>
              <a:t>1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E424B9-1524-48CF-BBFE-673F87A333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0E8A12-686D-4B07-9DE3-4D06D0E1F7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89DE4ED-3C51-4365-A028-C839E0279D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257E07-FBA0-43AB-879D-67C214D72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703AD4-962D-4198-A33C-DF2991AA70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CF8FB1-F561-4472-8F4D-0BE209B53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97D161-589F-4778-96A2-DE9A77CA68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159B2E-95E5-4CE6-8058-3D090D6FB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C1DF24-858E-4DB9-8841-7FB0E02C87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96B720-47D8-4CD5-9A1D-63F96804A8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B8B61F-3FD7-44FE-9E2A-F8EBE4D8A5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B4AA1B3-611C-4DD8-B118-8B12484852F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598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C78C8E0-4CBA-4E93-AB29-0FEB38D007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urinka.cz/" TargetMode="External"/><Relationship Id="rId3" Type="http://schemas.openxmlformats.org/officeDocument/2006/relationships/image" Target="../media/image4.png"/><Relationship Id="rId7" Type="http://schemas.openxmlformats.org/officeDocument/2006/relationships/hyperlink" Target="http://www.cmss.cz/produkty/stavebni-sporeni/uvod.html?utm_source=google&amp;utm_medium=cpc&amp;utm_campaign=S_Stavebni+sporeni_Stavebni+sporeni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11" Type="http://schemas.openxmlformats.org/officeDocument/2006/relationships/hyperlink" Target="http://www.modrapyramida.cz/" TargetMode="External"/><Relationship Id="rId5" Type="http://schemas.openxmlformats.org/officeDocument/2006/relationships/image" Target="../media/image6.png"/><Relationship Id="rId10" Type="http://schemas.openxmlformats.org/officeDocument/2006/relationships/hyperlink" Target="http://www.wuestenrot.cz/" TargetMode="External"/><Relationship Id="rId4" Type="http://schemas.openxmlformats.org/officeDocument/2006/relationships/image" Target="../media/image5.png"/><Relationship Id="rId9" Type="http://schemas.openxmlformats.org/officeDocument/2006/relationships/hyperlink" Target="http://www.rsts.cz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4208573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6626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7" name="TextovéPole 2"/>
          <p:cNvSpPr txBox="1">
            <a:spLocks noChangeArrowheads="1"/>
          </p:cNvSpPr>
          <p:nvPr/>
        </p:nvSpPr>
        <p:spPr bwMode="auto">
          <a:xfrm>
            <a:off x="4355976" y="2470150"/>
            <a:ext cx="256162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r>
              <a:rPr lang="cs-CZ" dirty="0">
                <a:solidFill>
                  <a:srgbClr val="000000"/>
                </a:solidFill>
              </a:rPr>
              <a:t>CZ.1.07/1.4.00/21.2976</a:t>
            </a:r>
          </a:p>
        </p:txBody>
      </p:sp>
      <p:sp>
        <p:nvSpPr>
          <p:cNvPr id="26628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26629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1682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jako doplněk k učivu jednoduché a složené úrokování v 9. ročníku. Jedná se o konkrétní příklady z praxe, kde si žáci procvičí výpočty, ale také se seznámí s tím, jak funguje stavební spoření a rozšíří tím své znalosti v oblasti finanční gramotnosti.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2445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>
          <a:xfrm>
            <a:off x="539750" y="2852738"/>
            <a:ext cx="8229600" cy="1143000"/>
          </a:xfrm>
        </p:spPr>
        <p:txBody>
          <a:bodyPr/>
          <a:lstStyle/>
          <a:p>
            <a:r>
              <a:rPr lang="cs-CZ"/>
              <a:t>Stavební spoření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Stavební spořitelny:</a:t>
            </a: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800" dirty="0"/>
              <a:t>Českomoravská </a:t>
            </a:r>
            <a:r>
              <a:rPr lang="cs-CZ" sz="2800" dirty="0" err="1"/>
              <a:t>st.sp</a:t>
            </a:r>
            <a:r>
              <a:rPr lang="cs-CZ" sz="2800" dirty="0"/>
              <a:t>.=„liška“</a:t>
            </a:r>
          </a:p>
          <a:p>
            <a:r>
              <a:rPr lang="cs-CZ" sz="2800" dirty="0"/>
              <a:t>Buřinka= ČS</a:t>
            </a:r>
            <a:endParaRPr lang="cs-CZ" sz="2800" b="1" dirty="0"/>
          </a:p>
          <a:p>
            <a:r>
              <a:rPr lang="cs-CZ" sz="2800" b="1" dirty="0"/>
              <a:t>Modrá pyramida</a:t>
            </a:r>
            <a:r>
              <a:rPr lang="cs-CZ" sz="2800" dirty="0"/>
              <a:t>=KB</a:t>
            </a:r>
          </a:p>
          <a:p>
            <a:r>
              <a:rPr lang="cs-CZ" sz="2800" dirty="0" err="1"/>
              <a:t>Wuestenrot</a:t>
            </a:r>
            <a:endParaRPr lang="cs-CZ" sz="2800" dirty="0"/>
          </a:p>
          <a:p>
            <a:r>
              <a:rPr lang="cs-CZ" sz="2800" dirty="0" err="1"/>
              <a:t>Raiffeisen</a:t>
            </a:r>
            <a:endParaRPr lang="cs-CZ" sz="2800" dirty="0"/>
          </a:p>
          <a:p>
            <a:pPr>
              <a:buFontTx/>
              <a:buNone/>
            </a:pPr>
            <a:endParaRPr lang="cs-CZ" sz="2800" dirty="0"/>
          </a:p>
        </p:txBody>
      </p:sp>
      <p:pic>
        <p:nvPicPr>
          <p:cNvPr id="4103" name="Picture 7" descr="cmss_logo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19925" y="1557338"/>
            <a:ext cx="1253837" cy="50350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7" name="Picture 11" descr="logo_burinka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859338" y="2133600"/>
            <a:ext cx="1857375" cy="8096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10" name="Picture 14" descr="rsts_logo_yellow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4149725"/>
            <a:ext cx="2628900" cy="69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logo_sporiteln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200" y="3429000"/>
            <a:ext cx="1152525" cy="752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logo_top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921462"/>
            <a:ext cx="2457450" cy="70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23928" y="1628800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7"/>
              </a:rPr>
              <a:t>Stavební spoření od Lišky | ČMSS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992044" y="2275131"/>
            <a:ext cx="19004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8"/>
              </a:rPr>
              <a:t>www.burinka.cz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4497387"/>
            <a:ext cx="1943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9"/>
              </a:rPr>
              <a:t>www.rsts.cz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3702050"/>
            <a:ext cx="29161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hlinkClick r:id="rId10"/>
              </a:rPr>
              <a:t>www.wuestenrot.cz</a:t>
            </a:r>
            <a:endParaRPr lang="cs-CZ" i="1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1" y="3055719"/>
            <a:ext cx="31009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hlinkClick r:id="rId11"/>
              </a:rPr>
              <a:t>www.modrapyramida.cz</a:t>
            </a:r>
            <a:endParaRPr lang="cs-CZ" i="1" dirty="0" smtClean="0"/>
          </a:p>
          <a:p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1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1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1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1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Proč stavební spoření?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914400" y="3141663"/>
            <a:ext cx="8229600" cy="4525962"/>
          </a:xfrm>
        </p:spPr>
        <p:txBody>
          <a:bodyPr/>
          <a:lstStyle/>
          <a:p>
            <a:r>
              <a:rPr lang="cs-CZ">
                <a:solidFill>
                  <a:schemeClr val="hlink"/>
                </a:solidFill>
              </a:rPr>
              <a:t>Výhodná forma spoření díky státním příspěvkům</a:t>
            </a:r>
          </a:p>
          <a:p>
            <a:r>
              <a:rPr lang="cs-CZ">
                <a:solidFill>
                  <a:schemeClr val="accent2"/>
                </a:solidFill>
              </a:rPr>
              <a:t>Možnost půjčky na bydlení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Pravidla: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>
                <a:solidFill>
                  <a:schemeClr val="accent2"/>
                </a:solidFill>
              </a:rPr>
              <a:t>Státní podpora</a:t>
            </a:r>
            <a:r>
              <a:rPr lang="cs-CZ" sz="2800"/>
              <a:t> je v současné době 10% z částky uspořené za rok,nejvýše 2000,-Kč</a:t>
            </a:r>
          </a:p>
          <a:p>
            <a:pPr>
              <a:lnSpc>
                <a:spcPct val="90000"/>
              </a:lnSpc>
            </a:pPr>
            <a:r>
              <a:rPr lang="cs-CZ" sz="2800"/>
              <a:t>Dříve byla státní podpora 25%-max.4500Kč/rok od r.2003  15% z částky uspořené za rok,nejvýše 3000,-Kč.</a:t>
            </a:r>
          </a:p>
          <a:p>
            <a:pPr>
              <a:lnSpc>
                <a:spcPct val="90000"/>
              </a:lnSpc>
            </a:pPr>
            <a:r>
              <a:rPr lang="cs-CZ" sz="2800">
                <a:solidFill>
                  <a:schemeClr val="accent2"/>
                </a:solidFill>
              </a:rPr>
              <a:t>Cílová částka</a:t>
            </a:r>
            <a:r>
              <a:rPr lang="cs-CZ" sz="2800"/>
              <a:t> je tzv.“strop“, stav účtu nesmí překročit cílovou částku a je to také maximum pro půjčku.</a:t>
            </a:r>
          </a:p>
          <a:p>
            <a:pPr>
              <a:lnSpc>
                <a:spcPct val="90000"/>
              </a:lnSpc>
            </a:pPr>
            <a:r>
              <a:rPr lang="cs-CZ" sz="2800">
                <a:solidFill>
                  <a:schemeClr val="accent2"/>
                </a:solidFill>
              </a:rPr>
              <a:t>Doba</a:t>
            </a:r>
            <a:r>
              <a:rPr lang="cs-CZ" sz="2800"/>
              <a:t> trvání smlouvy: </a:t>
            </a:r>
            <a:r>
              <a:rPr lang="cs-CZ" sz="2800" b="1"/>
              <a:t>minimálně</a:t>
            </a:r>
            <a:r>
              <a:rPr lang="cs-CZ" sz="2800"/>
              <a:t> 6 let. Maximum-do výše cíl.částky.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4213" y="836613"/>
            <a:ext cx="7772400" cy="1470025"/>
          </a:xfrm>
        </p:spPr>
        <p:txBody>
          <a:bodyPr/>
          <a:lstStyle/>
          <a:p>
            <a:r>
              <a:rPr lang="cs-CZ" sz="3200">
                <a:solidFill>
                  <a:schemeClr val="accent2"/>
                </a:solidFill>
              </a:rPr>
              <a:t>Příklad:</a:t>
            </a:r>
          </a:p>
        </p:txBody>
      </p:sp>
      <p:sp>
        <p:nvSpPr>
          <p:cNvPr id="922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331913" y="2924175"/>
            <a:ext cx="6400800" cy="17526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dirty="0"/>
              <a:t>Pan Z má smlouvu o stavebním spoření uzavřenou v roce 2008. V loňském roce naspořil  celkem 25 000</a:t>
            </a:r>
            <a:r>
              <a:rPr lang="cs-CZ" sz="2800" dirty="0" smtClean="0"/>
              <a:t>,-. Kolik </a:t>
            </a:r>
            <a:r>
              <a:rPr lang="cs-CZ" sz="2800" dirty="0"/>
              <a:t>peněz dostane od státu?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 type="ctrTitle"/>
          </p:nvPr>
        </p:nvSpPr>
        <p:spPr>
          <a:xfrm>
            <a:off x="827088" y="765175"/>
            <a:ext cx="7772400" cy="1470025"/>
          </a:xfrm>
        </p:spPr>
        <p:txBody>
          <a:bodyPr/>
          <a:lstStyle/>
          <a:p>
            <a:r>
              <a:rPr lang="cs-CZ" sz="3200">
                <a:solidFill>
                  <a:schemeClr val="accent2"/>
                </a:solidFill>
              </a:rPr>
              <a:t>Odpoveď:</a:t>
            </a:r>
          </a:p>
        </p:txBody>
      </p:sp>
      <p:sp>
        <p:nvSpPr>
          <p:cNvPr id="11269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564904"/>
            <a:ext cx="7406640" cy="1752600"/>
          </a:xfrm>
        </p:spPr>
        <p:txBody>
          <a:bodyPr/>
          <a:lstStyle/>
          <a:p>
            <a:r>
              <a:rPr lang="cs-CZ" dirty="0"/>
              <a:t>Pan Z dostane státní podporu ve výši 2000,-Kč.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ChangeArrowheads="1"/>
          </p:cNvSpPr>
          <p:nvPr>
            <p:ph type="ctrTitle"/>
          </p:nvPr>
        </p:nvSpPr>
        <p:spPr>
          <a:xfrm>
            <a:off x="755650" y="620713"/>
            <a:ext cx="7772400" cy="1470025"/>
          </a:xfrm>
        </p:spPr>
        <p:txBody>
          <a:bodyPr/>
          <a:lstStyle/>
          <a:p>
            <a:r>
              <a:rPr lang="cs-CZ" sz="3200">
                <a:solidFill>
                  <a:schemeClr val="accent2"/>
                </a:solidFill>
              </a:rPr>
              <a:t>Příklad:</a:t>
            </a:r>
          </a:p>
        </p:txBody>
      </p:sp>
      <p:sp>
        <p:nvSpPr>
          <p:cNvPr id="13317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258888" y="2276475"/>
            <a:ext cx="6400800" cy="17526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/>
              <a:t>Paní X uzavřela letos smlouvu o stavebním spoření a hodlá naspořit do konce roku 12000,-Kč.</a:t>
            </a:r>
          </a:p>
          <a:p>
            <a:pPr>
              <a:lnSpc>
                <a:spcPct val="90000"/>
              </a:lnSpc>
            </a:pPr>
            <a:r>
              <a:rPr lang="cs-CZ" sz="2800"/>
              <a:t>Jak vysokou státní podporu získá?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33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4213" y="836613"/>
            <a:ext cx="7772400" cy="1470025"/>
          </a:xfrm>
        </p:spPr>
        <p:txBody>
          <a:bodyPr/>
          <a:lstStyle/>
          <a:p>
            <a:r>
              <a:rPr lang="cs-CZ" sz="3200">
                <a:solidFill>
                  <a:schemeClr val="accent2"/>
                </a:solidFill>
              </a:rPr>
              <a:t>Řešení:</a:t>
            </a:r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76375" y="2636838"/>
            <a:ext cx="6400800" cy="1752600"/>
          </a:xfrm>
        </p:spPr>
        <p:txBody>
          <a:bodyPr/>
          <a:lstStyle/>
          <a:p>
            <a:r>
              <a:rPr lang="cs-CZ" sz="2800"/>
              <a:t>Paní X získá  podporu ve výši 10%</a:t>
            </a:r>
          </a:p>
          <a:p>
            <a:r>
              <a:rPr lang="cs-CZ" sz="2800"/>
              <a:t>12000 . 0,10= 1200</a:t>
            </a:r>
          </a:p>
          <a:p>
            <a:r>
              <a:rPr lang="cs-CZ" sz="2800"/>
              <a:t>Paní X získá od státu 1200,-Kč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3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53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53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53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Poplatky a úroky: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Poplatek </a:t>
            </a:r>
            <a:r>
              <a:rPr lang="cs-CZ" dirty="0" smtClean="0"/>
              <a:t>za uzavření smlouvy ve </a:t>
            </a:r>
            <a:r>
              <a:rPr lang="cs-CZ" dirty="0"/>
              <a:t>výši 1% cílové </a:t>
            </a:r>
            <a:r>
              <a:rPr lang="cs-CZ" dirty="0" smtClean="0"/>
              <a:t>částky.</a:t>
            </a:r>
            <a:endParaRPr lang="cs-CZ" dirty="0"/>
          </a:p>
          <a:p>
            <a:r>
              <a:rPr lang="cs-CZ" dirty="0"/>
              <a:t>Poplatek za vedení účtu: </a:t>
            </a:r>
            <a:r>
              <a:rPr lang="cs-CZ" dirty="0" smtClean="0"/>
              <a:t>200-300Kč/rok.</a:t>
            </a:r>
            <a:endParaRPr lang="cs-CZ" dirty="0"/>
          </a:p>
          <a:p>
            <a:r>
              <a:rPr lang="cs-CZ" dirty="0"/>
              <a:t>Úrok 1%- 4,5% ( záleží na tom, za jakých podmínek a kdy byla smlouva uzavřena</a:t>
            </a:r>
            <a:r>
              <a:rPr lang="cs-CZ" dirty="0" smtClean="0"/>
              <a:t>).</a:t>
            </a:r>
            <a:endParaRPr lang="cs-CZ" dirty="0"/>
          </a:p>
          <a:p>
            <a:r>
              <a:rPr lang="cs-CZ" dirty="0"/>
              <a:t>Zisk od roku </a:t>
            </a:r>
            <a:r>
              <a:rPr lang="cs-CZ" dirty="0" smtClean="0"/>
              <a:t>2011 podléhá </a:t>
            </a:r>
            <a:r>
              <a:rPr lang="cs-CZ" dirty="0"/>
              <a:t>dani 15</a:t>
            </a:r>
            <a:r>
              <a:rPr lang="cs-CZ" dirty="0" smtClean="0"/>
              <a:t>%. Dříve </a:t>
            </a:r>
            <a:r>
              <a:rPr lang="cs-CZ" dirty="0"/>
              <a:t>toto zdanění nebylo</a:t>
            </a:r>
            <a:r>
              <a:rPr lang="cs-CZ" dirty="0" smtClean="0"/>
              <a:t>, přestože </a:t>
            </a:r>
            <a:r>
              <a:rPr lang="cs-CZ" dirty="0"/>
              <a:t>stavební spořitelny jsou banky a vklady jsou pojištěny.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Rectangle 4"/>
          <p:cNvSpPr>
            <a:spLocks noGrp="1" noChangeArrowheads="1"/>
          </p:cNvSpPr>
          <p:nvPr>
            <p:ph type="ctrTitle"/>
          </p:nvPr>
        </p:nvSpPr>
        <p:spPr>
          <a:xfrm>
            <a:off x="755650" y="765175"/>
            <a:ext cx="7772400" cy="1470025"/>
          </a:xfrm>
        </p:spPr>
        <p:txBody>
          <a:bodyPr/>
          <a:lstStyle/>
          <a:p>
            <a:r>
              <a:rPr lang="cs-CZ" sz="3200">
                <a:solidFill>
                  <a:schemeClr val="accent2"/>
                </a:solidFill>
              </a:rPr>
              <a:t>Příklad:</a:t>
            </a:r>
          </a:p>
        </p:txBody>
      </p:sp>
      <p:sp>
        <p:nvSpPr>
          <p:cNvPr id="18437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258888" y="2420938"/>
            <a:ext cx="6400800" cy="17526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/>
              <a:t>Pan Q uzavřel smlouvu o stavebním spoření s cílovou částkou 330 000,-Kč. Jak vysoký je poplatek za uzavření smlouvy?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84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4"/>
          <p:cNvSpPr>
            <a:spLocks noGrp="1" noChangeArrowheads="1"/>
          </p:cNvSpPr>
          <p:nvPr>
            <p:ph type="ctrTitle"/>
          </p:nvPr>
        </p:nvSpPr>
        <p:spPr>
          <a:xfrm>
            <a:off x="755650" y="836613"/>
            <a:ext cx="7772400" cy="1470025"/>
          </a:xfrm>
        </p:spPr>
        <p:txBody>
          <a:bodyPr/>
          <a:lstStyle/>
          <a:p>
            <a:r>
              <a:rPr lang="cs-CZ" sz="3200">
                <a:solidFill>
                  <a:schemeClr val="accent2"/>
                </a:solidFill>
              </a:rPr>
              <a:t>Řešení:</a:t>
            </a:r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76375" y="2276475"/>
            <a:ext cx="6400800" cy="1752600"/>
          </a:xfrm>
        </p:spPr>
        <p:txBody>
          <a:bodyPr/>
          <a:lstStyle/>
          <a:p>
            <a:r>
              <a:rPr lang="cs-CZ"/>
              <a:t>Poplatek je 1% z cílové částky</a:t>
            </a:r>
          </a:p>
          <a:p>
            <a:r>
              <a:rPr lang="cs-CZ"/>
              <a:t>330000 . 0,01=3300</a:t>
            </a:r>
          </a:p>
          <a:p>
            <a:r>
              <a:rPr lang="cs-CZ"/>
              <a:t>Pan Q zaplatí poplatek 3300,-Kč.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04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04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900113" y="549275"/>
            <a:ext cx="7772400" cy="1470025"/>
          </a:xfrm>
        </p:spPr>
        <p:txBody>
          <a:bodyPr/>
          <a:lstStyle/>
          <a:p>
            <a:r>
              <a:rPr lang="cs-CZ" sz="3200">
                <a:solidFill>
                  <a:schemeClr val="accent2"/>
                </a:solidFill>
              </a:rPr>
              <a:t>Příklad:</a:t>
            </a:r>
          </a:p>
        </p:txBody>
      </p:sp>
      <p:sp>
        <p:nvSpPr>
          <p:cNvPr id="22533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971550" y="1844675"/>
            <a:ext cx="7048500" cy="4248150"/>
          </a:xfrm>
        </p:spPr>
        <p:txBody>
          <a:bodyPr/>
          <a:lstStyle/>
          <a:p>
            <a:r>
              <a:rPr lang="cs-CZ" sz="2800"/>
              <a:t>Paní K uzavřela 1.1.letošního roku smlouvu o stavebním spoření s cílovou částkou 200 000,-Kč. Rozhodla se,že na začátku zaplatí všechny poplatky( včetně 290,-Kč za vedení účtu ) . Kolik má ročně spořit,aby vyčerpala maximálně státní podporu a kolik má zaplatit na poplatcích?</a:t>
            </a:r>
          </a:p>
          <a:p>
            <a:r>
              <a:rPr lang="cs-CZ" sz="2800">
                <a:solidFill>
                  <a:schemeClr val="accent2"/>
                </a:solidFill>
              </a:rPr>
              <a:t>Jako bonus si můžete spočítat,kolik naspoří za 6 let při úroku 2% p.a.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25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25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11560" y="188640"/>
            <a:ext cx="7772400" cy="1470025"/>
          </a:xfrm>
        </p:spPr>
        <p:txBody>
          <a:bodyPr/>
          <a:lstStyle/>
          <a:p>
            <a:r>
              <a:rPr lang="cs-CZ" sz="3200" dirty="0">
                <a:solidFill>
                  <a:schemeClr val="accent2"/>
                </a:solidFill>
              </a:rPr>
              <a:t>Řešení:</a:t>
            </a:r>
          </a:p>
        </p:txBody>
      </p:sp>
      <p:sp>
        <p:nvSpPr>
          <p:cNvPr id="2458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900113" y="1773238"/>
            <a:ext cx="6872287" cy="460851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/>
              <a:t>1/ poplatky: </a:t>
            </a:r>
          </a:p>
          <a:p>
            <a:pPr>
              <a:lnSpc>
                <a:spcPct val="80000"/>
              </a:lnSpc>
            </a:pPr>
            <a:r>
              <a:rPr lang="cs-CZ" sz="2800"/>
              <a:t>1% z cílové částky :</a:t>
            </a:r>
          </a:p>
          <a:p>
            <a:pPr>
              <a:lnSpc>
                <a:spcPct val="80000"/>
              </a:lnSpc>
            </a:pPr>
            <a:r>
              <a:rPr lang="cs-CZ" sz="2800"/>
              <a:t>200 000 . 0,01= 2000,-</a:t>
            </a:r>
          </a:p>
          <a:p>
            <a:pPr>
              <a:lnSpc>
                <a:spcPct val="80000"/>
              </a:lnSpc>
            </a:pPr>
            <a:r>
              <a:rPr lang="cs-CZ" sz="2800"/>
              <a:t>6.290=1740</a:t>
            </a:r>
          </a:p>
          <a:p>
            <a:pPr>
              <a:lnSpc>
                <a:spcPct val="80000"/>
              </a:lnSpc>
            </a:pPr>
            <a:r>
              <a:rPr lang="cs-CZ" sz="2800"/>
              <a:t>Celkem: 3740,-Kč</a:t>
            </a:r>
          </a:p>
          <a:p>
            <a:pPr>
              <a:lnSpc>
                <a:spcPct val="80000"/>
              </a:lnSpc>
            </a:pPr>
            <a:r>
              <a:rPr lang="cs-CZ" sz="2800"/>
              <a:t>2/ Kolik spořit?</a:t>
            </a:r>
          </a:p>
          <a:p>
            <a:pPr>
              <a:lnSpc>
                <a:spcPct val="80000"/>
              </a:lnSpc>
            </a:pPr>
            <a:r>
              <a:rPr lang="cs-CZ" sz="2800"/>
              <a:t> Maximum státní podpory je 2000,-Kč a to je 10% z částky naspořené za rok.</a:t>
            </a:r>
          </a:p>
          <a:p>
            <a:pPr>
              <a:lnSpc>
                <a:spcPct val="80000"/>
              </a:lnSpc>
            </a:pPr>
            <a:r>
              <a:rPr lang="cs-CZ" sz="2800"/>
              <a:t>2000:10.100=20000</a:t>
            </a:r>
          </a:p>
          <a:p>
            <a:pPr>
              <a:lnSpc>
                <a:spcPct val="80000"/>
              </a:lnSpc>
            </a:pPr>
            <a:r>
              <a:rPr lang="cs-CZ" sz="2800"/>
              <a:t>Paní K by měla zaplatit 3740 na poplatcích a pak spořit 20000 ročně.</a:t>
            </a:r>
          </a:p>
          <a:p>
            <a:pPr>
              <a:lnSpc>
                <a:spcPct val="80000"/>
              </a:lnSpc>
            </a:pPr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45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45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45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45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45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45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45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45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45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45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45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45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45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45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458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458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458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2458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1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>
                <a:solidFill>
                  <a:schemeClr val="accent2"/>
                </a:solidFill>
              </a:rPr>
              <a:t>Bonus: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000" dirty="0"/>
              <a:t>1.rok 20000 vklad a 400 úrok, po zdanění 15% ale jen 340 Kč, celkem 20340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000" dirty="0"/>
          </a:p>
          <a:p>
            <a:pPr>
              <a:lnSpc>
                <a:spcPct val="80000"/>
              </a:lnSpc>
            </a:pPr>
            <a:r>
              <a:rPr lang="cs-CZ" sz="2000" dirty="0"/>
              <a:t>2.rok přidáme ještě 20000,státní podporu 2000 a úrok z celé částky je 847</a:t>
            </a:r>
            <a:r>
              <a:rPr lang="cs-CZ" sz="2000" dirty="0" smtClean="0"/>
              <a:t>, po zdanění 720, </a:t>
            </a:r>
            <a:r>
              <a:rPr lang="cs-CZ" sz="2000" dirty="0"/>
              <a:t>celkem tedy 20340</a:t>
            </a:r>
          </a:p>
          <a:p>
            <a:pPr>
              <a:lnSpc>
                <a:spcPct val="80000"/>
              </a:lnSpc>
            </a:pPr>
            <a:r>
              <a:rPr lang="cs-CZ" sz="2000" dirty="0"/>
              <a:t>                                </a:t>
            </a:r>
            <a:r>
              <a:rPr lang="cs-CZ" sz="2000" dirty="0" smtClean="0"/>
              <a:t>                           22000</a:t>
            </a:r>
            <a:endParaRPr lang="cs-CZ" sz="2000" dirty="0"/>
          </a:p>
          <a:p>
            <a:pPr>
              <a:lnSpc>
                <a:spcPct val="80000"/>
              </a:lnSpc>
            </a:pPr>
            <a:r>
              <a:rPr lang="cs-CZ" sz="2000" dirty="0"/>
              <a:t>                                    </a:t>
            </a:r>
            <a:r>
              <a:rPr lang="cs-CZ" sz="2000" dirty="0" smtClean="0"/>
              <a:t>                           </a:t>
            </a:r>
            <a:r>
              <a:rPr lang="cs-CZ" sz="2000" u="sng" dirty="0" smtClean="0"/>
              <a:t>720</a:t>
            </a:r>
            <a:endParaRPr lang="cs-CZ" sz="2000" u="sng" dirty="0"/>
          </a:p>
          <a:p>
            <a:pPr>
              <a:lnSpc>
                <a:spcPct val="80000"/>
              </a:lnSpc>
            </a:pPr>
            <a:r>
              <a:rPr lang="cs-CZ" sz="2000" dirty="0"/>
              <a:t>                            </a:t>
            </a:r>
            <a:r>
              <a:rPr lang="cs-CZ" sz="2000" dirty="0" smtClean="0"/>
              <a:t>                           =  </a:t>
            </a:r>
            <a:r>
              <a:rPr lang="cs-CZ" sz="2000" dirty="0"/>
              <a:t>43060</a:t>
            </a:r>
          </a:p>
          <a:p>
            <a:pPr>
              <a:lnSpc>
                <a:spcPct val="80000"/>
              </a:lnSpc>
            </a:pPr>
            <a:r>
              <a:rPr lang="cs-CZ" sz="2000" dirty="0"/>
              <a:t>3.rok opět další vklad</a:t>
            </a:r>
            <a:r>
              <a:rPr lang="cs-CZ" sz="2000" dirty="0" smtClean="0"/>
              <a:t>, státní </a:t>
            </a:r>
            <a:r>
              <a:rPr lang="cs-CZ" sz="2000" dirty="0"/>
              <a:t>podpora i úrok =66166</a:t>
            </a:r>
          </a:p>
          <a:p>
            <a:pPr>
              <a:lnSpc>
                <a:spcPct val="80000"/>
              </a:lnSpc>
            </a:pPr>
            <a:r>
              <a:rPr lang="cs-CZ" sz="2000" dirty="0"/>
              <a:t>4.rok =89665</a:t>
            </a:r>
          </a:p>
          <a:p>
            <a:pPr>
              <a:lnSpc>
                <a:spcPct val="80000"/>
              </a:lnSpc>
            </a:pPr>
            <a:r>
              <a:rPr lang="cs-CZ" sz="2000" dirty="0"/>
              <a:t>5.rok =113563</a:t>
            </a:r>
          </a:p>
          <a:p>
            <a:pPr>
              <a:lnSpc>
                <a:spcPct val="80000"/>
              </a:lnSpc>
            </a:pPr>
            <a:r>
              <a:rPr lang="cs-CZ" sz="2000" dirty="0"/>
              <a:t>6.rok= 137868 a státní podpora připsaná dodatečně:139868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66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266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>
                <a:solidFill>
                  <a:schemeClr val="accent2"/>
                </a:solidFill>
              </a:rPr>
              <a:t>Musí paní K po 6</a:t>
            </a:r>
            <a:r>
              <a:rPr lang="cs-CZ" sz="3200" dirty="0" smtClean="0">
                <a:solidFill>
                  <a:schemeClr val="accent2"/>
                </a:solidFill>
              </a:rPr>
              <a:t>. roce </a:t>
            </a:r>
            <a:r>
              <a:rPr lang="cs-CZ" sz="3200" dirty="0">
                <a:solidFill>
                  <a:schemeClr val="accent2"/>
                </a:solidFill>
              </a:rPr>
              <a:t>smlouvu ukončit?</a:t>
            </a:r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Kolik investovala celkem?</a:t>
            </a:r>
          </a:p>
          <a:p>
            <a:r>
              <a:rPr lang="cs-CZ"/>
              <a:t>Jaký to mělo efekt?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76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76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2" grpId="0"/>
      <p:bldP spid="2765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Paní K může spořit dál, protože nedosáhla cílové částky 200 000,-Kč.</a:t>
            </a:r>
          </a:p>
          <a:p>
            <a:r>
              <a:rPr lang="cs-CZ" dirty="0" smtClean="0"/>
              <a:t>Celkem investovala 6.20 000 = 120 000</a:t>
            </a:r>
          </a:p>
          <a:p>
            <a:pPr marL="0" indent="0">
              <a:buNone/>
            </a:pPr>
            <a:r>
              <a:rPr lang="cs-CZ" dirty="0" smtClean="0"/>
              <a:t>                              na začátku ještě </a:t>
            </a:r>
            <a:r>
              <a:rPr lang="cs-CZ" u="sng" dirty="0" smtClean="0"/>
              <a:t>3 740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Celkem tedy    </a:t>
            </a:r>
            <a:r>
              <a:rPr lang="cs-CZ" dirty="0" smtClean="0">
                <a:solidFill>
                  <a:srgbClr val="FF0000"/>
                </a:solidFill>
              </a:rPr>
              <a:t>123 740</a:t>
            </a:r>
          </a:p>
          <a:p>
            <a:pPr marL="0" indent="0">
              <a:buNone/>
            </a:pPr>
            <a:r>
              <a:rPr lang="cs-CZ" dirty="0" smtClean="0"/>
              <a:t>Stavební spořitelna </a:t>
            </a:r>
            <a:r>
              <a:rPr lang="cs-CZ" dirty="0" smtClean="0"/>
              <a:t>jí vyplatila </a:t>
            </a:r>
            <a:r>
              <a:rPr lang="cs-CZ" dirty="0" smtClean="0">
                <a:solidFill>
                  <a:srgbClr val="FF0000"/>
                </a:solidFill>
              </a:rPr>
              <a:t>139 868,-Kč.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Paní K získala 16 128,-Kč.</a:t>
            </a:r>
            <a:r>
              <a:rPr lang="cs-CZ" dirty="0" smtClean="0"/>
              <a:t> To je v průměru 2688,-Kč za rok. 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0970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3995936" y="5013176"/>
            <a:ext cx="1584176" cy="122413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áček 4"/>
          <p:cNvSpPr/>
          <p:nvPr/>
        </p:nvSpPr>
        <p:spPr>
          <a:xfrm>
            <a:off x="683568" y="1772816"/>
            <a:ext cx="3096344" cy="3024336"/>
          </a:xfrm>
          <a:prstGeom prst="cloudCallout">
            <a:avLst>
              <a:gd name="adj1" fmla="val 51355"/>
              <a:gd name="adj2" fmla="val 51162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Vyplatí se stavební spoření?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4139952" y="1196752"/>
            <a:ext cx="2664296" cy="2952328"/>
          </a:xfrm>
          <a:prstGeom prst="cloudCallout">
            <a:avLst>
              <a:gd name="adj1" fmla="val -26235"/>
              <a:gd name="adj2" fmla="val 65047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Má stavební spoření nějaké nevýhody?</a:t>
            </a:r>
            <a:endParaRPr lang="cs-CZ" sz="2400" dirty="0"/>
          </a:p>
        </p:txBody>
      </p:sp>
      <p:sp>
        <p:nvSpPr>
          <p:cNvPr id="7" name="Obláček 6"/>
          <p:cNvSpPr/>
          <p:nvPr/>
        </p:nvSpPr>
        <p:spPr>
          <a:xfrm>
            <a:off x="5796136" y="3284984"/>
            <a:ext cx="2736304" cy="2664296"/>
          </a:xfrm>
          <a:prstGeom prst="cloudCallout">
            <a:avLst>
              <a:gd name="adj1" fmla="val -55643"/>
              <a:gd name="adj2" fmla="val 3780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Jaké jsou podle vás hlavní výhody stavebního spoření?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6840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Archiv autora</a:t>
            </a:r>
          </a:p>
          <a:p>
            <a:r>
              <a:rPr lang="cs-CZ" dirty="0" err="1"/>
              <a:t>Cmss</a:t>
            </a:r>
            <a:r>
              <a:rPr lang="cs-CZ" dirty="0"/>
              <a:t>. </a:t>
            </a:r>
            <a:r>
              <a:rPr lang="cs-CZ" i="1" dirty="0"/>
              <a:t>Www.cmss.cz</a:t>
            </a:r>
            <a:r>
              <a:rPr lang="cs-CZ" dirty="0"/>
              <a:t> [online]. 2012 [cit. 2012-05-07]. Dostupné z: www.cmss.cz </a:t>
            </a:r>
            <a:endParaRPr lang="cs-CZ" dirty="0" smtClean="0"/>
          </a:p>
          <a:p>
            <a:r>
              <a:rPr lang="cs-CZ" dirty="0" err="1"/>
              <a:t>Rsts</a:t>
            </a:r>
            <a:r>
              <a:rPr lang="cs-CZ" dirty="0"/>
              <a:t>. </a:t>
            </a:r>
            <a:r>
              <a:rPr lang="cs-CZ" i="1" dirty="0"/>
              <a:t>Www.rsts.cz</a:t>
            </a:r>
            <a:r>
              <a:rPr lang="cs-CZ" dirty="0"/>
              <a:t> [online]. 2012 [cit. 2012-05-07]. Dostupné z: www.rsts.cz </a:t>
            </a:r>
            <a:endParaRPr lang="cs-CZ" dirty="0" smtClean="0"/>
          </a:p>
          <a:p>
            <a:r>
              <a:rPr lang="cs-CZ" dirty="0" err="1"/>
              <a:t>Burinka</a:t>
            </a:r>
            <a:r>
              <a:rPr lang="cs-CZ" dirty="0"/>
              <a:t>. </a:t>
            </a:r>
            <a:r>
              <a:rPr lang="cs-CZ" i="1" dirty="0"/>
              <a:t>Www.burinka.cz</a:t>
            </a:r>
            <a:r>
              <a:rPr lang="cs-CZ" dirty="0"/>
              <a:t> [online]. 2012 [cit. 2012-05-07]. Dostupné z: www.burinka.cz </a:t>
            </a:r>
            <a:endParaRPr lang="cs-CZ" dirty="0" smtClean="0"/>
          </a:p>
          <a:p>
            <a:r>
              <a:rPr lang="cs-CZ" dirty="0" err="1"/>
              <a:t>Modrapyramida</a:t>
            </a:r>
            <a:r>
              <a:rPr lang="cs-CZ" dirty="0"/>
              <a:t>. </a:t>
            </a:r>
            <a:r>
              <a:rPr lang="cs-CZ" i="1" dirty="0"/>
              <a:t>Www.modrapyramida.cz</a:t>
            </a:r>
            <a:r>
              <a:rPr lang="cs-CZ" dirty="0"/>
              <a:t> [online]. 2012 [cit. 2012-05-07]. Dostupné z: www.modrapyramida.cz </a:t>
            </a:r>
            <a:endParaRPr lang="cs-CZ" dirty="0" smtClean="0"/>
          </a:p>
          <a:p>
            <a:r>
              <a:rPr lang="it-IT" dirty="0"/>
              <a:t>Wuestenrot. </a:t>
            </a:r>
            <a:r>
              <a:rPr lang="it-IT" i="1" dirty="0"/>
              <a:t>Www.Wuestenrot.cz</a:t>
            </a:r>
            <a:r>
              <a:rPr lang="it-IT" dirty="0"/>
              <a:t> [online]. 2012 [cit. 2012-05-07]. Dostupné z: www.wuestenrot.cz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8547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139</TotalTime>
  <Words>780</Words>
  <Application>Microsoft Office PowerPoint</Application>
  <PresentationFormat>Předvádění na obrazovce (4:3)</PresentationFormat>
  <Paragraphs>96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Slunovrat</vt:lpstr>
      <vt:lpstr>Prezentace aplikace PowerPoint</vt:lpstr>
      <vt:lpstr>Anotace.</vt:lpstr>
      <vt:lpstr>Stavební spoření</vt:lpstr>
      <vt:lpstr>Stavební spořitelny:</vt:lpstr>
      <vt:lpstr>Proč stavební spoření?</vt:lpstr>
      <vt:lpstr>Pravidla:</vt:lpstr>
      <vt:lpstr>Příklad:</vt:lpstr>
      <vt:lpstr>Odpoveď:</vt:lpstr>
      <vt:lpstr>Příklad:</vt:lpstr>
      <vt:lpstr>Řešení:</vt:lpstr>
      <vt:lpstr>Poplatky a úroky:</vt:lpstr>
      <vt:lpstr>Příklad:</vt:lpstr>
      <vt:lpstr>Řešení:</vt:lpstr>
      <vt:lpstr>Příklad:</vt:lpstr>
      <vt:lpstr>Řešení:</vt:lpstr>
      <vt:lpstr>Bonus:</vt:lpstr>
      <vt:lpstr>Musí paní K po 6. roce smlouvu ukončit?</vt:lpstr>
      <vt:lpstr>Řešení:</vt:lpstr>
      <vt:lpstr>Závěr.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Stavební spoření</dc:title>
  <dc:creator>SKOLA</dc:creator>
  <cp:lastModifiedBy>Učitel</cp:lastModifiedBy>
  <cp:revision>10</cp:revision>
  <dcterms:created xsi:type="dcterms:W3CDTF">2006-05-20T14:50:49Z</dcterms:created>
  <dcterms:modified xsi:type="dcterms:W3CDTF">2012-06-24T13:26:46Z</dcterms:modified>
</cp:coreProperties>
</file>