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NÁZEV:VY_32_INOVACE_3.2.7.2.R18_Kurzovní lístek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19EE30-8DE3-48CE-B4CD-D1407AAFC8F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717904-2F41-4DD0-ADA9-A9DD3AD39A1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19B4A6-965D-45CC-98C5-FBB14527B465}" type="presOf" srcId="{B651F6E3-6281-48DB-9319-2AEAFDAE7572}" destId="{619D679B-A015-4ECF-8348-D1034C574F40}" srcOrd="0" destOrd="0" presId="urn:microsoft.com/office/officeart/2005/8/layout/target3"/>
    <dgm:cxn modelId="{E068D34C-A6D4-4AA3-954E-583733BEC97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11D89A-AF5D-4E41-B083-F3DFF5B1C45B}" type="presOf" srcId="{757F3AB3-0718-4624-B441-E567A8F0AB56}" destId="{333A1088-737F-45CB-B68E-254E46348037}" srcOrd="0" destOrd="0" presId="urn:microsoft.com/office/officeart/2005/8/layout/target3"/>
    <dgm:cxn modelId="{64B49936-E557-4DA0-A680-ABD8B21DD1CF}" type="presOf" srcId="{D8197B8C-B260-4A16-BDF4-0947B075E274}" destId="{5A5FFA88-C948-4069-8E93-59FA12366E83}" srcOrd="1" destOrd="0" presId="urn:microsoft.com/office/officeart/2005/8/layout/target3"/>
    <dgm:cxn modelId="{5329B5D4-F136-41CB-BA8D-1EE75EBAB6C9}" type="presOf" srcId="{4C35D32F-0EAB-4CD7-82EE-45574DC2A586}" destId="{8BEBB6EC-1DAA-4CAC-8A25-BC0FCBD5DBD5}" srcOrd="0" destOrd="0" presId="urn:microsoft.com/office/officeart/2005/8/layout/target3"/>
    <dgm:cxn modelId="{428F3A81-5820-4900-B046-1B35B102316B}" type="presOf" srcId="{D1B46980-6531-4606-95E6-44980827E919}" destId="{2BE915AB-18AA-4053-B92C-3BFC9ED204BB}" srcOrd="1" destOrd="0" presId="urn:microsoft.com/office/officeart/2005/8/layout/target3"/>
    <dgm:cxn modelId="{E4519431-4DA8-41E9-8D96-94BF96F9AF60}" type="presOf" srcId="{4C35D32F-0EAB-4CD7-82EE-45574DC2A586}" destId="{890E4F0B-2866-4A3F-A3C7-2A14B1797930}" srcOrd="1" destOrd="0" presId="urn:microsoft.com/office/officeart/2005/8/layout/target3"/>
    <dgm:cxn modelId="{2432E153-1C13-42D9-AB8B-BF41B1382A4B}" type="presOf" srcId="{D1D4F407-5343-4D3F-B5B9-D407B03CAEB4}" destId="{AED2198E-93D5-4001-81B4-73124B309672}" srcOrd="1" destOrd="0" presId="urn:microsoft.com/office/officeart/2005/8/layout/target3"/>
    <dgm:cxn modelId="{15A9C967-1DF9-45E7-B0A4-946BDAEB8CC5}" type="presOf" srcId="{B651F6E3-6281-48DB-9319-2AEAFDAE7572}" destId="{6BB5E863-4638-4E1D-BFDE-399D028AC4ED}" srcOrd="1" destOrd="0" presId="urn:microsoft.com/office/officeart/2005/8/layout/target3"/>
    <dgm:cxn modelId="{CF12A04E-E853-4B47-93E8-359788D5F17F}" type="presParOf" srcId="{333A1088-737F-45CB-B68E-254E46348037}" destId="{F5ABB229-8D3B-4694-996A-96F23CF14429}" srcOrd="0" destOrd="0" presId="urn:microsoft.com/office/officeart/2005/8/layout/target3"/>
    <dgm:cxn modelId="{2E81B2D5-775D-433D-8BBD-4F7CC8625611}" type="presParOf" srcId="{333A1088-737F-45CB-B68E-254E46348037}" destId="{F41139FD-01EE-4571-8B17-4FB00FC51163}" srcOrd="1" destOrd="0" presId="urn:microsoft.com/office/officeart/2005/8/layout/target3"/>
    <dgm:cxn modelId="{6036024E-EB8F-4B58-AEBB-19E7ADCCE62A}" type="presParOf" srcId="{333A1088-737F-45CB-B68E-254E46348037}" destId="{D005CE8C-CC26-4C3E-AC11-E15060ECD759}" srcOrd="2" destOrd="0" presId="urn:microsoft.com/office/officeart/2005/8/layout/target3"/>
    <dgm:cxn modelId="{F522DC2A-FF1C-4D99-A154-DC60606182E3}" type="presParOf" srcId="{333A1088-737F-45CB-B68E-254E46348037}" destId="{2C702D82-9B77-49B7-9568-BB8EB47C3372}" srcOrd="3" destOrd="0" presId="urn:microsoft.com/office/officeart/2005/8/layout/target3"/>
    <dgm:cxn modelId="{71C11957-84DB-4845-8030-ADAC89426063}" type="presParOf" srcId="{333A1088-737F-45CB-B68E-254E46348037}" destId="{A52A0455-90FF-4808-ABD0-F02540D31D5A}" srcOrd="4" destOrd="0" presId="urn:microsoft.com/office/officeart/2005/8/layout/target3"/>
    <dgm:cxn modelId="{4B6968F2-CF21-432C-9524-5C974A1F2F0D}" type="presParOf" srcId="{333A1088-737F-45CB-B68E-254E46348037}" destId="{6140AFEC-043D-4C43-A2F9-D0F5331DF3A3}" srcOrd="5" destOrd="0" presId="urn:microsoft.com/office/officeart/2005/8/layout/target3"/>
    <dgm:cxn modelId="{03084493-97CE-4071-AADE-6A413C0F0C3B}" type="presParOf" srcId="{333A1088-737F-45CB-B68E-254E46348037}" destId="{9358AC05-5D7D-4327-9F80-1AD486AEA664}" srcOrd="6" destOrd="0" presId="urn:microsoft.com/office/officeart/2005/8/layout/target3"/>
    <dgm:cxn modelId="{C80238D8-F7F2-4846-A5C3-A6951D05DDEE}" type="presParOf" srcId="{333A1088-737F-45CB-B68E-254E46348037}" destId="{313FC574-E1CD-4FB4-B054-0B805CE0447D}" srcOrd="7" destOrd="0" presId="urn:microsoft.com/office/officeart/2005/8/layout/target3"/>
    <dgm:cxn modelId="{117459DE-F00E-46B6-AE8C-24EA0FA5C4AB}" type="presParOf" srcId="{333A1088-737F-45CB-B68E-254E46348037}" destId="{619D679B-A015-4ECF-8348-D1034C574F40}" srcOrd="8" destOrd="0" presId="urn:microsoft.com/office/officeart/2005/8/layout/target3"/>
    <dgm:cxn modelId="{1D8FBFF9-5F5C-495D-92F0-8B0BAEE8CC4B}" type="presParOf" srcId="{333A1088-737F-45CB-B68E-254E46348037}" destId="{322283A8-4A27-4CDA-BAE3-F381106A9174}" srcOrd="9" destOrd="0" presId="urn:microsoft.com/office/officeart/2005/8/layout/target3"/>
    <dgm:cxn modelId="{BC863A47-5EDB-4642-A8DD-175CAED6C919}" type="presParOf" srcId="{333A1088-737F-45CB-B68E-254E46348037}" destId="{FFC9F71D-1B4F-4AD9-A4A6-86ADEFC8AF5C}" srcOrd="10" destOrd="0" presId="urn:microsoft.com/office/officeart/2005/8/layout/target3"/>
    <dgm:cxn modelId="{B3D0458C-C092-4849-921B-6D90D1871D4D}" type="presParOf" srcId="{333A1088-737F-45CB-B68E-254E46348037}" destId="{25B08C86-7E15-44DC-BE7F-FFB55DD49D12}" srcOrd="11" destOrd="0" presId="urn:microsoft.com/office/officeart/2005/8/layout/target3"/>
    <dgm:cxn modelId="{C015078E-603F-4593-BBEF-8CAE7BCE6787}" type="presParOf" srcId="{333A1088-737F-45CB-B68E-254E46348037}" destId="{76644BE8-9D7C-4C09-B250-3D10AF48CBB7}" srcOrd="12" destOrd="0" presId="urn:microsoft.com/office/officeart/2005/8/layout/target3"/>
    <dgm:cxn modelId="{173C9025-A2DD-43BE-8CEC-082F052BF8D0}" type="presParOf" srcId="{333A1088-737F-45CB-B68E-254E46348037}" destId="{EE85B701-7295-41C0-BA7A-34D3756A2AE6}" srcOrd="13" destOrd="0" presId="urn:microsoft.com/office/officeart/2005/8/layout/target3"/>
    <dgm:cxn modelId="{DE95AE28-EA56-4763-9451-F587F70A88AE}" type="presParOf" srcId="{333A1088-737F-45CB-B68E-254E46348037}" destId="{8BEBB6EC-1DAA-4CAC-8A25-BC0FCBD5DBD5}" srcOrd="14" destOrd="0" presId="urn:microsoft.com/office/officeart/2005/8/layout/target3"/>
    <dgm:cxn modelId="{B814C3BF-298E-4CED-B887-95C3EFA3BDD6}" type="presParOf" srcId="{333A1088-737F-45CB-B68E-254E46348037}" destId="{AED2198E-93D5-4001-81B4-73124B309672}" srcOrd="15" destOrd="0" presId="urn:microsoft.com/office/officeart/2005/8/layout/target3"/>
    <dgm:cxn modelId="{EF6A10D2-A47F-47FD-A4BD-4607CC92ABCF}" type="presParOf" srcId="{333A1088-737F-45CB-B68E-254E46348037}" destId="{2BE915AB-18AA-4053-B92C-3BFC9ED204BB}" srcOrd="16" destOrd="0" presId="urn:microsoft.com/office/officeart/2005/8/layout/target3"/>
    <dgm:cxn modelId="{B6A8B708-707A-4A6C-8495-4D1BBE47010B}" type="presParOf" srcId="{333A1088-737F-45CB-B68E-254E46348037}" destId="{6BB5E863-4638-4E1D-BFDE-399D028AC4ED}" srcOrd="17" destOrd="0" presId="urn:microsoft.com/office/officeart/2005/8/layout/target3"/>
    <dgm:cxn modelId="{B771F39A-D638-4A47-ABDD-3542C884DACA}" type="presParOf" srcId="{333A1088-737F-45CB-B68E-254E46348037}" destId="{5A5FFA88-C948-4069-8E93-59FA12366E83}" srcOrd="18" destOrd="0" presId="urn:microsoft.com/office/officeart/2005/8/layout/target3"/>
    <dgm:cxn modelId="{31F57A4F-D59C-4ABE-A477-27D3281019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NÁZEV:VY_32_INOVACE_3.2.7.2.R18_Kurzovní lístek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886A82-7380-4BF0-BA93-B9EF4B41F19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D607E-CE2B-4DA4-8EAA-12C2EE6530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532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424B9-1524-48CF-BBFE-673F87A33305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80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0E8A12-686D-4B07-9DE3-4D06D0E1F762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306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9DE4ED-3C51-4365-A028-C839E0279D06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7237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57E07-FBA0-43AB-879D-67C214D72ACB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3533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703AD4-962D-4198-A33C-DF2991AA70A9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4959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F8FB1-F561-4472-8F4D-0BE209B53E92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021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97D161-589F-4778-96A2-DE9A77CA686E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521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59B2E-95E5-4CE6-8058-3D090D6FBA01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292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C1DF24-858E-4DB9-8841-7FB0E02C8753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  <a:latin typeface="Gill Sans MT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539296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96B720-47D8-4CD5-9A1D-63F96804A860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8557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B8B61F-3FD7-44FE-9E2A-F8EBE4D8A518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7946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B4AA1B3-611C-4DD8-B118-8B12484852FD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5529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4236858-2571-4308-AB3F-050D24B160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844625"/>
      </p:ext>
    </p:extLst>
  </p:cSld>
  <p:clrMapOvr>
    <a:masterClrMapping/>
  </p:clrMapOvr>
  <p:transition spd="slow" advTm="2000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C78C8E0-4CBA-4E93-AB29-0FEB38D0070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414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csas.cz/banka/appmanager/portal/banka?_nfpb=true&amp;_pageLabel=exchangerates_subportal01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025954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6877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doplnění tématu z finanční matematiky. Seznamuje žáky se základními pojmy, kde vyhledat aktuální kurzovní lístek. Jsou uvedeny jednoduché příklady </a:t>
            </a:r>
            <a:r>
              <a:rPr lang="cs-CZ" dirty="0" smtClean="0"/>
              <a:t>               z </a:t>
            </a:r>
            <a:r>
              <a:rPr lang="cs-CZ" dirty="0" smtClean="0"/>
              <a:t>praxe s řešením.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315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Finanční matematika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Kurzovní lístek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Základní pojmy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Měna</a:t>
            </a:r>
            <a:r>
              <a:rPr lang="cs-CZ" sz="2800"/>
              <a:t>=národní i mezinárodní forma peněz upravená zákonem.Jejím základem je peněžní jednotka.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Valuty</a:t>
            </a:r>
            <a:r>
              <a:rPr lang="cs-CZ" sz="2800"/>
              <a:t>=bankovky a mince cizího státu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Devizy</a:t>
            </a:r>
            <a:r>
              <a:rPr lang="cs-CZ" sz="2800"/>
              <a:t>=mezinárodní platební prostředky.Mají bezhotovostní formu.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Měnový(valutový)kurz</a:t>
            </a:r>
            <a:r>
              <a:rPr lang="cs-CZ" sz="2800"/>
              <a:t>=cena měnové jednotky jedné země vyjádřená počtem měnových jednotek jiné země.Je to přepočítací poměr,který umožňuje koupit „peníze za peníze“.</a:t>
            </a:r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endParaRPr lang="cs-CZ" sz="28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Kurzovní lístek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/>
              <a:t>Nákupní kurz slouží bance k nákupu valut od klientů</a:t>
            </a:r>
          </a:p>
          <a:p>
            <a:r>
              <a:rPr lang="cs-CZ" sz="2800"/>
              <a:t>Prodejní kurz slouží bance k prodeji valut klientům</a:t>
            </a:r>
          </a:p>
          <a:p>
            <a:r>
              <a:rPr lang="cs-CZ" sz="2800"/>
              <a:t>Střední kurz slouží pouze potřebám bank</a:t>
            </a:r>
          </a:p>
        </p:txBody>
      </p:sp>
      <p:graphicFrame>
        <p:nvGraphicFramePr>
          <p:cNvPr id="6227" name="Group 1107"/>
          <p:cNvGraphicFramePr>
            <a:graphicFrameLocks noGrp="1"/>
          </p:cNvGraphicFramePr>
          <p:nvPr>
            <p:ph sz="half" idx="2"/>
          </p:nvPr>
        </p:nvGraphicFramePr>
        <p:xfrm>
          <a:off x="4643438" y="2133600"/>
          <a:ext cx="4038600" cy="2836864"/>
        </p:xfrm>
        <a:graphic>
          <a:graphicData uri="http://schemas.openxmlformats.org/drawingml/2006/table">
            <a:tbl>
              <a:tblPr/>
              <a:tblGrid>
                <a:gridCol w="1009650"/>
                <a:gridCol w="1009650"/>
                <a:gridCol w="1009650"/>
                <a:gridCol w="1009650"/>
              </a:tblGrid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země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měna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nákup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prodej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27,48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28,880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21,52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22,63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6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Velká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Britán.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GBP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40,27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42,33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 advTm="2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1000"/>
                                        <p:tgtEl>
                                          <p:spTgt spid="6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1042988" y="424588"/>
            <a:ext cx="72009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dirty="0"/>
              <a:t>Kurzovní lístek </a:t>
            </a:r>
            <a:r>
              <a:rPr lang="cs-CZ" dirty="0" smtClean="0"/>
              <a:t>(</a:t>
            </a:r>
            <a:r>
              <a:rPr lang="cs-CZ" dirty="0"/>
              <a:t>kurzy ČNB střed jsou platné předcházející pracovní den) –</a:t>
            </a:r>
            <a:r>
              <a:rPr lang="cs-CZ" dirty="0">
                <a:solidFill>
                  <a:schemeClr val="accent2"/>
                </a:solidFill>
              </a:rPr>
              <a:t>z internetových stránek </a:t>
            </a:r>
            <a:r>
              <a:rPr lang="cs-CZ" dirty="0" err="1" smtClean="0">
                <a:solidFill>
                  <a:schemeClr val="accent2"/>
                </a:solidFill>
              </a:rPr>
              <a:t>csas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  <a:hlinkClick r:id="rId2"/>
              </a:rPr>
              <a:t>http://www.csas.cz/banka/appmanager/portal/banka?_nfpb=true&amp;_pageLabel=exchangerates_subportal01</a:t>
            </a:r>
            <a:endParaRPr lang="cs-CZ" dirty="0" smtClean="0">
              <a:solidFill>
                <a:schemeClr val="accent2"/>
              </a:solidFill>
            </a:endParaRPr>
          </a:p>
          <a:p>
            <a:endParaRPr lang="cs-CZ" dirty="0" smtClean="0">
              <a:solidFill>
                <a:schemeClr val="accent2"/>
              </a:solidFill>
            </a:endParaRPr>
          </a:p>
          <a:p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7388" name="Picture 220" descr="-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6263" y="5445125"/>
            <a:ext cx="57150" cy="9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Příklad: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Paní XY si koupila ve Vídni kávu </a:t>
            </a:r>
            <a:r>
              <a:rPr lang="cs-CZ" sz="2800" dirty="0" smtClean="0"/>
              <a:t>                           za 2,80 EUR,v </a:t>
            </a:r>
            <a:r>
              <a:rPr lang="cs-CZ" sz="2800" dirty="0"/>
              <a:t>Londýně za </a:t>
            </a:r>
            <a:r>
              <a:rPr lang="cs-CZ" sz="2800" dirty="0" smtClean="0"/>
              <a:t>2,4 </a:t>
            </a:r>
            <a:r>
              <a:rPr lang="cs-CZ" sz="2800" dirty="0"/>
              <a:t>GBP. Kde mají dražší kávu?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Kolik CZK by zaplatila v Praze?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900113" y="836613"/>
            <a:ext cx="7772400" cy="1470025"/>
          </a:xfrm>
        </p:spPr>
        <p:txBody>
          <a:bodyPr/>
          <a:lstStyle/>
          <a:p>
            <a:r>
              <a:rPr lang="cs-CZ" sz="2800">
                <a:solidFill>
                  <a:schemeClr val="accent2"/>
                </a:solidFill>
              </a:rPr>
              <a:t>Řešení: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3068638"/>
            <a:ext cx="6400800" cy="17526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2400" dirty="0"/>
              <a:t>Nejprve si zjistíme aktuální kurz.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Např. </a:t>
            </a:r>
            <a:r>
              <a:rPr lang="cs-CZ" sz="2400" dirty="0" smtClean="0"/>
              <a:t>1EUR=25,66 CZK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 smtClean="0"/>
              <a:t>1GBP=31,56 CZK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/>
              <a:t>Přepočítáme: 2,8 . </a:t>
            </a:r>
            <a:r>
              <a:rPr lang="cs-CZ" sz="2400" dirty="0" smtClean="0"/>
              <a:t>25,66= 72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 smtClean="0"/>
              <a:t>2,4.31,56=76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/>
              <a:t>Dražší káva byla v Londýně.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Kolik by stála v Praze?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620713"/>
            <a:ext cx="7772400" cy="1470025"/>
          </a:xfrm>
        </p:spPr>
        <p:txBody>
          <a:bodyPr/>
          <a:lstStyle/>
          <a:p>
            <a:r>
              <a:rPr lang="cs-CZ" sz="2800">
                <a:solidFill>
                  <a:schemeClr val="accent2"/>
                </a:solidFill>
              </a:rPr>
              <a:t>Příklad: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2852738"/>
            <a:ext cx="6400800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Chci vyměnit 20000,-Kč na americké dolary. Kolik USD mi dají ve směnárně bez </a:t>
            </a:r>
            <a:r>
              <a:rPr lang="cs-CZ" sz="2800" dirty="0" smtClean="0"/>
              <a:t>poplatku 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s kurzem </a:t>
            </a:r>
            <a:r>
              <a:rPr lang="cs-CZ" sz="2800" dirty="0" smtClean="0"/>
              <a:t>1USD=19,2 </a:t>
            </a:r>
            <a:r>
              <a:rPr lang="cs-CZ" sz="2800" dirty="0"/>
              <a:t>CZK?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620713"/>
            <a:ext cx="7772400" cy="1470025"/>
          </a:xfrm>
        </p:spPr>
        <p:txBody>
          <a:bodyPr/>
          <a:lstStyle/>
          <a:p>
            <a:r>
              <a:rPr lang="cs-CZ" sz="2800">
                <a:solidFill>
                  <a:schemeClr val="accent2"/>
                </a:solidFill>
              </a:rPr>
              <a:t>Řešení:</a:t>
            </a: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2349500"/>
            <a:ext cx="6400800" cy="17526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dirty="0"/>
              <a:t>Můžeme řešit i trojčlenkou</a:t>
            </a:r>
            <a:r>
              <a:rPr lang="cs-CZ" sz="2400" dirty="0" smtClean="0"/>
              <a:t>, ale </a:t>
            </a:r>
            <a:r>
              <a:rPr lang="cs-CZ" sz="2400" dirty="0"/>
              <a:t>je to </a:t>
            </a:r>
            <a:r>
              <a:rPr lang="cs-CZ" sz="2400" dirty="0" smtClean="0"/>
              <a:t>zbytečné, postup </a:t>
            </a:r>
            <a:r>
              <a:rPr lang="cs-CZ" sz="2400" dirty="0"/>
              <a:t>je jednoduchý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20000 : </a:t>
            </a:r>
            <a:r>
              <a:rPr lang="cs-CZ" sz="2400" dirty="0" smtClean="0"/>
              <a:t>19,2= Získám 1041 </a:t>
            </a:r>
            <a:r>
              <a:rPr lang="cs-CZ" sz="2400" dirty="0"/>
              <a:t>USD.</a:t>
            </a:r>
          </a:p>
          <a:p>
            <a:pPr>
              <a:lnSpc>
                <a:spcPct val="80000"/>
              </a:lnSpc>
            </a:pPr>
            <a:r>
              <a:rPr lang="cs-CZ" sz="2400" dirty="0">
                <a:solidFill>
                  <a:schemeClr val="accent2"/>
                </a:solidFill>
              </a:rPr>
              <a:t>Otázka: proč jsme nezaokrouhlili správně matematicky? Jak postupují ve směnárnách?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7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7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/>
              <a:t>Česká spořitelna. </a:t>
            </a:r>
            <a:r>
              <a:rPr lang="cs-CZ" i="1" dirty="0"/>
              <a:t>Www.csas.cz</a:t>
            </a:r>
            <a:r>
              <a:rPr lang="cs-CZ" dirty="0"/>
              <a:t> [online]. 2012 [cit. 2012-05-07]. Dostupné z: www.csas.cz </a:t>
            </a:r>
            <a:endParaRPr lang="cs-CZ" dirty="0" smtClean="0"/>
          </a:p>
          <a:p>
            <a:r>
              <a:rPr lang="cs-CZ" i="1" dirty="0"/>
              <a:t>Matematika pro 9. ročník základní školy, 2. díl</a:t>
            </a:r>
            <a:r>
              <a:rPr lang="cs-CZ" dirty="0"/>
              <a:t>. Praha 2: SPN, 2003. </a:t>
            </a:r>
            <a:r>
              <a:rPr lang="cs-CZ"/>
              <a:t>ISBN 80-7235-057-9.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793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342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Anotace.</vt:lpstr>
      <vt:lpstr>Finanční matematika</vt:lpstr>
      <vt:lpstr>Základní pojmy</vt:lpstr>
      <vt:lpstr>Kurzovní lístek</vt:lpstr>
      <vt:lpstr>Snímek 6</vt:lpstr>
      <vt:lpstr>Příklad:</vt:lpstr>
      <vt:lpstr>Řešení:</vt:lpstr>
      <vt:lpstr>Příklad:</vt:lpstr>
      <vt:lpstr>Řešení: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</dc:title>
  <dc:creator>SKOLA</dc:creator>
  <cp:lastModifiedBy>Dum</cp:lastModifiedBy>
  <cp:revision>7</cp:revision>
  <dcterms:created xsi:type="dcterms:W3CDTF">2006-05-19T17:16:57Z</dcterms:created>
  <dcterms:modified xsi:type="dcterms:W3CDTF">2012-06-24T13:24:56Z</dcterms:modified>
</cp:coreProperties>
</file>