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709" r:id="rId2"/>
  </p:sldMasterIdLst>
  <p:notesMasterIdLst>
    <p:notesMasterId r:id="rId19"/>
  </p:notesMasterIdLst>
  <p:sldIdLst>
    <p:sldId id="270" r:id="rId3"/>
    <p:sldId id="271" r:id="rId4"/>
    <p:sldId id="256" r:id="rId5"/>
    <p:sldId id="258" r:id="rId6"/>
    <p:sldId id="259" r:id="rId7"/>
    <p:sldId id="260" r:id="rId8"/>
    <p:sldId id="261" r:id="rId9"/>
    <p:sldId id="262" r:id="rId10"/>
    <p:sldId id="266" r:id="rId11"/>
    <p:sldId id="267" r:id="rId12"/>
    <p:sldId id="268" r:id="rId13"/>
    <p:sldId id="263" r:id="rId14"/>
    <p:sldId id="264" r:id="rId15"/>
    <p:sldId id="265" r:id="rId16"/>
    <p:sldId id="269" r:id="rId17"/>
    <p:sldId id="272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NÁZEV:VY_32_INOVACE_3.2.7.2.R20_Test finanční matematiky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err="1" smtClean="0"/>
            <a:t>RNDr.Ivana</a:t>
          </a:r>
          <a:r>
            <a:rPr lang="cs-CZ" sz="2000" dirty="0" smtClean="0"/>
            <a:t> </a:t>
          </a:r>
          <a:r>
            <a:rPr lang="cs-CZ" sz="2000" dirty="0" err="1" smtClean="0"/>
            <a:t>Řehková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Matematika 9.ročník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B863649-FFAE-451E-855E-F607A1989286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7FF6DE8-4E15-4A3E-A0DF-223AC6795183}" type="presOf" srcId="{D1D4F407-5343-4D3F-B5B9-D407B03CAEB4}" destId="{D005CE8C-CC26-4C3E-AC11-E15060ECD759}" srcOrd="0" destOrd="0" presId="urn:microsoft.com/office/officeart/2005/8/layout/target3"/>
    <dgm:cxn modelId="{8CD977DA-19CE-4BE2-88C0-55DA6C41CF4C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67C719ED-CF88-43C3-8C78-076DC0DAAF7C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41F11F23-010D-4E5A-B201-AE36083132B7}" type="presOf" srcId="{B651F6E3-6281-48DB-9319-2AEAFDAE7572}" destId="{619D679B-A015-4ECF-8348-D1034C574F40}" srcOrd="0" destOrd="0" presId="urn:microsoft.com/office/officeart/2005/8/layout/target3"/>
    <dgm:cxn modelId="{7968D0CC-F36B-4520-B98A-EF114A6D3107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C94319C-9AD5-4AE4-BF51-055286FCED93}" type="presOf" srcId="{4C35D32F-0EAB-4CD7-82EE-45574DC2A586}" destId="{8BEBB6EC-1DAA-4CAC-8A25-BC0FCBD5DBD5}" srcOrd="0" destOrd="0" presId="urn:microsoft.com/office/officeart/2005/8/layout/target3"/>
    <dgm:cxn modelId="{93A9D505-B1EB-4925-A2C8-3147BE2C39C5}" type="presOf" srcId="{B651F6E3-6281-48DB-9319-2AEAFDAE7572}" destId="{6BB5E863-4638-4E1D-BFDE-399D028AC4ED}" srcOrd="1" destOrd="0" presId="urn:microsoft.com/office/officeart/2005/8/layout/target3"/>
    <dgm:cxn modelId="{DCB9A842-567F-4848-8354-8CFCE8DA1048}" type="presOf" srcId="{D1B46980-6531-4606-95E6-44980827E919}" destId="{6140AFEC-043D-4C43-A2F9-D0F5331DF3A3}" srcOrd="0" destOrd="0" presId="urn:microsoft.com/office/officeart/2005/8/layout/target3"/>
    <dgm:cxn modelId="{6CC2CB4C-E31E-4ACA-BFF2-6FB9DEE44989}" type="presOf" srcId="{4C35D32F-0EAB-4CD7-82EE-45574DC2A586}" destId="{890E4F0B-2866-4A3F-A3C7-2A14B1797930}" srcOrd="1" destOrd="0" presId="urn:microsoft.com/office/officeart/2005/8/layout/target3"/>
    <dgm:cxn modelId="{EB0AD4A6-D320-43BC-9763-394ED5915367}" type="presOf" srcId="{D8197B8C-B260-4A16-BDF4-0947B075E274}" destId="{25B08C86-7E15-44DC-BE7F-FFB55DD49D12}" srcOrd="0" destOrd="0" presId="urn:microsoft.com/office/officeart/2005/8/layout/target3"/>
    <dgm:cxn modelId="{D8F7AC3D-86F9-4587-A54F-72B7D0F0F711}" type="presParOf" srcId="{333A1088-737F-45CB-B68E-254E46348037}" destId="{F5ABB229-8D3B-4694-996A-96F23CF14429}" srcOrd="0" destOrd="0" presId="urn:microsoft.com/office/officeart/2005/8/layout/target3"/>
    <dgm:cxn modelId="{C9EC2B13-86BE-485D-8696-8F6F5DCFFBF9}" type="presParOf" srcId="{333A1088-737F-45CB-B68E-254E46348037}" destId="{F41139FD-01EE-4571-8B17-4FB00FC51163}" srcOrd="1" destOrd="0" presId="urn:microsoft.com/office/officeart/2005/8/layout/target3"/>
    <dgm:cxn modelId="{A091F008-211C-46D7-B635-2F2F90C4A227}" type="presParOf" srcId="{333A1088-737F-45CB-B68E-254E46348037}" destId="{D005CE8C-CC26-4C3E-AC11-E15060ECD759}" srcOrd="2" destOrd="0" presId="urn:microsoft.com/office/officeart/2005/8/layout/target3"/>
    <dgm:cxn modelId="{6D2B9A8E-E5D8-4007-8783-9ED910C4CACC}" type="presParOf" srcId="{333A1088-737F-45CB-B68E-254E46348037}" destId="{2C702D82-9B77-49B7-9568-BB8EB47C3372}" srcOrd="3" destOrd="0" presId="urn:microsoft.com/office/officeart/2005/8/layout/target3"/>
    <dgm:cxn modelId="{063967CA-BC9B-4215-B3B5-FF7503ABD3B9}" type="presParOf" srcId="{333A1088-737F-45CB-B68E-254E46348037}" destId="{A52A0455-90FF-4808-ABD0-F02540D31D5A}" srcOrd="4" destOrd="0" presId="urn:microsoft.com/office/officeart/2005/8/layout/target3"/>
    <dgm:cxn modelId="{B6C88D34-4BC1-41AB-83F9-C2EE4067CF89}" type="presParOf" srcId="{333A1088-737F-45CB-B68E-254E46348037}" destId="{6140AFEC-043D-4C43-A2F9-D0F5331DF3A3}" srcOrd="5" destOrd="0" presId="urn:microsoft.com/office/officeart/2005/8/layout/target3"/>
    <dgm:cxn modelId="{46F4D174-8B99-407F-B11E-1969CFD51282}" type="presParOf" srcId="{333A1088-737F-45CB-B68E-254E46348037}" destId="{9358AC05-5D7D-4327-9F80-1AD486AEA664}" srcOrd="6" destOrd="0" presId="urn:microsoft.com/office/officeart/2005/8/layout/target3"/>
    <dgm:cxn modelId="{7C36CADE-4C5C-4592-83A2-B9A3EF656193}" type="presParOf" srcId="{333A1088-737F-45CB-B68E-254E46348037}" destId="{313FC574-E1CD-4FB4-B054-0B805CE0447D}" srcOrd="7" destOrd="0" presId="urn:microsoft.com/office/officeart/2005/8/layout/target3"/>
    <dgm:cxn modelId="{2F05C50C-5E6C-40C6-981C-C881AA523E66}" type="presParOf" srcId="{333A1088-737F-45CB-B68E-254E46348037}" destId="{619D679B-A015-4ECF-8348-D1034C574F40}" srcOrd="8" destOrd="0" presId="urn:microsoft.com/office/officeart/2005/8/layout/target3"/>
    <dgm:cxn modelId="{31F4DBEC-C7BC-4A76-8EEA-7DF3F54A282B}" type="presParOf" srcId="{333A1088-737F-45CB-B68E-254E46348037}" destId="{322283A8-4A27-4CDA-BAE3-F381106A9174}" srcOrd="9" destOrd="0" presId="urn:microsoft.com/office/officeart/2005/8/layout/target3"/>
    <dgm:cxn modelId="{C4A1A05E-2120-42FA-97D9-4CCAF562839E}" type="presParOf" srcId="{333A1088-737F-45CB-B68E-254E46348037}" destId="{FFC9F71D-1B4F-4AD9-A4A6-86ADEFC8AF5C}" srcOrd="10" destOrd="0" presId="urn:microsoft.com/office/officeart/2005/8/layout/target3"/>
    <dgm:cxn modelId="{AB5DE5E0-91BC-4829-AD7D-B011C2D8963C}" type="presParOf" srcId="{333A1088-737F-45CB-B68E-254E46348037}" destId="{25B08C86-7E15-44DC-BE7F-FFB55DD49D12}" srcOrd="11" destOrd="0" presId="urn:microsoft.com/office/officeart/2005/8/layout/target3"/>
    <dgm:cxn modelId="{ED01BF8A-782E-4F67-92C4-CBC736A3ED5C}" type="presParOf" srcId="{333A1088-737F-45CB-B68E-254E46348037}" destId="{76644BE8-9D7C-4C09-B250-3D10AF48CBB7}" srcOrd="12" destOrd="0" presId="urn:microsoft.com/office/officeart/2005/8/layout/target3"/>
    <dgm:cxn modelId="{987E3134-FC9A-46AA-9973-955EADB4707D}" type="presParOf" srcId="{333A1088-737F-45CB-B68E-254E46348037}" destId="{EE85B701-7295-41C0-BA7A-34D3756A2AE6}" srcOrd="13" destOrd="0" presId="urn:microsoft.com/office/officeart/2005/8/layout/target3"/>
    <dgm:cxn modelId="{50C2C257-E03C-433B-960B-E2ED5B62CE71}" type="presParOf" srcId="{333A1088-737F-45CB-B68E-254E46348037}" destId="{8BEBB6EC-1DAA-4CAC-8A25-BC0FCBD5DBD5}" srcOrd="14" destOrd="0" presId="urn:microsoft.com/office/officeart/2005/8/layout/target3"/>
    <dgm:cxn modelId="{DED00F70-F3DE-4F87-9B79-F247B0C7CC06}" type="presParOf" srcId="{333A1088-737F-45CB-B68E-254E46348037}" destId="{AED2198E-93D5-4001-81B4-73124B309672}" srcOrd="15" destOrd="0" presId="urn:microsoft.com/office/officeart/2005/8/layout/target3"/>
    <dgm:cxn modelId="{8DB45B7E-473C-4CB9-B046-243B6F6E2BD2}" type="presParOf" srcId="{333A1088-737F-45CB-B68E-254E46348037}" destId="{2BE915AB-18AA-4053-B92C-3BFC9ED204BB}" srcOrd="16" destOrd="0" presId="urn:microsoft.com/office/officeart/2005/8/layout/target3"/>
    <dgm:cxn modelId="{AE3DA177-9671-475E-9D73-859F7909D266}" type="presParOf" srcId="{333A1088-737F-45CB-B68E-254E46348037}" destId="{6BB5E863-4638-4E1D-BFDE-399D028AC4ED}" srcOrd="17" destOrd="0" presId="urn:microsoft.com/office/officeart/2005/8/layout/target3"/>
    <dgm:cxn modelId="{E1FDF1B5-B108-4F97-86F1-F9F13518A90D}" type="presParOf" srcId="{333A1088-737F-45CB-B68E-254E46348037}" destId="{5A5FFA88-C948-4069-8E93-59FA12366E83}" srcOrd="18" destOrd="0" presId="urn:microsoft.com/office/officeart/2005/8/layout/target3"/>
    <dgm:cxn modelId="{F3B01A76-EAC7-4189-9180-F79E3E04DE65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err="1" smtClean="0"/>
            <a:t>RNDr.Ivana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Řehková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NÁZEV:VY_32_INOVACE_3.2.7.2.R20_Test finanční matematiky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Matematika 9.ročník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30A67B-7578-40AF-A824-AA2C387A5AF9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6D3667-150B-47E1-AAD3-64E9ED270BC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74127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765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765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B17B94F7-BA16-4F4C-BBB6-B9F6C55DCCD3}" type="slidenum">
              <a:rPr lang="cs-CZ">
                <a:solidFill>
                  <a:srgbClr val="000000"/>
                </a:solidFill>
              </a:rPr>
              <a:pPr/>
              <a:t>1</a:t>
            </a:fld>
            <a:endParaRPr lang="cs-CZ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AF685-5AB5-4938-B470-018674636D3A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BB75802-45E1-4247-93D3-32FF9F6CDD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AF685-5AB5-4938-B470-018674636D3A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75802-45E1-4247-93D3-32FF9F6CDD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AF685-5AB5-4938-B470-018674636D3A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75802-45E1-4247-93D3-32FF9F6CDD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AF685-5AB5-4938-B470-018674636D3A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75802-45E1-4247-93D3-32FF9F6CDD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AF685-5AB5-4938-B470-018674636D3A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75802-45E1-4247-93D3-32FF9F6CDD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AF685-5AB5-4938-B470-018674636D3A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75802-45E1-4247-93D3-32FF9F6CDD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AF685-5AB5-4938-B470-018674636D3A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75802-45E1-4247-93D3-32FF9F6CDD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AF685-5AB5-4938-B470-018674636D3A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75802-45E1-4247-93D3-32FF9F6CDD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AF685-5AB5-4938-B470-018674636D3A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75802-45E1-4247-93D3-32FF9F6CDD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AF685-5AB5-4938-B470-018674636D3A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75802-45E1-4247-93D3-32FF9F6CDD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AF685-5AB5-4938-B470-018674636D3A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75802-45E1-4247-93D3-32FF9F6CDD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50AF28-9888-4510-BA0A-CCC0B08C10F7}" type="datetimeFigureOut">
              <a:rPr lang="cs-CZ"/>
              <a:pPr>
                <a:defRPr/>
              </a:pPr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92C8AA-8623-4EBA-B4AB-16791A00B7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21737451"/>
      </p:ext>
    </p:extLst>
  </p:cSld>
  <p:clrMapOvr>
    <a:masterClrMapping/>
  </p:clrMapOvr>
  <p:transition spd="slow">
    <p:pull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BE10A-4914-4FB5-9896-06CBC0D8FEBA}" type="datetimeFigureOut">
              <a:rPr lang="cs-CZ"/>
              <a:pPr>
                <a:defRPr/>
              </a:pPr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350D93-3A25-4E45-991A-3F3F4BBCE1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95541468"/>
      </p:ext>
    </p:extLst>
  </p:cSld>
  <p:clrMapOvr>
    <a:masterClrMapping/>
  </p:clrMapOvr>
  <p:transition spd="slow">
    <p:pull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9854DC-1921-4F9A-A316-9A8F94672D76}" type="datetimeFigureOut">
              <a:rPr lang="cs-CZ"/>
              <a:pPr>
                <a:defRPr/>
              </a:pPr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DF9338-5438-4868-8D13-FC27703D88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85227265"/>
      </p:ext>
    </p:extLst>
  </p:cSld>
  <p:clrMapOvr>
    <a:masterClrMapping/>
  </p:clrMapOvr>
  <p:transition spd="slow">
    <p:pull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B65D1B-E276-40B6-B0DD-7D52CC319C0D}" type="datetimeFigureOut">
              <a:rPr lang="cs-CZ"/>
              <a:pPr>
                <a:defRPr/>
              </a:pPr>
              <a:t>24.6.2012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0EDC7E-8E91-47A9-9EB0-786C224C89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0208851"/>
      </p:ext>
    </p:extLst>
  </p:cSld>
  <p:clrMapOvr>
    <a:masterClrMapping/>
  </p:clrMapOvr>
  <p:transition spd="slow">
    <p:pull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5AC626-1818-44D7-90BC-42C412E4743A}" type="datetimeFigureOut">
              <a:rPr lang="cs-CZ"/>
              <a:pPr>
                <a:defRPr/>
              </a:pPr>
              <a:t>24.6.2012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DCCBE5-A670-4209-9A87-4DEDC6521E6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25112998"/>
      </p:ext>
    </p:extLst>
  </p:cSld>
  <p:clrMapOvr>
    <a:masterClrMapping/>
  </p:clrMapOvr>
  <p:transition spd="slow">
    <p:pull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7C0A5B-1356-4E02-AA54-76719D6152DA}" type="datetimeFigureOut">
              <a:rPr lang="cs-CZ"/>
              <a:pPr>
                <a:defRPr/>
              </a:pPr>
              <a:t>24.6.2012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C842E6-CC22-4606-BD80-C7F0A64D3B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95437146"/>
      </p:ext>
    </p:extLst>
  </p:cSld>
  <p:clrMapOvr>
    <a:masterClrMapping/>
  </p:clrMapOvr>
  <p:transition spd="slow">
    <p:pull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9D63A-97F6-4E3E-8290-4036BE15D241}" type="datetimeFigureOut">
              <a:rPr lang="cs-CZ"/>
              <a:pPr>
                <a:defRPr/>
              </a:pPr>
              <a:t>24.6.2012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B1E5F-9CF8-453E-A202-10529043CA0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35523041"/>
      </p:ext>
    </p:extLst>
  </p:cSld>
  <p:clrMapOvr>
    <a:masterClrMapping/>
  </p:clrMapOvr>
  <p:transition spd="slow">
    <p:pull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C93474-371E-4A04-BF5E-9C1D95FAC244}" type="datetimeFigureOut">
              <a:rPr lang="cs-CZ"/>
              <a:pPr>
                <a:defRPr/>
              </a:pPr>
              <a:t>24.6.2012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B6275-C609-4E09-8703-B99C2BB901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29017773"/>
      </p:ext>
    </p:extLst>
  </p:cSld>
  <p:clrMapOvr>
    <a:masterClrMapping/>
  </p:clrMapOvr>
  <p:transition spd="slow">
    <p:pull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34295F-0634-44D1-B2B7-EA24A9BABDE4}" type="datetimeFigureOut">
              <a:rPr lang="cs-CZ"/>
              <a:pPr>
                <a:defRPr/>
              </a:pPr>
              <a:t>24.6.2012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310F9-062B-479A-AD73-22ED62BAC8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11286779"/>
      </p:ext>
    </p:extLst>
  </p:cSld>
  <p:clrMapOvr>
    <a:masterClrMapping/>
  </p:clrMapOvr>
  <p:transition spd="slow">
    <p:pull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31BA0A-000C-4795-B8DF-8CC3D069C8EF}" type="datetimeFigureOut">
              <a:rPr lang="cs-CZ"/>
              <a:pPr>
                <a:defRPr/>
              </a:pPr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D1B935-01CC-4B94-AED8-9A4686393E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59332675"/>
      </p:ext>
    </p:extLst>
  </p:cSld>
  <p:clrMapOvr>
    <a:masterClrMapping/>
  </p:clrMapOvr>
  <p:transition spd="slow">
    <p:pull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7CBFDF-66CA-48D3-A37C-2AEF08460051}" type="datetimeFigureOut">
              <a:rPr lang="cs-CZ"/>
              <a:pPr>
                <a:defRPr/>
              </a:pPr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F2251B-A673-435E-BE39-B0BEE90AE16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74466312"/>
      </p:ext>
    </p:extLst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809AF685-5AB5-4938-B470-018674636D3A}" type="datetimeFigureOut">
              <a:rPr lang="cs-CZ" smtClean="0"/>
              <a:pPr/>
              <a:t>24.6.2012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CBB75802-45E1-4247-93D3-32FF9F6CDD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pull/>
  </p:transition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3315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B4BEDED-3205-4F68-9115-6C668110A4F1}" type="datetimeFigureOut">
              <a:rPr lang="cs-CZ"/>
              <a:pPr>
                <a:defRPr/>
              </a:pPr>
              <a:t>24.6.2012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758C1EC-01B6-4408-8EC4-92B226FE5D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55293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ransition spd="slow">
    <p:pull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344312160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6626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TextovéPole 2"/>
          <p:cNvSpPr txBox="1">
            <a:spLocks noChangeArrowheads="1"/>
          </p:cNvSpPr>
          <p:nvPr/>
        </p:nvSpPr>
        <p:spPr bwMode="auto">
          <a:xfrm>
            <a:off x="3738563" y="2565400"/>
            <a:ext cx="24050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>
                <a:solidFill>
                  <a:srgbClr val="000000"/>
                </a:solidFill>
              </a:rPr>
              <a:t>CZ.1.07/1.4.00/21.2976</a:t>
            </a:r>
          </a:p>
        </p:txBody>
      </p:sp>
      <p:sp>
        <p:nvSpPr>
          <p:cNvPr id="26628" name="TextovéPole 1"/>
          <p:cNvSpPr txBox="1">
            <a:spLocks noChangeArrowheads="1"/>
          </p:cNvSpPr>
          <p:nvPr/>
        </p:nvSpPr>
        <p:spPr bwMode="auto">
          <a:xfrm>
            <a:off x="2751138" y="1339850"/>
            <a:ext cx="1857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26629" name="TextovéPole 5"/>
          <p:cNvSpPr txBox="1">
            <a:spLocks noChangeArrowheads="1"/>
          </p:cNvSpPr>
          <p:nvPr/>
        </p:nvSpPr>
        <p:spPr bwMode="auto">
          <a:xfrm>
            <a:off x="2657475" y="2179638"/>
            <a:ext cx="1841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619178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obsahuje příklady z testu z finanční matematiky i s řešením. Žáci dostanou předtištěné otázky testu. Jsou připraveny </a:t>
            </a:r>
            <a:r>
              <a:rPr lang="cs-CZ" dirty="0" smtClean="0"/>
              <a:t>                 2 </a:t>
            </a:r>
            <a:r>
              <a:rPr lang="cs-CZ" dirty="0" smtClean="0"/>
              <a:t>varianty A/B. Žáci vypracují test po dobu </a:t>
            </a:r>
            <a:r>
              <a:rPr lang="cs-CZ" dirty="0" smtClean="0"/>
              <a:t>                     cca </a:t>
            </a:r>
            <a:r>
              <a:rPr lang="cs-CZ" dirty="0" smtClean="0"/>
              <a:t>15 minut. Práce odevzdají a společně provedou opravu podle prezentace. Kontrolují si výsledky, příklady, které neměli </a:t>
            </a:r>
            <a:r>
              <a:rPr lang="cs-CZ" dirty="0" smtClean="0"/>
              <a:t>správně, </a:t>
            </a:r>
            <a:r>
              <a:rPr lang="cs-CZ" dirty="0" smtClean="0"/>
              <a:t>si zapíší do sešitů. Na závěr jsou uvedena pravidla hodnocení s tabulkou.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3592288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Test finanční matematiky.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6992079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Zadání-1. část.</a:t>
            </a:r>
            <a:endParaRPr lang="cs-CZ" dirty="0"/>
          </a:p>
        </p:txBody>
      </p:sp>
      <p:pic>
        <p:nvPicPr>
          <p:cNvPr id="6" name="Zástupný symbol pro obsah 5" descr="Výřez obrazovky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76362" y="2301081"/>
            <a:ext cx="6391275" cy="3124200"/>
          </a:xfrm>
        </p:spPr>
      </p:pic>
    </p:spTree>
    <p:extLst>
      <p:ext uri="{BB962C8B-B14F-4D97-AF65-F5344CB8AC3E}">
        <p14:creationId xmlns:p14="http://schemas.microsoft.com/office/powerpoint/2010/main" xmlns="" val="229280557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Zadání- 2. část.</a:t>
            </a:r>
            <a:endParaRPr lang="cs-CZ" dirty="0"/>
          </a:p>
        </p:txBody>
      </p:sp>
      <p:pic>
        <p:nvPicPr>
          <p:cNvPr id="4" name="Zástupný symbol pro obsah 3" descr="Výřez obrazovky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95425" y="2339181"/>
            <a:ext cx="6153150" cy="3048000"/>
          </a:xfrm>
        </p:spPr>
      </p:pic>
    </p:spTree>
    <p:extLst>
      <p:ext uri="{BB962C8B-B14F-4D97-AF65-F5344CB8AC3E}">
        <p14:creationId xmlns:p14="http://schemas.microsoft.com/office/powerpoint/2010/main" xmlns="" val="335928946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1A: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20000"/>
              </a:bodyPr>
              <a:lstStyle/>
              <a:p>
                <a:r>
                  <a:rPr lang="cs-CZ" dirty="0" smtClean="0"/>
                  <a:t>Pan </a:t>
                </a:r>
                <a:r>
                  <a:rPr lang="cs-CZ" dirty="0"/>
                  <a:t>A uložil své dceři na vkladní </a:t>
                </a:r>
                <a:r>
                  <a:rPr lang="cs-CZ" dirty="0" smtClean="0"/>
                  <a:t>knížku 8000</a:t>
                </a:r>
                <a:r>
                  <a:rPr lang="cs-CZ" dirty="0"/>
                  <a:t>,-Kč. Kolik peněz si může dcera vybrat </a:t>
                </a:r>
                <a:r>
                  <a:rPr lang="cs-CZ" dirty="0" smtClean="0"/>
                  <a:t>po </a:t>
                </a:r>
                <a:r>
                  <a:rPr lang="cs-CZ" dirty="0"/>
                  <a:t>2 letech, jestliže úrok je 1,8% </a:t>
                </a:r>
                <a:r>
                  <a:rPr lang="cs-CZ" dirty="0" err="1"/>
                  <a:t>p.a</a:t>
                </a:r>
                <a:r>
                  <a:rPr lang="cs-CZ" dirty="0"/>
                  <a:t>. </a:t>
                </a:r>
                <a:r>
                  <a:rPr lang="cs-CZ" dirty="0" smtClean="0"/>
                  <a:t>a </a:t>
                </a:r>
                <a:r>
                  <a:rPr lang="cs-CZ" dirty="0"/>
                  <a:t>daň 15</a:t>
                </a:r>
                <a:r>
                  <a:rPr lang="cs-CZ" dirty="0" smtClean="0"/>
                  <a:t>%?</a:t>
                </a:r>
              </a:p>
              <a:p>
                <a:endParaRPr lang="cs-CZ" dirty="0"/>
              </a:p>
              <a:p>
                <a:r>
                  <a:rPr lang="cs-CZ" dirty="0" smtClean="0">
                    <a:solidFill>
                      <a:schemeClr val="tx1"/>
                    </a:solidFill>
                  </a:rPr>
                  <a:t>Řešení:</a:t>
                </a:r>
              </a:p>
              <a:p>
                <a:r>
                  <a:rPr lang="cs-CZ" dirty="0" smtClean="0">
                    <a:solidFill>
                      <a:schemeClr val="tx1"/>
                    </a:solidFill>
                  </a:rPr>
                  <a:t>Pomocí vzorce: j</a:t>
                </a:r>
                <a:r>
                  <a:rPr lang="cs-CZ" baseline="-25000" dirty="0" smtClean="0">
                    <a:solidFill>
                      <a:schemeClr val="tx1"/>
                    </a:solidFill>
                  </a:rPr>
                  <a:t>2</a:t>
                </a:r>
                <a:r>
                  <a:rPr lang="cs-CZ" dirty="0" smtClean="0">
                    <a:solidFill>
                      <a:schemeClr val="tx1"/>
                    </a:solidFill>
                  </a:rPr>
                  <a:t>= j</a:t>
                </a:r>
                <a:r>
                  <a:rPr lang="cs-CZ" baseline="-25000" dirty="0" smtClean="0">
                    <a:solidFill>
                      <a:schemeClr val="tx1"/>
                    </a:solidFill>
                  </a:rPr>
                  <a:t>0</a:t>
                </a:r>
                <a:r>
                  <a:rPr lang="cs-CZ" dirty="0" smtClean="0">
                    <a:solidFill>
                      <a:schemeClr val="tx1"/>
                    </a:solidFill>
                  </a:rPr>
                  <a:t>.(1+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0,85.1,8</m:t>
                        </m:r>
                      </m:num>
                      <m:den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100</m:t>
                        </m:r>
                      </m:den>
                    </m:f>
                  </m:oMath>
                </a14:m>
                <a:r>
                  <a:rPr lang="cs-CZ" dirty="0" smtClean="0">
                    <a:solidFill>
                      <a:schemeClr val="tx1"/>
                    </a:solidFill>
                  </a:rPr>
                  <a:t> )</a:t>
                </a:r>
                <a:r>
                  <a:rPr lang="cs-CZ" baseline="30000" dirty="0" smtClean="0">
                    <a:solidFill>
                      <a:schemeClr val="tx1"/>
                    </a:solidFill>
                  </a:rPr>
                  <a:t>2</a:t>
                </a:r>
              </a:p>
              <a:p>
                <a:pPr marL="0" indent="0">
                  <a:buNone/>
                </a:pPr>
                <a:r>
                  <a:rPr lang="cs-CZ" dirty="0" smtClean="0">
                    <a:solidFill>
                      <a:schemeClr val="tx1"/>
                    </a:solidFill>
                  </a:rPr>
                  <a:t>                                j</a:t>
                </a:r>
                <a:r>
                  <a:rPr lang="cs-CZ" baseline="-25000" dirty="0" smtClean="0">
                    <a:solidFill>
                      <a:schemeClr val="tx1"/>
                    </a:solidFill>
                  </a:rPr>
                  <a:t>2</a:t>
                </a:r>
                <a:r>
                  <a:rPr lang="cs-CZ" dirty="0" smtClean="0">
                    <a:solidFill>
                      <a:schemeClr val="tx1"/>
                    </a:solidFill>
                  </a:rPr>
                  <a:t>=8000.1,0153</a:t>
                </a:r>
                <a:r>
                  <a:rPr lang="cs-CZ" baseline="30000" dirty="0" smtClean="0">
                    <a:solidFill>
                      <a:schemeClr val="tx1"/>
                    </a:solidFill>
                  </a:rPr>
                  <a:t>2</a:t>
                </a:r>
              </a:p>
              <a:p>
                <a:pPr marL="0" indent="0">
                  <a:buNone/>
                </a:pPr>
                <a:r>
                  <a:rPr lang="cs-CZ" baseline="30000" dirty="0">
                    <a:solidFill>
                      <a:schemeClr val="tx1"/>
                    </a:solidFill>
                  </a:rPr>
                  <a:t> </a:t>
                </a:r>
                <a:r>
                  <a:rPr lang="cs-CZ" baseline="30000" dirty="0" smtClean="0">
                    <a:solidFill>
                      <a:schemeClr val="tx1"/>
                    </a:solidFill>
                  </a:rPr>
                  <a:t>                                               </a:t>
                </a:r>
                <a:endParaRPr lang="cs-CZ" baseline="30000" dirty="0">
                  <a:solidFill>
                    <a:schemeClr val="tx1"/>
                  </a:solidFill>
                </a:endParaRPr>
              </a:p>
              <a:p>
                <a:r>
                  <a:rPr lang="cs-CZ" dirty="0" smtClean="0">
                    <a:solidFill>
                      <a:schemeClr val="tx1"/>
                    </a:solidFill>
                  </a:rPr>
                  <a:t>Pomocí postupného výpočtu:</a:t>
                </a:r>
              </a:p>
              <a:p>
                <a:r>
                  <a:rPr lang="cs-CZ" dirty="0" smtClean="0">
                    <a:solidFill>
                      <a:schemeClr val="tx1"/>
                    </a:solidFill>
                  </a:rPr>
                  <a:t>1.rok: 8000 + 1,8.80.0,85 = 8 122</a:t>
                </a:r>
              </a:p>
              <a:p>
                <a:r>
                  <a:rPr lang="cs-CZ" dirty="0" smtClean="0">
                    <a:solidFill>
                      <a:schemeClr val="tx1"/>
                    </a:solidFill>
                  </a:rPr>
                  <a:t>2.rok: 8122 + 1,8. 81,22.0,85 </a:t>
                </a:r>
                <a:r>
                  <a:rPr lang="cs-CZ" dirty="0" smtClean="0">
                    <a:solidFill>
                      <a:srgbClr val="FF0000"/>
                    </a:solidFill>
                  </a:rPr>
                  <a:t>= 8 247</a:t>
                </a:r>
              </a:p>
              <a:p>
                <a:pPr marL="0" indent="0">
                  <a:buNone/>
                </a:pPr>
                <a:endParaRPr lang="cs-CZ" dirty="0"/>
              </a:p>
              <a:p>
                <a:r>
                  <a:rPr lang="cs-CZ" dirty="0">
                    <a:solidFill>
                      <a:schemeClr val="tx2"/>
                    </a:solidFill>
                  </a:rPr>
                  <a:t> </a:t>
                </a:r>
                <a:r>
                  <a:rPr lang="cs-CZ" b="1" dirty="0" smtClean="0">
                    <a:solidFill>
                      <a:schemeClr val="tx2"/>
                    </a:solidFill>
                  </a:rPr>
                  <a:t>Dcera vybere po 2 letech 8 247 Kč.</a:t>
                </a:r>
                <a:endParaRPr lang="cs-CZ" b="1" dirty="0">
                  <a:solidFill>
                    <a:schemeClr val="tx2"/>
                  </a:solidFill>
                </a:endParaRPr>
              </a:p>
              <a:p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815" t="-229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álný popisek 3"/>
          <p:cNvSpPr/>
          <p:nvPr/>
        </p:nvSpPr>
        <p:spPr>
          <a:xfrm>
            <a:off x="5364088" y="3361556"/>
            <a:ext cx="2520280" cy="792088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=8247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155628049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1B: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Paní </a:t>
            </a:r>
            <a:r>
              <a:rPr lang="cs-CZ" dirty="0"/>
              <a:t>B uložila na termínovaný vklad </a:t>
            </a:r>
            <a:r>
              <a:rPr lang="cs-CZ" dirty="0" smtClean="0"/>
              <a:t> 50</a:t>
            </a:r>
            <a:r>
              <a:rPr lang="cs-CZ" dirty="0"/>
              <a:t> 000,-Kč </a:t>
            </a:r>
            <a:r>
              <a:rPr lang="cs-CZ" dirty="0" smtClean="0"/>
              <a:t>                       na </a:t>
            </a:r>
            <a:r>
              <a:rPr lang="cs-CZ" dirty="0"/>
              <a:t>půl roku. Kolik peněz </a:t>
            </a:r>
            <a:r>
              <a:rPr lang="cs-CZ" dirty="0" smtClean="0"/>
              <a:t>si paní </a:t>
            </a:r>
            <a:r>
              <a:rPr lang="cs-CZ" dirty="0"/>
              <a:t>B vybere, jestliže úrok je 0,6% </a:t>
            </a:r>
            <a:r>
              <a:rPr lang="cs-CZ" dirty="0" err="1"/>
              <a:t>p.a</a:t>
            </a:r>
            <a:r>
              <a:rPr lang="cs-CZ" dirty="0"/>
              <a:t>. </a:t>
            </a:r>
            <a:r>
              <a:rPr lang="cs-CZ" dirty="0" smtClean="0"/>
              <a:t>a daň 15</a:t>
            </a:r>
            <a:r>
              <a:rPr lang="cs-CZ" dirty="0"/>
              <a:t>%?       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>
                <a:solidFill>
                  <a:schemeClr val="tx1"/>
                </a:solidFill>
              </a:rPr>
              <a:t>Řešení: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Úrok   za rok: 500 . 0,6 = 300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Úrok za půl roku : 300 :2 = 150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Úrok po odečtení daně: 150 .0,85 = 127,5 = 128 </a:t>
            </a:r>
          </a:p>
          <a:p>
            <a:endParaRPr lang="cs-CZ" dirty="0"/>
          </a:p>
          <a:p>
            <a:r>
              <a:rPr lang="cs-CZ" b="1" dirty="0" smtClean="0">
                <a:solidFill>
                  <a:schemeClr val="tx2"/>
                </a:solidFill>
              </a:rPr>
              <a:t>Paní B vybere za půl roku 50 128 Kč.                                                     </a:t>
            </a:r>
            <a:endParaRPr lang="cs-CZ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5198809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2A: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Paní C uložila má běžný účet úročený 0,5% . </a:t>
            </a:r>
            <a:r>
              <a:rPr lang="cs-CZ" dirty="0" smtClean="0"/>
              <a:t>Na </a:t>
            </a:r>
            <a:r>
              <a:rPr lang="cs-CZ" dirty="0"/>
              <a:t>účtu má 140 000,-. Jaký bude </a:t>
            </a:r>
            <a:r>
              <a:rPr lang="cs-CZ" b="1" dirty="0"/>
              <a:t>čistý </a:t>
            </a:r>
            <a:r>
              <a:rPr lang="cs-CZ" dirty="0" smtClean="0"/>
              <a:t>úrok </a:t>
            </a:r>
            <a:r>
              <a:rPr lang="cs-CZ" dirty="0"/>
              <a:t>za měsíc</a:t>
            </a:r>
            <a:r>
              <a:rPr lang="cs-CZ" dirty="0" smtClean="0"/>
              <a:t>?</a:t>
            </a:r>
          </a:p>
          <a:p>
            <a:endParaRPr lang="cs-CZ" dirty="0"/>
          </a:p>
          <a:p>
            <a:r>
              <a:rPr lang="cs-CZ" dirty="0">
                <a:solidFill>
                  <a:schemeClr val="tx1"/>
                </a:solidFill>
              </a:rPr>
              <a:t>Řešení:</a:t>
            </a:r>
          </a:p>
          <a:p>
            <a:r>
              <a:rPr lang="cs-CZ" dirty="0">
                <a:solidFill>
                  <a:schemeClr val="tx1"/>
                </a:solidFill>
              </a:rPr>
              <a:t>Úrok   za rok: </a:t>
            </a:r>
            <a:r>
              <a:rPr lang="cs-CZ" dirty="0" smtClean="0">
                <a:solidFill>
                  <a:schemeClr val="tx1"/>
                </a:solidFill>
              </a:rPr>
              <a:t>1400 </a:t>
            </a:r>
            <a:r>
              <a:rPr lang="cs-CZ" dirty="0">
                <a:solidFill>
                  <a:schemeClr val="tx1"/>
                </a:solidFill>
              </a:rPr>
              <a:t>. </a:t>
            </a:r>
            <a:r>
              <a:rPr lang="cs-CZ" dirty="0" smtClean="0">
                <a:solidFill>
                  <a:schemeClr val="tx1"/>
                </a:solidFill>
              </a:rPr>
              <a:t>0,5 </a:t>
            </a:r>
            <a:r>
              <a:rPr lang="cs-CZ" dirty="0">
                <a:solidFill>
                  <a:schemeClr val="tx1"/>
                </a:solidFill>
              </a:rPr>
              <a:t>= </a:t>
            </a:r>
            <a:r>
              <a:rPr lang="cs-CZ" dirty="0" smtClean="0">
                <a:solidFill>
                  <a:schemeClr val="tx1"/>
                </a:solidFill>
              </a:rPr>
              <a:t>700</a:t>
            </a:r>
            <a:endParaRPr lang="cs-CZ" dirty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Úrok za </a:t>
            </a:r>
            <a:r>
              <a:rPr lang="cs-CZ" dirty="0" smtClean="0">
                <a:solidFill>
                  <a:schemeClr val="tx1"/>
                </a:solidFill>
              </a:rPr>
              <a:t>měsíc </a:t>
            </a:r>
            <a:r>
              <a:rPr lang="cs-CZ" dirty="0">
                <a:solidFill>
                  <a:schemeClr val="tx1"/>
                </a:solidFill>
              </a:rPr>
              <a:t>: </a:t>
            </a:r>
            <a:r>
              <a:rPr lang="cs-CZ" dirty="0" smtClean="0">
                <a:solidFill>
                  <a:schemeClr val="tx1"/>
                </a:solidFill>
              </a:rPr>
              <a:t>700 :12 </a:t>
            </a:r>
            <a:r>
              <a:rPr lang="cs-CZ" dirty="0">
                <a:solidFill>
                  <a:schemeClr val="tx1"/>
                </a:solidFill>
              </a:rPr>
              <a:t>= </a:t>
            </a:r>
            <a:r>
              <a:rPr lang="cs-CZ" dirty="0" smtClean="0">
                <a:solidFill>
                  <a:schemeClr val="tx1"/>
                </a:solidFill>
              </a:rPr>
              <a:t>58,3</a:t>
            </a:r>
            <a:endParaRPr lang="cs-CZ" dirty="0">
              <a:solidFill>
                <a:schemeClr val="tx1"/>
              </a:solidFill>
            </a:endParaRPr>
          </a:p>
          <a:p>
            <a:r>
              <a:rPr lang="cs-CZ" dirty="0">
                <a:solidFill>
                  <a:schemeClr val="tx1"/>
                </a:solidFill>
              </a:rPr>
              <a:t>Úrok po odečtení daně: </a:t>
            </a:r>
            <a:r>
              <a:rPr lang="cs-CZ" dirty="0" smtClean="0">
                <a:solidFill>
                  <a:schemeClr val="tx1"/>
                </a:solidFill>
              </a:rPr>
              <a:t>58,3 </a:t>
            </a:r>
            <a:r>
              <a:rPr lang="cs-CZ" dirty="0">
                <a:solidFill>
                  <a:schemeClr val="tx1"/>
                </a:solidFill>
              </a:rPr>
              <a:t>.0,85 = </a:t>
            </a:r>
            <a:r>
              <a:rPr lang="cs-CZ" dirty="0" smtClean="0">
                <a:solidFill>
                  <a:schemeClr val="tx1"/>
                </a:solidFill>
              </a:rPr>
              <a:t>49,58 </a:t>
            </a:r>
            <a:r>
              <a:rPr lang="cs-CZ" dirty="0">
                <a:solidFill>
                  <a:schemeClr val="tx1"/>
                </a:solidFill>
              </a:rPr>
              <a:t>= </a:t>
            </a:r>
            <a:r>
              <a:rPr lang="cs-CZ" dirty="0" smtClean="0">
                <a:solidFill>
                  <a:schemeClr val="tx1"/>
                </a:solidFill>
              </a:rPr>
              <a:t>50 </a:t>
            </a:r>
            <a:endParaRPr lang="cs-CZ" dirty="0">
              <a:solidFill>
                <a:schemeClr val="tx1"/>
              </a:solidFill>
            </a:endParaRPr>
          </a:p>
          <a:p>
            <a:endParaRPr lang="cs-CZ" dirty="0"/>
          </a:p>
          <a:p>
            <a:r>
              <a:rPr lang="cs-CZ" b="1" dirty="0" smtClean="0">
                <a:solidFill>
                  <a:schemeClr val="tx2"/>
                </a:solidFill>
              </a:rPr>
              <a:t>Paní C získá za měsíc čistý úrok 50 Kč. </a:t>
            </a:r>
            <a:endParaRPr lang="cs-CZ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9165728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2B: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r>
                  <a:rPr lang="cs-CZ" dirty="0" smtClean="0"/>
                  <a:t>Pan D si půjčil 80 000,-Kč. S bankou se  dohodl</a:t>
                </a:r>
                <a:r>
                  <a:rPr lang="cs-CZ" dirty="0"/>
                  <a:t>, že celou půjčku splatí i s </a:t>
                </a:r>
                <a:r>
                  <a:rPr lang="cs-CZ" dirty="0" smtClean="0"/>
                  <a:t>úroky za </a:t>
                </a:r>
                <a:r>
                  <a:rPr lang="cs-CZ" dirty="0"/>
                  <a:t>3 roky. Kolik musí zaplatit, </a:t>
                </a:r>
                <a:r>
                  <a:rPr lang="cs-CZ" dirty="0" smtClean="0"/>
                  <a:t>když úrok </a:t>
                </a:r>
                <a:r>
                  <a:rPr lang="cs-CZ" dirty="0"/>
                  <a:t>z půjčky je 9,2% </a:t>
                </a:r>
                <a:r>
                  <a:rPr lang="cs-CZ" dirty="0" err="1"/>
                  <a:t>p.a</a:t>
                </a:r>
                <a:r>
                  <a:rPr lang="cs-CZ" dirty="0" smtClean="0"/>
                  <a:t>.?</a:t>
                </a:r>
              </a:p>
              <a:p>
                <a:r>
                  <a:rPr lang="cs-CZ" dirty="0">
                    <a:solidFill>
                      <a:schemeClr val="tx1"/>
                    </a:solidFill>
                  </a:rPr>
                  <a:t>Řešení:</a:t>
                </a:r>
              </a:p>
              <a:p>
                <a:r>
                  <a:rPr lang="cs-CZ" dirty="0">
                    <a:solidFill>
                      <a:schemeClr val="tx1"/>
                    </a:solidFill>
                  </a:rPr>
                  <a:t>Pomocí vzorce: </a:t>
                </a:r>
                <a:r>
                  <a:rPr lang="cs-CZ" dirty="0" smtClean="0">
                    <a:solidFill>
                      <a:schemeClr val="tx1"/>
                    </a:solidFill>
                  </a:rPr>
                  <a:t>j</a:t>
                </a:r>
                <a:r>
                  <a:rPr lang="cs-CZ" baseline="-25000" dirty="0" smtClean="0">
                    <a:solidFill>
                      <a:schemeClr val="tx1"/>
                    </a:solidFill>
                  </a:rPr>
                  <a:t>3</a:t>
                </a:r>
                <a:r>
                  <a:rPr lang="cs-CZ" dirty="0" smtClean="0">
                    <a:solidFill>
                      <a:schemeClr val="tx1"/>
                    </a:solidFill>
                  </a:rPr>
                  <a:t>= </a:t>
                </a:r>
                <a:r>
                  <a:rPr lang="cs-CZ" dirty="0">
                    <a:solidFill>
                      <a:schemeClr val="tx1"/>
                    </a:solidFill>
                  </a:rPr>
                  <a:t>j</a:t>
                </a:r>
                <a:r>
                  <a:rPr lang="cs-CZ" baseline="-25000" dirty="0">
                    <a:solidFill>
                      <a:schemeClr val="tx1"/>
                    </a:solidFill>
                  </a:rPr>
                  <a:t>0</a:t>
                </a:r>
                <a:r>
                  <a:rPr lang="cs-CZ" dirty="0">
                    <a:solidFill>
                      <a:schemeClr val="tx1"/>
                    </a:solidFill>
                  </a:rPr>
                  <a:t>.(1+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solidFill>
                              <a:schemeClr val="tx1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9</m:t>
                        </m:r>
                        <m:r>
                          <a:rPr lang="cs-CZ" i="1">
                            <a:solidFill>
                              <a:schemeClr val="tx1"/>
                            </a:solidFill>
                            <a:latin typeface="Cambria Math"/>
                          </a:rPr>
                          <m:t>,</m:t>
                        </m:r>
                        <m:r>
                          <a:rPr lang="cs-CZ" b="0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i="1">
                            <a:solidFill>
                              <a:schemeClr val="tx1"/>
                            </a:solidFill>
                            <a:latin typeface="Cambria Math"/>
                          </a:rPr>
                          <m:t>100</m:t>
                        </m:r>
                      </m:den>
                    </m:f>
                  </m:oMath>
                </a14:m>
                <a:r>
                  <a:rPr lang="cs-CZ" dirty="0">
                    <a:solidFill>
                      <a:schemeClr val="tx1"/>
                    </a:solidFill>
                  </a:rPr>
                  <a:t> </a:t>
                </a:r>
                <a:r>
                  <a:rPr lang="cs-CZ" dirty="0" smtClean="0">
                    <a:solidFill>
                      <a:schemeClr val="tx1"/>
                    </a:solidFill>
                  </a:rPr>
                  <a:t>)</a:t>
                </a:r>
                <a:r>
                  <a:rPr lang="cs-CZ" baseline="30000" dirty="0" smtClean="0">
                    <a:solidFill>
                      <a:schemeClr val="tx1"/>
                    </a:solidFill>
                  </a:rPr>
                  <a:t>3</a:t>
                </a:r>
                <a:endParaRPr lang="cs-CZ" baseline="30000" dirty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r>
                  <a:rPr lang="cs-CZ" dirty="0">
                    <a:solidFill>
                      <a:schemeClr val="tx1"/>
                    </a:solidFill>
                  </a:rPr>
                  <a:t>                                </a:t>
                </a:r>
                <a:r>
                  <a:rPr lang="cs-CZ" dirty="0" smtClean="0">
                    <a:solidFill>
                      <a:schemeClr val="tx1"/>
                    </a:solidFill>
                  </a:rPr>
                  <a:t>j</a:t>
                </a:r>
                <a:r>
                  <a:rPr lang="cs-CZ" baseline="-25000" dirty="0" smtClean="0">
                    <a:solidFill>
                      <a:schemeClr val="tx1"/>
                    </a:solidFill>
                  </a:rPr>
                  <a:t>3</a:t>
                </a:r>
                <a:r>
                  <a:rPr lang="cs-CZ" dirty="0" smtClean="0">
                    <a:solidFill>
                      <a:schemeClr val="tx1"/>
                    </a:solidFill>
                  </a:rPr>
                  <a:t>=80 000.1,092</a:t>
                </a:r>
                <a:r>
                  <a:rPr lang="cs-CZ" baseline="30000" dirty="0" smtClean="0">
                    <a:solidFill>
                      <a:schemeClr val="tx1"/>
                    </a:solidFill>
                  </a:rPr>
                  <a:t>3</a:t>
                </a:r>
                <a:endParaRPr lang="cs-CZ" baseline="30000" dirty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r>
                  <a:rPr lang="cs-CZ" baseline="30000" dirty="0">
                    <a:solidFill>
                      <a:schemeClr val="tx1"/>
                    </a:solidFill>
                  </a:rPr>
                  <a:t>                                                </a:t>
                </a:r>
              </a:p>
              <a:p>
                <a:r>
                  <a:rPr lang="cs-CZ" dirty="0">
                    <a:solidFill>
                      <a:schemeClr val="tx1"/>
                    </a:solidFill>
                  </a:rPr>
                  <a:t>Pomocí postupného výpočtu:</a:t>
                </a:r>
              </a:p>
              <a:p>
                <a:r>
                  <a:rPr lang="cs-CZ" dirty="0">
                    <a:solidFill>
                      <a:schemeClr val="tx1"/>
                    </a:solidFill>
                  </a:rPr>
                  <a:t>1.rok: </a:t>
                </a:r>
                <a:r>
                  <a:rPr lang="cs-CZ" dirty="0" smtClean="0">
                    <a:solidFill>
                      <a:schemeClr val="tx1"/>
                    </a:solidFill>
                  </a:rPr>
                  <a:t>80 000 </a:t>
                </a:r>
                <a:r>
                  <a:rPr lang="cs-CZ" dirty="0">
                    <a:solidFill>
                      <a:schemeClr val="tx1"/>
                    </a:solidFill>
                  </a:rPr>
                  <a:t>+ </a:t>
                </a:r>
                <a:r>
                  <a:rPr lang="cs-CZ" dirty="0" smtClean="0">
                    <a:solidFill>
                      <a:schemeClr val="tx1"/>
                    </a:solidFill>
                  </a:rPr>
                  <a:t>9,2.800 =80 000 +7360</a:t>
                </a:r>
                <a:endParaRPr lang="cs-CZ" dirty="0">
                  <a:solidFill>
                    <a:schemeClr val="tx1"/>
                  </a:solidFill>
                </a:endParaRPr>
              </a:p>
              <a:p>
                <a:r>
                  <a:rPr lang="cs-CZ" dirty="0">
                    <a:solidFill>
                      <a:schemeClr val="tx1"/>
                    </a:solidFill>
                  </a:rPr>
                  <a:t>2.rok: </a:t>
                </a:r>
                <a:r>
                  <a:rPr lang="cs-CZ" dirty="0" smtClean="0">
                    <a:solidFill>
                      <a:schemeClr val="tx1"/>
                    </a:solidFill>
                  </a:rPr>
                  <a:t>87360 </a:t>
                </a:r>
                <a:r>
                  <a:rPr lang="cs-CZ" dirty="0">
                    <a:solidFill>
                      <a:schemeClr val="tx1"/>
                    </a:solidFill>
                  </a:rPr>
                  <a:t>+ </a:t>
                </a:r>
                <a:r>
                  <a:rPr lang="cs-CZ" dirty="0" smtClean="0">
                    <a:solidFill>
                      <a:schemeClr val="tx1"/>
                    </a:solidFill>
                  </a:rPr>
                  <a:t>9,2. 873,6 =87360 +8037</a:t>
                </a:r>
              </a:p>
              <a:p>
                <a:r>
                  <a:rPr lang="cs-CZ" dirty="0" smtClean="0">
                    <a:solidFill>
                      <a:schemeClr val="tx1"/>
                    </a:solidFill>
                  </a:rPr>
                  <a:t>3.rok:95397 + 9,2. 953,97 = 95397</a:t>
                </a:r>
                <a:r>
                  <a:rPr lang="hu-HU" dirty="0" smtClean="0">
                    <a:solidFill>
                      <a:schemeClr val="tx1"/>
                    </a:solidFill>
                    <a:latin typeface="Gill Sans MT"/>
                  </a:rPr>
                  <a:t>+ 8777= </a:t>
                </a:r>
                <a:r>
                  <a:rPr lang="hu-HU" dirty="0" smtClean="0">
                    <a:solidFill>
                      <a:srgbClr val="FF0000"/>
                    </a:solidFill>
                    <a:latin typeface="Gill Sans MT"/>
                  </a:rPr>
                  <a:t>104 174</a:t>
                </a:r>
                <a:r>
                  <a:rPr lang="cs-CZ" dirty="0" smtClean="0">
                    <a:solidFill>
                      <a:srgbClr val="FF0000"/>
                    </a:solidFill>
                  </a:rPr>
                  <a:t> </a:t>
                </a:r>
              </a:p>
              <a:p>
                <a:r>
                  <a:rPr lang="cs-CZ" b="1" dirty="0" smtClean="0">
                    <a:solidFill>
                      <a:schemeClr val="tx2"/>
                    </a:solidFill>
                  </a:rPr>
                  <a:t>Pan D musí bance splatit 104 174 Kč.</a:t>
                </a:r>
                <a:endParaRPr lang="cs-CZ" b="1" dirty="0">
                  <a:solidFill>
                    <a:schemeClr val="tx2"/>
                  </a:solidFill>
                </a:endParaRPr>
              </a:p>
              <a:p>
                <a:endParaRPr lang="cs-CZ" dirty="0" smtClean="0"/>
              </a:p>
              <a:p>
                <a:endParaRPr lang="cs-CZ" dirty="0"/>
              </a:p>
              <a:p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 cstate="print"/>
                <a:stretch>
                  <a:fillRect l="-815" t="-16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válný popisek 3"/>
          <p:cNvSpPr/>
          <p:nvPr/>
        </p:nvSpPr>
        <p:spPr>
          <a:xfrm>
            <a:off x="5724128" y="3212976"/>
            <a:ext cx="2664296" cy="1080120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=104 174,-Kč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6986246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B</a:t>
            </a:r>
          </a:p>
          <a:p>
            <a:r>
              <a:rPr lang="cs-CZ" dirty="0"/>
              <a:t>Chci si vyměnit 5000 Kč  za </a:t>
            </a:r>
            <a:r>
              <a:rPr lang="cs-CZ" dirty="0" err="1"/>
              <a:t>angl.libry</a:t>
            </a:r>
            <a:r>
              <a:rPr lang="cs-CZ" dirty="0"/>
              <a:t>. </a:t>
            </a:r>
            <a:r>
              <a:rPr lang="cs-CZ" dirty="0" smtClean="0"/>
              <a:t>Kurz </a:t>
            </a:r>
            <a:r>
              <a:rPr lang="cs-CZ" dirty="0"/>
              <a:t>je 32,3 a měníme bez poplatku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>
                <a:solidFill>
                  <a:schemeClr val="tx1"/>
                </a:solidFill>
              </a:rPr>
              <a:t>Řešení: 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5000 : 32,3 = 154, 8</a:t>
            </a:r>
          </a:p>
          <a:p>
            <a:r>
              <a:rPr lang="cs-CZ" b="1" dirty="0" smtClean="0">
                <a:solidFill>
                  <a:schemeClr val="tx2"/>
                </a:solidFill>
              </a:rPr>
              <a:t>Ve směnárně nám dají 154 GBP a vrátí 26 Kč.</a:t>
            </a:r>
            <a:endParaRPr lang="cs-CZ" b="1" dirty="0">
              <a:solidFill>
                <a:schemeClr val="tx2"/>
              </a:solidFill>
            </a:endParaRP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A</a:t>
            </a:r>
          </a:p>
          <a:p>
            <a:r>
              <a:rPr lang="cs-CZ" dirty="0"/>
              <a:t>Výlet lodí stojí 29 Eur. Kolik to je Kč, </a:t>
            </a:r>
            <a:r>
              <a:rPr lang="cs-CZ" dirty="0" smtClean="0"/>
              <a:t>jestliže </a:t>
            </a:r>
            <a:r>
              <a:rPr lang="cs-CZ" dirty="0"/>
              <a:t>kurz je </a:t>
            </a:r>
            <a:r>
              <a:rPr lang="cs-CZ" dirty="0" smtClean="0"/>
              <a:t>25,9?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>
                <a:solidFill>
                  <a:schemeClr val="tx1"/>
                </a:solidFill>
              </a:rPr>
              <a:t>Řešení: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25,9 . 29=  751</a:t>
            </a:r>
          </a:p>
          <a:p>
            <a:endParaRPr lang="cs-CZ" dirty="0"/>
          </a:p>
          <a:p>
            <a:r>
              <a:rPr lang="cs-CZ" b="1" dirty="0" smtClean="0">
                <a:solidFill>
                  <a:schemeClr val="tx2"/>
                </a:solidFill>
              </a:rPr>
              <a:t>Výlet lodí stojí 751 Kč. </a:t>
            </a:r>
            <a:endParaRPr lang="cs-CZ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3245304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4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B</a:t>
            </a:r>
          </a:p>
          <a:p>
            <a:r>
              <a:rPr lang="cs-CZ" dirty="0"/>
              <a:t>Investuji  20 000</a:t>
            </a:r>
            <a:r>
              <a:rPr lang="cs-CZ" dirty="0" smtClean="0"/>
              <a:t>,-                     do </a:t>
            </a:r>
            <a:r>
              <a:rPr lang="cs-CZ" dirty="0"/>
              <a:t>fondu XZ</a:t>
            </a:r>
            <a:r>
              <a:rPr lang="cs-CZ" dirty="0" smtClean="0"/>
              <a:t>. Hodnota  1 </a:t>
            </a:r>
            <a:r>
              <a:rPr lang="cs-CZ" dirty="0"/>
              <a:t>podíl</a:t>
            </a:r>
            <a:r>
              <a:rPr lang="cs-CZ" dirty="0" smtClean="0"/>
              <a:t>. listu </a:t>
            </a:r>
            <a:r>
              <a:rPr lang="cs-CZ" dirty="0"/>
              <a:t>je 0,9875. Kolik podíl. </a:t>
            </a:r>
            <a:r>
              <a:rPr lang="cs-CZ" dirty="0" smtClean="0"/>
              <a:t>listů  získám</a:t>
            </a:r>
            <a:r>
              <a:rPr lang="cs-CZ" dirty="0"/>
              <a:t>?                                                                     </a:t>
            </a:r>
            <a:endParaRPr lang="cs-CZ" dirty="0" smtClean="0"/>
          </a:p>
          <a:p>
            <a:r>
              <a:rPr lang="cs-CZ" dirty="0" smtClean="0">
                <a:solidFill>
                  <a:schemeClr val="tx1"/>
                </a:solidFill>
              </a:rPr>
              <a:t>Řešení: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20 000 : 0,9875= 20 253</a:t>
            </a:r>
          </a:p>
          <a:p>
            <a:endParaRPr lang="cs-CZ" dirty="0"/>
          </a:p>
          <a:p>
            <a:r>
              <a:rPr lang="cs-CZ" b="1" dirty="0" smtClean="0">
                <a:solidFill>
                  <a:schemeClr val="tx2"/>
                </a:solidFill>
              </a:rPr>
              <a:t>Získám 20 253 podílových listů.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A</a:t>
            </a:r>
            <a:endParaRPr lang="cs-CZ" dirty="0"/>
          </a:p>
          <a:p>
            <a:r>
              <a:rPr lang="cs-CZ" dirty="0"/>
              <a:t>Investuji 40 000,- </a:t>
            </a:r>
            <a:r>
              <a:rPr lang="cs-CZ" dirty="0" smtClean="0"/>
              <a:t>                     do </a:t>
            </a:r>
            <a:r>
              <a:rPr lang="cs-CZ" dirty="0"/>
              <a:t>fondu XY. Hodnota </a:t>
            </a:r>
            <a:r>
              <a:rPr lang="cs-CZ" dirty="0" smtClean="0"/>
              <a:t>1 </a:t>
            </a:r>
            <a:r>
              <a:rPr lang="cs-CZ" dirty="0"/>
              <a:t>podíl listu je 1,2524. Kolik podíl. listů   </a:t>
            </a:r>
            <a:r>
              <a:rPr lang="cs-CZ" dirty="0" smtClean="0"/>
              <a:t>získám?  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Řešení: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40 000 : 1,2524= 31 938</a:t>
            </a:r>
          </a:p>
          <a:p>
            <a:endParaRPr lang="cs-CZ" dirty="0"/>
          </a:p>
          <a:p>
            <a:r>
              <a:rPr lang="cs-CZ" b="1" dirty="0" smtClean="0">
                <a:solidFill>
                  <a:schemeClr val="tx2"/>
                </a:solidFill>
              </a:rPr>
              <a:t>Získám 31 938 podílových listů.         </a:t>
            </a:r>
            <a:endParaRPr lang="cs-CZ" b="1" dirty="0">
              <a:solidFill>
                <a:schemeClr val="tx2"/>
              </a:solidFill>
            </a:endParaRPr>
          </a:p>
          <a:p>
            <a:r>
              <a:rPr lang="cs-CZ" dirty="0"/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8955413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>
                <a:effectLst/>
              </a:rPr>
              <a:t>Vyberte správnou odpověď.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Obligace jsou</a:t>
            </a:r>
          </a:p>
          <a:p>
            <a:endParaRPr lang="cs-CZ" dirty="0"/>
          </a:p>
          <a:p>
            <a:r>
              <a:rPr lang="cs-CZ" dirty="0" smtClean="0"/>
              <a:t>a</a:t>
            </a:r>
            <a:r>
              <a:rPr lang="cs-CZ" dirty="0"/>
              <a:t>/ jednotky cizí měny</a:t>
            </a:r>
          </a:p>
          <a:p>
            <a:r>
              <a:rPr lang="cs-CZ" dirty="0" smtClean="0"/>
              <a:t>b</a:t>
            </a:r>
            <a:r>
              <a:rPr lang="cs-CZ" dirty="0"/>
              <a:t>/ obvyklé smlouvy</a:t>
            </a:r>
          </a:p>
          <a:p>
            <a:r>
              <a:rPr lang="cs-CZ" dirty="0" smtClean="0"/>
              <a:t>c</a:t>
            </a:r>
            <a:r>
              <a:rPr lang="cs-CZ" dirty="0"/>
              <a:t>/ dluhopisy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Státní </a:t>
            </a:r>
            <a:r>
              <a:rPr lang="cs-CZ" dirty="0"/>
              <a:t>podpora </a:t>
            </a:r>
            <a:r>
              <a:rPr lang="cs-CZ" dirty="0" err="1"/>
              <a:t>st.spoření</a:t>
            </a:r>
            <a:r>
              <a:rPr lang="cs-CZ" dirty="0"/>
              <a:t> je max. 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a</a:t>
            </a:r>
            <a:r>
              <a:rPr lang="cs-CZ" dirty="0"/>
              <a:t>/ </a:t>
            </a:r>
            <a:r>
              <a:rPr lang="cs-CZ" dirty="0" smtClean="0"/>
              <a:t>4500Kč/rok</a:t>
            </a:r>
            <a:endParaRPr lang="cs-CZ" dirty="0"/>
          </a:p>
          <a:p>
            <a:r>
              <a:rPr lang="cs-CZ" dirty="0"/>
              <a:t>b/ </a:t>
            </a:r>
            <a:r>
              <a:rPr lang="cs-CZ" dirty="0" smtClean="0"/>
              <a:t>2000Kč/rok</a:t>
            </a:r>
            <a:endParaRPr lang="cs-CZ" dirty="0"/>
          </a:p>
          <a:p>
            <a:r>
              <a:rPr lang="cs-CZ" dirty="0"/>
              <a:t>c/ 3000Kč/ rok </a:t>
            </a:r>
          </a:p>
        </p:txBody>
      </p:sp>
    </p:spTree>
    <p:extLst>
      <p:ext uri="{BB962C8B-B14F-4D97-AF65-F5344CB8AC3E}">
        <p14:creationId xmlns:p14="http://schemas.microsoft.com/office/powerpoint/2010/main" xmlns="" val="167043423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>
                <a:effectLst/>
              </a:rPr>
              <a:t>Vyberte správnou odpověď.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dirty="0" smtClean="0"/>
              <a:t>Daň </a:t>
            </a:r>
            <a:r>
              <a:rPr lang="cs-CZ" dirty="0"/>
              <a:t>z bankovních vkladů je v </a:t>
            </a:r>
            <a:r>
              <a:rPr lang="cs-CZ" dirty="0" smtClean="0"/>
              <a:t>ČR</a:t>
            </a:r>
          </a:p>
          <a:p>
            <a:endParaRPr lang="cs-CZ" dirty="0"/>
          </a:p>
          <a:p>
            <a:r>
              <a:rPr lang="cs-CZ" dirty="0" smtClean="0"/>
              <a:t>a</a:t>
            </a:r>
            <a:r>
              <a:rPr lang="cs-CZ" dirty="0"/>
              <a:t>/ 5%</a:t>
            </a:r>
          </a:p>
          <a:p>
            <a:r>
              <a:rPr lang="cs-CZ" dirty="0" smtClean="0"/>
              <a:t>b</a:t>
            </a:r>
            <a:r>
              <a:rPr lang="cs-CZ" dirty="0"/>
              <a:t>/ 15%</a:t>
            </a:r>
          </a:p>
          <a:p>
            <a:r>
              <a:rPr lang="cs-CZ" dirty="0" smtClean="0"/>
              <a:t>c</a:t>
            </a:r>
            <a:r>
              <a:rPr lang="cs-CZ" dirty="0"/>
              <a:t>/ 25%       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r>
              <a:rPr lang="cs-CZ" dirty="0"/>
              <a:t>Akciový podílový fond  je </a:t>
            </a:r>
            <a:endParaRPr lang="cs-CZ" dirty="0" smtClean="0"/>
          </a:p>
          <a:p>
            <a:r>
              <a:rPr lang="cs-CZ" dirty="0" smtClean="0"/>
              <a:t>                                  </a:t>
            </a:r>
          </a:p>
          <a:p>
            <a:r>
              <a:rPr lang="cs-CZ" dirty="0" smtClean="0"/>
              <a:t>a</a:t>
            </a:r>
            <a:r>
              <a:rPr lang="cs-CZ" dirty="0"/>
              <a:t>/ krátkodobá investice    </a:t>
            </a:r>
            <a:endParaRPr lang="cs-CZ" dirty="0" smtClean="0"/>
          </a:p>
          <a:p>
            <a:r>
              <a:rPr lang="cs-CZ" dirty="0" smtClean="0"/>
              <a:t>                                           b</a:t>
            </a:r>
            <a:r>
              <a:rPr lang="cs-CZ" dirty="0"/>
              <a:t>/ investice </a:t>
            </a:r>
            <a:r>
              <a:rPr lang="cs-CZ" dirty="0" smtClean="0"/>
              <a:t>                           na </a:t>
            </a:r>
            <a:r>
              <a:rPr lang="cs-CZ" dirty="0"/>
              <a:t>6 měsíců </a:t>
            </a:r>
            <a:endParaRPr lang="cs-CZ" dirty="0" smtClean="0"/>
          </a:p>
          <a:p>
            <a:r>
              <a:rPr lang="cs-CZ" dirty="0" smtClean="0"/>
              <a:t>                                             c</a:t>
            </a:r>
            <a:r>
              <a:rPr lang="cs-CZ" dirty="0"/>
              <a:t>/ dlouhodobá investice </a:t>
            </a:r>
          </a:p>
        </p:txBody>
      </p:sp>
    </p:spTree>
    <p:extLst>
      <p:ext uri="{BB962C8B-B14F-4D97-AF65-F5344CB8AC3E}">
        <p14:creationId xmlns:p14="http://schemas.microsoft.com/office/powerpoint/2010/main" xmlns="" val="133737407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>
                <a:effectLst/>
              </a:rPr>
              <a:t>Vyberte správnou odpověď.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/>
              <a:t>Státní podpora </a:t>
            </a:r>
            <a:r>
              <a:rPr lang="cs-CZ" dirty="0" err="1"/>
              <a:t>st.spoření</a:t>
            </a:r>
            <a:r>
              <a:rPr lang="cs-CZ" dirty="0"/>
              <a:t> je max.                               </a:t>
            </a:r>
          </a:p>
          <a:p>
            <a:r>
              <a:rPr lang="cs-CZ" dirty="0" smtClean="0"/>
              <a:t>a</a:t>
            </a:r>
            <a:r>
              <a:rPr lang="cs-CZ" dirty="0"/>
              <a:t>/ 2000Kč/rok                                                                     </a:t>
            </a:r>
          </a:p>
          <a:p>
            <a:r>
              <a:rPr lang="cs-CZ" dirty="0" smtClean="0"/>
              <a:t>b</a:t>
            </a:r>
            <a:r>
              <a:rPr lang="cs-CZ" dirty="0"/>
              <a:t>/ 3000Kč/rok</a:t>
            </a:r>
          </a:p>
          <a:p>
            <a:r>
              <a:rPr lang="cs-CZ" dirty="0" smtClean="0"/>
              <a:t>c</a:t>
            </a:r>
            <a:r>
              <a:rPr lang="cs-CZ" dirty="0"/>
              <a:t>/ 4500Kč/rok</a:t>
            </a:r>
          </a:p>
          <a:p>
            <a:r>
              <a:rPr lang="cs-CZ" dirty="0"/>
              <a:t> 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Daň </a:t>
            </a:r>
            <a:r>
              <a:rPr lang="cs-CZ" dirty="0"/>
              <a:t>z bankovních vkladů je v </a:t>
            </a:r>
            <a:r>
              <a:rPr lang="cs-CZ" dirty="0" smtClean="0"/>
              <a:t>ČR</a:t>
            </a:r>
            <a:endParaRPr lang="cs-CZ" dirty="0"/>
          </a:p>
          <a:p>
            <a:r>
              <a:rPr lang="cs-CZ" dirty="0"/>
              <a:t>a/ 15</a:t>
            </a:r>
            <a:r>
              <a:rPr lang="cs-CZ" dirty="0" smtClean="0"/>
              <a:t>%</a:t>
            </a:r>
            <a:endParaRPr lang="cs-CZ" dirty="0"/>
          </a:p>
          <a:p>
            <a:r>
              <a:rPr lang="cs-CZ" dirty="0"/>
              <a:t>b/ 5%   </a:t>
            </a:r>
            <a:r>
              <a:rPr lang="cs-CZ" dirty="0" smtClean="0"/>
              <a:t>                                                                         c</a:t>
            </a:r>
            <a:r>
              <a:rPr lang="cs-CZ" dirty="0"/>
              <a:t>/ 25% </a:t>
            </a:r>
          </a:p>
        </p:txBody>
      </p:sp>
    </p:spTree>
    <p:extLst>
      <p:ext uri="{BB962C8B-B14F-4D97-AF65-F5344CB8AC3E}">
        <p14:creationId xmlns:p14="http://schemas.microsoft.com/office/powerpoint/2010/main" xmlns="" val="130714911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Hodnocení: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Příklady 1, 2 jsou ohodnoceny 2 body</a:t>
            </a:r>
          </a:p>
          <a:p>
            <a:r>
              <a:rPr lang="cs-CZ" dirty="0" smtClean="0"/>
              <a:t>Příklady 3,4 </a:t>
            </a:r>
            <a:r>
              <a:rPr lang="cs-CZ" dirty="0"/>
              <a:t>jsou ohodnoceny </a:t>
            </a:r>
            <a:r>
              <a:rPr lang="cs-CZ" dirty="0" smtClean="0"/>
              <a:t>1 bodem</a:t>
            </a:r>
          </a:p>
          <a:p>
            <a:r>
              <a:rPr lang="cs-CZ" dirty="0" smtClean="0"/>
              <a:t>Výběr správné odpovědi je ohodnocen také </a:t>
            </a:r>
            <a:r>
              <a:rPr lang="cs-CZ" dirty="0" smtClean="0"/>
              <a:t>                     1 </a:t>
            </a:r>
            <a:r>
              <a:rPr lang="cs-CZ" dirty="0" smtClean="0"/>
              <a:t>bodem.</a:t>
            </a:r>
          </a:p>
          <a:p>
            <a:r>
              <a:rPr lang="cs-CZ" dirty="0" smtClean="0"/>
              <a:t>Celkový počet bodů je maximálně  9.</a:t>
            </a:r>
          </a:p>
          <a:p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26726132"/>
              </p:ext>
            </p:extLst>
          </p:nvPr>
        </p:nvGraphicFramePr>
        <p:xfrm>
          <a:off x="971600" y="4293096"/>
          <a:ext cx="54006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192"/>
                <a:gridCol w="864096"/>
                <a:gridCol w="720080"/>
                <a:gridCol w="720080"/>
                <a:gridCol w="720080"/>
                <a:gridCol w="648072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Počet bodů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9,8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7,6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5,4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3,2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1,0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Hodnocení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4194175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Příklady: archiv autora</a:t>
            </a:r>
          </a:p>
          <a:p>
            <a:r>
              <a:rPr lang="cs-CZ" i="1" dirty="0" smtClean="0"/>
              <a:t>Vzorce: Matematika </a:t>
            </a:r>
            <a:r>
              <a:rPr lang="cs-CZ" i="1" dirty="0"/>
              <a:t>pro 9. ročník základní školy, 2. díl</a:t>
            </a:r>
            <a:r>
              <a:rPr lang="cs-CZ" dirty="0"/>
              <a:t>. Praha 2: SPN, 2003. ISBN 80-7235-057-9.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693405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106</TotalTime>
  <Words>384</Words>
  <Application>Microsoft Office PowerPoint</Application>
  <PresentationFormat>Předvádění na obrazovce (4:3)</PresentationFormat>
  <Paragraphs>121</Paragraphs>
  <Slides>16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16</vt:i4>
      </vt:variant>
    </vt:vector>
  </HeadingPairs>
  <TitlesOfParts>
    <vt:vector size="18" baseType="lpstr">
      <vt:lpstr>Exekutivní</vt:lpstr>
      <vt:lpstr>1_Motiv systému Office</vt:lpstr>
      <vt:lpstr>Snímek 1</vt:lpstr>
      <vt:lpstr>Anotace.</vt:lpstr>
      <vt:lpstr>Test finanční matematiky.</vt:lpstr>
      <vt:lpstr>Zadání-1. část.</vt:lpstr>
      <vt:lpstr>Zadání- 2. část.</vt:lpstr>
      <vt:lpstr>Řešení 1A:</vt:lpstr>
      <vt:lpstr>Řešení 1B:</vt:lpstr>
      <vt:lpstr>Řešení 2A:</vt:lpstr>
      <vt:lpstr>Řešení 2B:</vt:lpstr>
      <vt:lpstr>Řešení 3</vt:lpstr>
      <vt:lpstr>Řešení 4</vt:lpstr>
      <vt:lpstr>Vyberte správnou odpověď. </vt:lpstr>
      <vt:lpstr>Vyberte správnou odpověď. </vt:lpstr>
      <vt:lpstr>Vyberte správnou odpověď. </vt:lpstr>
      <vt:lpstr>Hodnocení:</vt:lpstr>
      <vt:lpstr>Citace.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ivana</dc:creator>
  <cp:lastModifiedBy>Dum</cp:lastModifiedBy>
  <cp:revision>11</cp:revision>
  <dcterms:created xsi:type="dcterms:W3CDTF">2012-05-21T18:32:53Z</dcterms:created>
  <dcterms:modified xsi:type="dcterms:W3CDTF">2012-06-24T13:28:21Z</dcterms:modified>
</cp:coreProperties>
</file>