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1" r:id="rId2"/>
    <p:sldId id="272" r:id="rId3"/>
    <p:sldId id="256" r:id="rId4"/>
    <p:sldId id="259" r:id="rId5"/>
    <p:sldId id="260" r:id="rId6"/>
    <p:sldId id="263" r:id="rId7"/>
    <p:sldId id="264" r:id="rId8"/>
    <p:sldId id="257" r:id="rId9"/>
    <p:sldId id="261" r:id="rId10"/>
    <p:sldId id="266" r:id="rId11"/>
    <p:sldId id="267" r:id="rId12"/>
    <p:sldId id="269" r:id="rId13"/>
    <p:sldId id="265" r:id="rId14"/>
    <p:sldId id="270" r:id="rId15"/>
    <p:sldId id="258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NÁZEV:VY_32_INOVACE_3.2.9.3.R20_Deutschland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272439-20D4-42A1-B23F-E1090EDC9223}" type="presOf" srcId="{B651F6E3-6281-48DB-9319-2AEAFDAE7572}" destId="{619D679B-A015-4ECF-8348-D1034C574F40}" srcOrd="0" destOrd="0" presId="urn:microsoft.com/office/officeart/2005/8/layout/target3"/>
    <dgm:cxn modelId="{130ACFB8-353F-4024-B000-EC4D38EE6F05}" type="presOf" srcId="{757F3AB3-0718-4624-B441-E567A8F0AB56}" destId="{333A1088-737F-45CB-B68E-254E46348037}" srcOrd="0" destOrd="0" presId="urn:microsoft.com/office/officeart/2005/8/layout/target3"/>
    <dgm:cxn modelId="{53DF6947-91EB-4659-9D4F-5F665754FDFA}" type="presOf" srcId="{4C35D32F-0EAB-4CD7-82EE-45574DC2A586}" destId="{CBFE68EC-F8B7-41F9-9AFB-45B4AB09F2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734A0-F666-46B2-9F4C-30553F4409A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720470-5794-4067-A5E6-D49E55727BFA}" type="presOf" srcId="{D8197B8C-B260-4A16-BDF4-0947B075E274}" destId="{C758AC89-89D1-433E-8FD0-ABEDF0C30793}" srcOrd="1" destOrd="0" presId="urn:microsoft.com/office/officeart/2005/8/layout/target3"/>
    <dgm:cxn modelId="{0FEA278E-4C9B-4AD8-9584-67FEF0AE510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F4DCF5-98C2-48E3-9786-C9A059C08067}" type="presOf" srcId="{4C35D32F-0EAB-4CD7-82EE-45574DC2A586}" destId="{6DD9679C-FB3E-41F6-93C7-876C2C59CC5E}" srcOrd="1" destOrd="0" presId="urn:microsoft.com/office/officeart/2005/8/layout/target3"/>
    <dgm:cxn modelId="{4B31CA40-B2AF-4A88-9230-82A9D3B07BBA}" type="presOf" srcId="{D1D4F407-5343-4D3F-B5B9-D407B03CAEB4}" destId="{D005CE8C-CC26-4C3E-AC11-E15060ECD759}" srcOrd="0" destOrd="0" presId="urn:microsoft.com/office/officeart/2005/8/layout/target3"/>
    <dgm:cxn modelId="{3CE0BE29-6591-4193-91E9-A1680EB4935E}" type="presOf" srcId="{D8197B8C-B260-4A16-BDF4-0947B075E274}" destId="{9D1097D7-5D23-429E-9C30-09A891233567}" srcOrd="0" destOrd="0" presId="urn:microsoft.com/office/officeart/2005/8/layout/target3"/>
    <dgm:cxn modelId="{18300025-393A-4D87-A526-0B492DB7038E}" type="presOf" srcId="{D1D4F407-5343-4D3F-B5B9-D407B03CAEB4}" destId="{AED2198E-93D5-4001-81B4-73124B309672}" srcOrd="1" destOrd="0" presId="urn:microsoft.com/office/officeart/2005/8/layout/target3"/>
    <dgm:cxn modelId="{E71C61A3-0663-4FFB-87F7-DFD0F5BA048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65BE8B-90DE-4C48-9D1E-1681220D19AB}" type="presParOf" srcId="{333A1088-737F-45CB-B68E-254E46348037}" destId="{F5ABB229-8D3B-4694-996A-96F23CF14429}" srcOrd="0" destOrd="0" presId="urn:microsoft.com/office/officeart/2005/8/layout/target3"/>
    <dgm:cxn modelId="{D0A34269-9BBC-4F0B-A789-20E1E1B7DDAB}" type="presParOf" srcId="{333A1088-737F-45CB-B68E-254E46348037}" destId="{F41139FD-01EE-4571-8B17-4FB00FC51163}" srcOrd="1" destOrd="0" presId="urn:microsoft.com/office/officeart/2005/8/layout/target3"/>
    <dgm:cxn modelId="{A782CAC7-E05C-43CB-9F07-F41D65E54FA8}" type="presParOf" srcId="{333A1088-737F-45CB-B68E-254E46348037}" destId="{D005CE8C-CC26-4C3E-AC11-E15060ECD759}" srcOrd="2" destOrd="0" presId="urn:microsoft.com/office/officeart/2005/8/layout/target3"/>
    <dgm:cxn modelId="{6503FD5D-80C4-46BD-9C17-1DE02EFF92B9}" type="presParOf" srcId="{333A1088-737F-45CB-B68E-254E46348037}" destId="{2C702D82-9B77-49B7-9568-BB8EB47C3372}" srcOrd="3" destOrd="0" presId="urn:microsoft.com/office/officeart/2005/8/layout/target3"/>
    <dgm:cxn modelId="{E3D0D652-0D36-4CAB-BDBF-238F466AC985}" type="presParOf" srcId="{333A1088-737F-45CB-B68E-254E46348037}" destId="{A52A0455-90FF-4808-ABD0-F02540D31D5A}" srcOrd="4" destOrd="0" presId="urn:microsoft.com/office/officeart/2005/8/layout/target3"/>
    <dgm:cxn modelId="{FB138BB4-4336-4322-B4DE-F597AF7F6580}" type="presParOf" srcId="{333A1088-737F-45CB-B68E-254E46348037}" destId="{6140AFEC-043D-4C43-A2F9-D0F5331DF3A3}" srcOrd="5" destOrd="0" presId="urn:microsoft.com/office/officeart/2005/8/layout/target3"/>
    <dgm:cxn modelId="{D474C358-F259-4ADC-9026-EC067093DC25}" type="presParOf" srcId="{333A1088-737F-45CB-B68E-254E46348037}" destId="{9358AC05-5D7D-4327-9F80-1AD486AEA664}" srcOrd="6" destOrd="0" presId="urn:microsoft.com/office/officeart/2005/8/layout/target3"/>
    <dgm:cxn modelId="{723A1EA5-3EC1-482E-A687-AEEC70EECE07}" type="presParOf" srcId="{333A1088-737F-45CB-B68E-254E46348037}" destId="{313FC574-E1CD-4FB4-B054-0B805CE0447D}" srcOrd="7" destOrd="0" presId="urn:microsoft.com/office/officeart/2005/8/layout/target3"/>
    <dgm:cxn modelId="{29AB5C8B-B6F5-44A4-924F-2C592C016E65}" type="presParOf" srcId="{333A1088-737F-45CB-B68E-254E46348037}" destId="{619D679B-A015-4ECF-8348-D1034C574F40}" srcOrd="8" destOrd="0" presId="urn:microsoft.com/office/officeart/2005/8/layout/target3"/>
    <dgm:cxn modelId="{2C926DC7-61BC-473F-82C5-FD41149AD457}" type="presParOf" srcId="{333A1088-737F-45CB-B68E-254E46348037}" destId="{00163F72-8197-425E-861D-AD1F8B012888}" srcOrd="9" destOrd="0" presId="urn:microsoft.com/office/officeart/2005/8/layout/target3"/>
    <dgm:cxn modelId="{EC52932D-9C94-4045-A41B-AFEA87753BAA}" type="presParOf" srcId="{333A1088-737F-45CB-B68E-254E46348037}" destId="{D0F35975-DDF1-467B-9CE7-024C45C029A7}" srcOrd="10" destOrd="0" presId="urn:microsoft.com/office/officeart/2005/8/layout/target3"/>
    <dgm:cxn modelId="{E6EC42A5-8C8C-4B53-ABD0-BBB4966BBF29}" type="presParOf" srcId="{333A1088-737F-45CB-B68E-254E46348037}" destId="{9D1097D7-5D23-429E-9C30-09A891233567}" srcOrd="11" destOrd="0" presId="urn:microsoft.com/office/officeart/2005/8/layout/target3"/>
    <dgm:cxn modelId="{FC0E4611-87E1-4FBA-9E40-3556F9C6A677}" type="presParOf" srcId="{333A1088-737F-45CB-B68E-254E46348037}" destId="{78820D59-4E0F-4838-A710-5C5A5B333EAD}" srcOrd="12" destOrd="0" presId="urn:microsoft.com/office/officeart/2005/8/layout/target3"/>
    <dgm:cxn modelId="{80C006E7-B329-42C5-851D-3D01893830AF}" type="presParOf" srcId="{333A1088-737F-45CB-B68E-254E46348037}" destId="{E98DEAB6-7F3F-4E33-99F8-D3B5906EAF8B}" srcOrd="13" destOrd="0" presId="urn:microsoft.com/office/officeart/2005/8/layout/target3"/>
    <dgm:cxn modelId="{94C08157-71C0-4272-828D-06B82DDDD9A2}" type="presParOf" srcId="{333A1088-737F-45CB-B68E-254E46348037}" destId="{CBFE68EC-F8B7-41F9-9AFB-45B4AB09F232}" srcOrd="14" destOrd="0" presId="urn:microsoft.com/office/officeart/2005/8/layout/target3"/>
    <dgm:cxn modelId="{848685BF-0FE6-46FF-BF48-73E13536015F}" type="presParOf" srcId="{333A1088-737F-45CB-B68E-254E46348037}" destId="{AED2198E-93D5-4001-81B4-73124B309672}" srcOrd="15" destOrd="0" presId="urn:microsoft.com/office/officeart/2005/8/layout/target3"/>
    <dgm:cxn modelId="{52F17A11-3F3E-4612-B3AD-32D672F400B4}" type="presParOf" srcId="{333A1088-737F-45CB-B68E-254E46348037}" destId="{2BE915AB-18AA-4053-B92C-3BFC9ED204BB}" srcOrd="16" destOrd="0" presId="urn:microsoft.com/office/officeart/2005/8/layout/target3"/>
    <dgm:cxn modelId="{6792C404-4718-4000-9A6F-FB6D06E2F044}" type="presParOf" srcId="{333A1088-737F-45CB-B68E-254E46348037}" destId="{6BB5E863-4638-4E1D-BFDE-399D028AC4ED}" srcOrd="17" destOrd="0" presId="urn:microsoft.com/office/officeart/2005/8/layout/target3"/>
    <dgm:cxn modelId="{E05DED5E-CA2C-4AD4-AD5C-D7EFA34CCF5E}" type="presParOf" srcId="{333A1088-737F-45CB-B68E-254E46348037}" destId="{C758AC89-89D1-433E-8FD0-ABEDF0C30793}" srcOrd="18" destOrd="0" presId="urn:microsoft.com/office/officeart/2005/8/layout/target3"/>
    <dgm:cxn modelId="{DD79201E-254C-453B-8E4B-BBEFF0FCB617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NÁZEV:VY_32_INOVACE_3.2.9.3.R20_Deutschland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6D5C9-54ED-4DB0-9CD6-FCCE5055C0D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EDACBA-4F81-4356-9A98-D18602E402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135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4E31D-EAE3-4F06-8DB1-5FD8B7A8FF1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A5AF91-0145-4A84-9EF8-64A4E70DF1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Staatsgebiet" TargetMode="External"/><Relationship Id="rId3" Type="http://schemas.openxmlformats.org/officeDocument/2006/relationships/hyperlink" Target="http://de.wikipedia.org/wiki/Hauptstadt" TargetMode="External"/><Relationship Id="rId7" Type="http://schemas.openxmlformats.org/officeDocument/2006/relationships/hyperlink" Target="http://de.wikipedia.org/wiki/Regierungschef" TargetMode="External"/><Relationship Id="rId2" Type="http://schemas.openxmlformats.org/officeDocument/2006/relationships/hyperlink" Target="http://de.wikipedia.org/wiki/Amtssprach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Staatsoberhaupt" TargetMode="External"/><Relationship Id="rId5" Type="http://schemas.openxmlformats.org/officeDocument/2006/relationships/hyperlink" Target="http://de.wikipedia.org/wiki/Regierungssystem" TargetMode="External"/><Relationship Id="rId4" Type="http://schemas.openxmlformats.org/officeDocument/2006/relationships/hyperlink" Target="http://de.wikipedia.org/wiki/Staatsform" TargetMode="External"/><Relationship Id="rId9" Type="http://schemas.openxmlformats.org/officeDocument/2006/relationships/hyperlink" Target="http://de.wikipedia.org/wiki/Einwohnerzah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de.wikipedia.org/wiki/Deutsche_Nationalhymn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iki/Alpen" TargetMode="External"/><Relationship Id="rId2" Type="http://schemas.openxmlformats.org/officeDocument/2006/relationships/hyperlink" Target="http://de.wikipedia.org/wiki/Faltengebirg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de.wikipedia.org/wiki/Zugspitz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de.wikipedia.org/wiki/Mittelgebirg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68467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7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cs typeface="Arial" charset="0"/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1947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seznámení se základními údaji o Spolkové republice Německo. Je možné ji využít i pro začátečníky, zde je nutný komentář učitele.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6317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8284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Bundesrepublik</a:t>
            </a:r>
            <a:r>
              <a:rPr lang="cs-CZ" dirty="0" smtClean="0"/>
              <a:t>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Flagge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0928"/>
            <a:ext cx="4602088" cy="2761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44841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Wichtige</a:t>
            </a:r>
            <a:r>
              <a:rPr lang="cs-CZ" dirty="0" smtClean="0"/>
              <a:t> </a:t>
            </a:r>
            <a:r>
              <a:rPr lang="cs-CZ" dirty="0" err="1" smtClean="0"/>
              <a:t>Informationen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8124721"/>
              </p:ext>
            </p:extLst>
          </p:nvPr>
        </p:nvGraphicFramePr>
        <p:xfrm>
          <a:off x="323528" y="1805464"/>
          <a:ext cx="8668072" cy="4023360"/>
        </p:xfrm>
        <a:graphic>
          <a:graphicData uri="http://schemas.openxmlformats.org/drawingml/2006/table">
            <a:tbl>
              <a:tblPr/>
              <a:tblGrid>
                <a:gridCol w="4324672"/>
                <a:gridCol w="4343400"/>
              </a:tblGrid>
              <a:tr h="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err="1">
                          <a:effectLst/>
                          <a:hlinkClick r:id="rId2" tooltip="Amtssprache"/>
                        </a:rPr>
                        <a:t>Amtssprache</a:t>
                      </a:r>
                      <a:endParaRPr lang="cs-CZ" dirty="0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effectLst/>
                        </a:rPr>
                        <a:t>Deutsch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3" tooltip="Hauptstadt"/>
                        </a:rPr>
                        <a:t>Hauptstadt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effectLst/>
                        </a:rPr>
                        <a:t>Berlin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4" tooltip="Staatsform"/>
                        </a:rPr>
                        <a:t>Staatsform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effectLst/>
                        </a:rPr>
                        <a:t>Parlamentarische</a:t>
                      </a:r>
                      <a:r>
                        <a:rPr lang="cs-CZ" dirty="0" smtClean="0">
                          <a:effectLst/>
                        </a:rPr>
                        <a:t>  </a:t>
                      </a:r>
                      <a:r>
                        <a:rPr lang="cs-CZ" dirty="0" err="1">
                          <a:effectLst/>
                        </a:rPr>
                        <a:t>Bundesrepublik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5" tooltip="Regierungssystem"/>
                        </a:rPr>
                        <a:t>Regierungssystem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effectLst/>
                        </a:rPr>
                        <a:t>Parlamentarische</a:t>
                      </a:r>
                      <a:r>
                        <a:rPr lang="cs-CZ" dirty="0" smtClean="0">
                          <a:effectLst/>
                        </a:rPr>
                        <a:t>  </a:t>
                      </a:r>
                      <a:r>
                        <a:rPr lang="cs-CZ" dirty="0" err="1">
                          <a:effectLst/>
                        </a:rPr>
                        <a:t>Demokratie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6" tooltip="Staatsoberhaupt"/>
                        </a:rPr>
                        <a:t>Staatsoberhaupt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effectLst/>
                        </a:rPr>
                        <a:t>Bundespräsident</a:t>
                      </a:r>
                      <a:r>
                        <a:rPr lang="cs-CZ" baseline="0" dirty="0" smtClean="0">
                          <a:effectLst/>
                        </a:rPr>
                        <a:t> </a:t>
                      </a:r>
                      <a:r>
                        <a:rPr lang="cs-CZ" dirty="0" smtClean="0">
                          <a:effectLst/>
                        </a:rPr>
                        <a:t>Joachim </a:t>
                      </a:r>
                      <a:r>
                        <a:rPr lang="cs-CZ" dirty="0" err="1">
                          <a:effectLst/>
                        </a:rPr>
                        <a:t>Gauck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7" tooltip="Regierungschef"/>
                        </a:rPr>
                        <a:t>Regierungschef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effectLst/>
                        </a:rPr>
                        <a:t>Bundeskanzlerin</a:t>
                      </a:r>
                      <a:r>
                        <a:rPr lang="cs-CZ" dirty="0">
                          <a:effectLst/>
                        </a:rPr>
                        <a:t> Angela Merkel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8" tooltip="Staatsgebiet"/>
                        </a:rPr>
                        <a:t>Fläche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357.121,41</a:t>
                      </a:r>
                      <a:r>
                        <a:rPr lang="cs-CZ" baseline="0" dirty="0" smtClean="0">
                          <a:effectLst/>
                        </a:rPr>
                        <a:t> </a:t>
                      </a:r>
                      <a:r>
                        <a:rPr lang="cs-CZ" dirty="0" smtClean="0">
                          <a:effectLst/>
                        </a:rPr>
                        <a:t>km²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  <a:hlinkClick r:id="rId9" tooltip="Einwohnerzahl"/>
                        </a:rPr>
                        <a:t>Einwohnerzahl</a:t>
                      </a:r>
                      <a:endParaRPr lang="cs-CZ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81,859 </a:t>
                      </a:r>
                      <a:r>
                        <a:rPr lang="cs-CZ" dirty="0" err="1">
                          <a:effectLst/>
                        </a:rPr>
                        <a:t>Mio</a:t>
                      </a:r>
                      <a:r>
                        <a:rPr lang="cs-CZ" dirty="0">
                          <a:effectLst/>
                        </a:rPr>
                        <a:t>. </a:t>
                      </a:r>
                      <a:r>
                        <a:rPr lang="cs-CZ" dirty="0" smtClean="0">
                          <a:effectLst/>
                        </a:rPr>
                        <a:t>(30</a:t>
                      </a:r>
                      <a:r>
                        <a:rPr lang="cs-CZ" dirty="0">
                          <a:effectLst/>
                        </a:rPr>
                        <a:t>. </a:t>
                      </a:r>
                      <a:r>
                        <a:rPr lang="cs-CZ" dirty="0" err="1">
                          <a:effectLst/>
                        </a:rPr>
                        <a:t>November</a:t>
                      </a:r>
                      <a:r>
                        <a:rPr lang="cs-CZ" dirty="0">
                          <a:effectLst/>
                        </a:rPr>
                        <a:t> 2011)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34276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2952552" cy="355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484" y="2420888"/>
            <a:ext cx="2259028" cy="3529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70080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Joachim </a:t>
            </a:r>
            <a:r>
              <a:rPr lang="cs-CZ" sz="2400" dirty="0" err="1" smtClean="0"/>
              <a:t>Gauck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33008" y="1700807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Angela Merkel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45240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Nationalhymne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de.wikipedia.org/wiki/Deutsche_Nationalhymne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212976"/>
            <a:ext cx="76200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28529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Reichstag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9270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9942"/>
            <a:ext cx="5515347" cy="6475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029490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Die BRD </a:t>
            </a:r>
            <a:r>
              <a:rPr lang="cs-CZ" sz="2400" dirty="0" err="1" smtClean="0"/>
              <a:t>besteht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16 </a:t>
            </a:r>
            <a:r>
              <a:rPr lang="cs-CZ" sz="2400" dirty="0" err="1" smtClean="0"/>
              <a:t>Bundesländern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539156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Geographie</a:t>
            </a:r>
            <a:r>
              <a:rPr lang="cs-CZ" dirty="0"/>
              <a:t> – </a:t>
            </a:r>
            <a:r>
              <a:rPr lang="cs-CZ" dirty="0" err="1"/>
              <a:t>Oberfläche</a:t>
            </a:r>
            <a:r>
              <a:rPr lang="cs-CZ" dirty="0"/>
              <a:t>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dirty="0"/>
              <a:t>Das </a:t>
            </a:r>
            <a:r>
              <a:rPr lang="de-DE" dirty="0">
                <a:hlinkClick r:id="rId2" tooltip="Faltengebirge"/>
              </a:rPr>
              <a:t>Faltengebirge</a:t>
            </a:r>
            <a:r>
              <a:rPr lang="de-DE" dirty="0"/>
              <a:t> der </a:t>
            </a:r>
            <a:r>
              <a:rPr lang="de-DE" dirty="0">
                <a:hlinkClick r:id="rId3" tooltip="Alpen"/>
              </a:rPr>
              <a:t>Alpen</a:t>
            </a:r>
            <a:r>
              <a:rPr lang="de-DE" dirty="0"/>
              <a:t> ist das einzige Hochgebirge, an dem Deutschland Anteil hat. Der mit Österreich geteilte Gipfel der </a:t>
            </a:r>
            <a:r>
              <a:rPr lang="de-DE" dirty="0">
                <a:hlinkClick r:id="rId4" tooltip="Zugspitze"/>
              </a:rPr>
              <a:t>Zugspitze</a:t>
            </a:r>
            <a:r>
              <a:rPr lang="de-DE" dirty="0"/>
              <a:t> (2962 Meter) ist der höchstgelegene Punkt des Landes</a:t>
            </a:r>
            <a:r>
              <a:rPr lang="de-DE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de-DE" dirty="0"/>
          </a:p>
          <a:p>
            <a:endParaRPr lang="de-DE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3233936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4840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Geographie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Oberfläche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dirty="0">
                <a:hlinkClick r:id="rId2" tooltip="Mittelgebirge"/>
              </a:rPr>
              <a:t>Mittelgebirge</a:t>
            </a:r>
            <a:r>
              <a:rPr lang="cs-CZ" dirty="0"/>
              <a:t>: </a:t>
            </a:r>
            <a:r>
              <a:rPr lang="de-DE" dirty="0"/>
              <a:t> </a:t>
            </a:r>
            <a:r>
              <a:rPr lang="de-DE" dirty="0">
                <a:solidFill>
                  <a:srgbClr val="C00000"/>
                </a:solidFill>
              </a:rPr>
              <a:t>Schwarzwald 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dirty="0"/>
              <a:t>                                </a:t>
            </a:r>
            <a:r>
              <a:rPr lang="de-DE" dirty="0"/>
              <a:t>Bayerische Wald </a:t>
            </a:r>
            <a:endParaRPr lang="cs-CZ" dirty="0"/>
          </a:p>
          <a:p>
            <a:r>
              <a:rPr lang="cs-CZ" dirty="0"/>
              <a:t>                                </a:t>
            </a:r>
            <a:r>
              <a:rPr lang="de-DE" dirty="0"/>
              <a:t>Erzgebirge</a:t>
            </a:r>
            <a:endParaRPr lang="cs-CZ" dirty="0"/>
          </a:p>
          <a:p>
            <a:r>
              <a:rPr lang="cs-CZ" dirty="0"/>
              <a:t>                                </a:t>
            </a:r>
            <a:r>
              <a:rPr lang="cs-CZ" dirty="0" err="1"/>
              <a:t>Sächsische</a:t>
            </a:r>
            <a:r>
              <a:rPr lang="cs-CZ" dirty="0"/>
              <a:t> </a:t>
            </a:r>
            <a:r>
              <a:rPr lang="cs-CZ" dirty="0" err="1" smtClean="0"/>
              <a:t>Schweiz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4476"/>
            <a:ext cx="4098032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22386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Geographie</a:t>
            </a:r>
            <a:r>
              <a:rPr lang="cs-CZ" dirty="0"/>
              <a:t> – </a:t>
            </a:r>
            <a:r>
              <a:rPr lang="cs-CZ" dirty="0" err="1"/>
              <a:t>Oberfläche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C00000"/>
                </a:solidFill>
              </a:rPr>
              <a:t>Norddeutsches</a:t>
            </a:r>
            <a:r>
              <a:rPr lang="cs-CZ" u="sng" dirty="0" smtClean="0">
                <a:solidFill>
                  <a:srgbClr val="C00000"/>
                </a:solidFill>
              </a:rPr>
              <a:t> </a:t>
            </a:r>
            <a:r>
              <a:rPr lang="cs-CZ" u="sng" dirty="0" err="1">
                <a:solidFill>
                  <a:srgbClr val="C00000"/>
                </a:solidFill>
              </a:rPr>
              <a:t>Tiefland</a:t>
            </a:r>
            <a:r>
              <a:rPr lang="cs-CZ" u="sng" dirty="0">
                <a:solidFill>
                  <a:srgbClr val="C00000"/>
                </a:solidFill>
              </a:rPr>
              <a:t> </a:t>
            </a:r>
            <a:r>
              <a:rPr lang="cs-CZ" dirty="0" err="1"/>
              <a:t>mit</a:t>
            </a:r>
            <a:r>
              <a:rPr lang="cs-CZ" dirty="0"/>
              <a:t> </a:t>
            </a:r>
            <a:r>
              <a:rPr lang="cs-CZ" dirty="0" err="1"/>
              <a:t>Seengebieten</a:t>
            </a:r>
            <a:r>
              <a:rPr lang="cs-CZ" dirty="0"/>
              <a:t>,</a:t>
            </a:r>
          </a:p>
          <a:p>
            <a:r>
              <a:rPr lang="cs-CZ" dirty="0"/>
              <a:t> </a:t>
            </a:r>
            <a:r>
              <a:rPr lang="cs-CZ" dirty="0" err="1"/>
              <a:t>Heiden</a:t>
            </a:r>
            <a:r>
              <a:rPr lang="cs-CZ" dirty="0"/>
              <a:t>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/>
              <a:t>Mooren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08920"/>
            <a:ext cx="5265262" cy="3948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4546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Fl</a:t>
            </a:r>
            <a:r>
              <a:rPr lang="hu-HU" dirty="0" smtClean="0">
                <a:latin typeface="Calibri"/>
              </a:rPr>
              <a:t>űsse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Land </a:t>
            </a:r>
            <a:r>
              <a:rPr lang="cs-CZ" dirty="0" err="1" smtClean="0"/>
              <a:t>entwässern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C00000"/>
                </a:solidFill>
              </a:rPr>
              <a:t>der </a:t>
            </a:r>
            <a:r>
              <a:rPr lang="cs-CZ" dirty="0" err="1" smtClean="0">
                <a:solidFill>
                  <a:srgbClr val="C00000"/>
                </a:solidFill>
              </a:rPr>
              <a:t>Rhein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dirty="0" err="1" smtClean="0"/>
              <a:t>die</a:t>
            </a:r>
            <a:r>
              <a:rPr lang="cs-CZ" dirty="0" smtClean="0"/>
              <a:t> Elbe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Donau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dirty="0" err="1" smtClean="0"/>
              <a:t>die</a:t>
            </a:r>
            <a:r>
              <a:rPr lang="cs-CZ" dirty="0" smtClean="0"/>
              <a:t> Oder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6" y="3284984"/>
            <a:ext cx="4602088" cy="3060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96851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StäDTE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Die </a:t>
            </a:r>
            <a:r>
              <a:rPr lang="cs-CZ" dirty="0" err="1" smtClean="0"/>
              <a:t>gr</a:t>
            </a:r>
            <a:r>
              <a:rPr lang="hu-HU" dirty="0" smtClean="0">
                <a:latin typeface="Gill Sans MT"/>
              </a:rPr>
              <a:t>ő</a:t>
            </a:r>
            <a:r>
              <a:rPr lang="el-GR" dirty="0" smtClean="0">
                <a:latin typeface="Arial"/>
                <a:cs typeface="Arial"/>
              </a:rPr>
              <a:t>β</a:t>
            </a:r>
            <a:r>
              <a:rPr lang="cs-CZ" dirty="0" smtClean="0">
                <a:latin typeface="Arial"/>
                <a:cs typeface="Arial"/>
              </a:rPr>
              <a:t>ten </a:t>
            </a:r>
            <a:r>
              <a:rPr lang="cs-CZ" dirty="0" err="1" smtClean="0">
                <a:latin typeface="Arial"/>
                <a:cs typeface="Arial"/>
              </a:rPr>
              <a:t>Städte</a:t>
            </a:r>
            <a:r>
              <a:rPr lang="cs-CZ" dirty="0" smtClean="0">
                <a:latin typeface="Arial"/>
                <a:cs typeface="Arial"/>
              </a:rPr>
              <a:t>:    </a:t>
            </a:r>
          </a:p>
          <a:p>
            <a:r>
              <a:rPr lang="cs-CZ" dirty="0" err="1" smtClean="0">
                <a:solidFill>
                  <a:srgbClr val="C00000"/>
                </a:solidFill>
                <a:latin typeface="Arial"/>
                <a:cs typeface="Arial"/>
              </a:rPr>
              <a:t>Berlin</a:t>
            </a:r>
            <a:endParaRPr lang="cs-CZ" dirty="0" smtClean="0">
              <a:solidFill>
                <a:srgbClr val="C00000"/>
              </a:solidFill>
              <a:latin typeface="Arial"/>
              <a:cs typeface="Arial"/>
            </a:endParaRPr>
          </a:p>
          <a:p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    </a:t>
            </a:r>
          </a:p>
          <a:p>
            <a:r>
              <a:rPr lang="cs-CZ" dirty="0" smtClean="0">
                <a:latin typeface="Arial"/>
                <a:cs typeface="Arial"/>
              </a:rPr>
              <a:t> Hamburg</a:t>
            </a:r>
          </a:p>
          <a:p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    </a:t>
            </a:r>
          </a:p>
          <a:p>
            <a:r>
              <a:rPr lang="cs-CZ" dirty="0" smtClean="0">
                <a:latin typeface="Arial"/>
                <a:cs typeface="Arial"/>
              </a:rPr>
              <a:t> M</a:t>
            </a:r>
            <a:r>
              <a:rPr lang="hu-HU" dirty="0" smtClean="0">
                <a:latin typeface="Calibri"/>
                <a:cs typeface="Arial"/>
              </a:rPr>
              <a:t>űnchen</a:t>
            </a:r>
          </a:p>
          <a:p>
            <a:r>
              <a:rPr lang="hu-HU" dirty="0">
                <a:latin typeface="Calibri"/>
                <a:cs typeface="Arial"/>
              </a:rPr>
              <a:t> </a:t>
            </a:r>
            <a:r>
              <a:rPr lang="hu-HU" dirty="0" smtClean="0">
                <a:latin typeface="Calibri"/>
                <a:cs typeface="Arial"/>
              </a:rPr>
              <a:t>                                         </a:t>
            </a:r>
          </a:p>
          <a:p>
            <a:r>
              <a:rPr lang="hu-HU" dirty="0" smtClean="0">
                <a:latin typeface="Calibri"/>
                <a:cs typeface="Arial"/>
              </a:rPr>
              <a:t>K</a:t>
            </a:r>
            <a:r>
              <a:rPr lang="hu-HU" dirty="0" smtClean="0">
                <a:latin typeface="Gill Sans MT"/>
                <a:cs typeface="Arial"/>
              </a:rPr>
              <a:t>őln am Rhein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742" y="1268760"/>
            <a:ext cx="3284172" cy="544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72715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schulsystem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1772815"/>
            <a:ext cx="4464496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Grundschule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von 6 </a:t>
            </a:r>
            <a:r>
              <a:rPr lang="cs-CZ" sz="2400" dirty="0" err="1" smtClean="0"/>
              <a:t>Jahren</a:t>
            </a:r>
            <a:r>
              <a:rPr lang="cs-CZ" sz="2400" dirty="0" smtClean="0"/>
              <a:t>. 4 </a:t>
            </a:r>
            <a:r>
              <a:rPr lang="cs-CZ" sz="2400" dirty="0" err="1"/>
              <a:t>J</a:t>
            </a:r>
            <a:r>
              <a:rPr lang="cs-CZ" sz="2400" dirty="0" err="1" smtClean="0"/>
              <a:t>ahre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242593"/>
            <a:ext cx="3456384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Hauptschule</a:t>
            </a:r>
            <a:r>
              <a:rPr lang="cs-CZ" sz="2400" dirty="0" smtClean="0"/>
              <a:t>: 5-6 </a:t>
            </a:r>
            <a:r>
              <a:rPr lang="cs-CZ" sz="2400" dirty="0" err="1" smtClean="0"/>
              <a:t>Jahren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90397" y="4005064"/>
            <a:ext cx="2827301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Realschule</a:t>
            </a:r>
            <a:r>
              <a:rPr lang="cs-CZ" sz="2400" dirty="0" smtClean="0"/>
              <a:t>: 6 </a:t>
            </a:r>
            <a:r>
              <a:rPr lang="cs-CZ" sz="2400" dirty="0" err="1" smtClean="0"/>
              <a:t>Jahre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75740" y="4970785"/>
            <a:ext cx="2952328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Gymnasium: 9 </a:t>
            </a:r>
            <a:r>
              <a:rPr lang="cs-CZ" sz="2400" dirty="0" err="1" smtClean="0"/>
              <a:t>Jahre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771800" y="2603812"/>
            <a:ext cx="288032" cy="6387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644008" y="2603812"/>
            <a:ext cx="72008" cy="1401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875740" y="2603812"/>
            <a:ext cx="1360556" cy="23669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ivana\AppData\Local\Microsoft\Windows\Temporary Internet Files\Content.IE5\JGCW0BAA\MP900439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709" y="1715592"/>
            <a:ext cx="2742163" cy="214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24603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dirty="0"/>
              <a:t>BRD.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2012-06-06]. </a:t>
            </a:r>
            <a:r>
              <a:rPr lang="en-US" dirty="0" err="1"/>
              <a:t>Dostupné</a:t>
            </a:r>
            <a:r>
              <a:rPr lang="en-US" dirty="0"/>
              <a:t> z: http://de.wikipedia.org/w/index.php?title=Datei:BRD.png&amp;filetimestamp=20081211111507 </a:t>
            </a:r>
            <a:endParaRPr lang="cs-CZ" dirty="0" smtClean="0"/>
          </a:p>
          <a:p>
            <a:r>
              <a:rPr lang="cs-CZ" dirty="0" smtClean="0"/>
              <a:t>Č.4</a:t>
            </a:r>
            <a:r>
              <a:rPr lang="en-US" dirty="0" smtClean="0"/>
              <a:t>. </a:t>
            </a:r>
            <a:r>
              <a:rPr lang="en-US" dirty="0"/>
              <a:t>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2012-06-06]. </a:t>
            </a:r>
            <a:r>
              <a:rPr lang="en-US" dirty="0" err="1"/>
              <a:t>Dostupné</a:t>
            </a:r>
            <a:r>
              <a:rPr lang="en-US" dirty="0"/>
              <a:t> z: http://de.wikipedia.org/w/index.php?title=Datei:Flag_of_Germany.svg&amp;filetimestamp=20070926182838 </a:t>
            </a:r>
            <a:endParaRPr lang="cs-CZ" dirty="0" smtClean="0"/>
          </a:p>
          <a:p>
            <a:r>
              <a:rPr lang="cs-CZ" dirty="0" smtClean="0"/>
              <a:t>Č.8 </a:t>
            </a:r>
            <a:r>
              <a:rPr lang="cs-CZ" dirty="0" err="1" smtClean="0"/>
              <a:t>Deutschland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2012-06-06]. Dostupné z: http://de.wikipedia.org/wiki/Deutschland </a:t>
            </a:r>
            <a:endParaRPr lang="cs-CZ" dirty="0" smtClean="0"/>
          </a:p>
          <a:p>
            <a:r>
              <a:rPr lang="cs-CZ" dirty="0" smtClean="0"/>
              <a:t>Č.9 Zugspitze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2012-06-06]. Dostupné z: http://de.wikipedia.org/w/index.php?title=Datei:Zugspitze_Westansicht.JPG&amp;filetimestamp=20090110202802 </a:t>
            </a:r>
            <a:endParaRPr lang="cs-CZ" dirty="0" smtClean="0"/>
          </a:p>
          <a:p>
            <a:r>
              <a:rPr lang="cs-CZ" dirty="0" smtClean="0"/>
              <a:t>Č.6 Angela </a:t>
            </a:r>
            <a:r>
              <a:rPr lang="cs-CZ" dirty="0"/>
              <a:t>Merkel.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2012-06-06]. Dostupné z: http://de.wikipedia.org/w/index.php?title=Datei:Angela_Merkel_(2008)_(cropped).jpg&amp;filetimestamp=20091106075952 </a:t>
            </a:r>
            <a:endParaRPr lang="cs-CZ" dirty="0" smtClean="0"/>
          </a:p>
          <a:p>
            <a:r>
              <a:rPr lang="cs-CZ" dirty="0" smtClean="0"/>
              <a:t>Č.6 Joachim </a:t>
            </a:r>
            <a:r>
              <a:rPr lang="cs-CZ" dirty="0" err="1"/>
              <a:t>Gauck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2012-06-06]. Dostupné z: http://de.wikipedia.org/w/index.php?title=Datei:2011_Joachim_Gauck-2.jpg&amp;filetimestamp=20120222232548 </a:t>
            </a:r>
            <a:endParaRPr lang="cs-CZ" dirty="0" smtClean="0"/>
          </a:p>
          <a:p>
            <a:r>
              <a:rPr lang="cs-CZ" dirty="0" smtClean="0"/>
              <a:t>Č.7 Der </a:t>
            </a:r>
            <a:r>
              <a:rPr lang="cs-CZ" dirty="0" err="1"/>
              <a:t>Reichstag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2012-06-06]. Dostupné z: http://de.wikipedia.org/w/index.php?title=Datei:Reichstag_building_Berlin_view_from_west_before_sunset.jpg&amp;filetimestamp=20071110134423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2263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Č.12Mecklenburger- </a:t>
            </a:r>
            <a:r>
              <a:rPr lang="cs-CZ" dirty="0" err="1"/>
              <a:t>seen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2012-06-11]. Dostupné z: http://de.wikipedia.org/w/index.php?title=Datei:Mecklenburger-seen.jpg&amp;filetimestamp=20050925184450 </a:t>
            </a:r>
            <a:endParaRPr lang="cs-CZ" dirty="0" smtClean="0"/>
          </a:p>
          <a:p>
            <a:r>
              <a:rPr lang="cs-CZ" dirty="0" smtClean="0"/>
              <a:t>Č.11 </a:t>
            </a:r>
            <a:r>
              <a:rPr lang="cs-CZ" dirty="0" err="1" smtClean="0"/>
              <a:t>Feldberg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2012-06-11]. Dostupné z: http://de.wikipedia.org/w/index.php?title=Datei:Feldberg.JPG&amp;filetimestamp=20050823130025 </a:t>
            </a:r>
            <a:endParaRPr lang="cs-CZ" dirty="0" smtClean="0"/>
          </a:p>
          <a:p>
            <a:r>
              <a:rPr lang="cs-CZ" dirty="0" smtClean="0"/>
              <a:t>Č.12 </a:t>
            </a:r>
            <a:r>
              <a:rPr lang="cs-CZ" dirty="0" err="1" smtClean="0"/>
              <a:t>Pfalzgrafenstein</a:t>
            </a:r>
            <a:r>
              <a:rPr lang="cs-CZ" dirty="0" smtClean="0"/>
              <a:t> </a:t>
            </a:r>
            <a:r>
              <a:rPr lang="cs-CZ" dirty="0" err="1"/>
              <a:t>Kaub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2012-06-11]. Dostupné z: http://</a:t>
            </a:r>
            <a:r>
              <a:rPr lang="cs-CZ" dirty="0" smtClean="0"/>
              <a:t>de.wikipedia.org/w/index.php?title=Datei:Pfalzgrafenstein_Kaub_fg02.jpg&amp;filetimestamp=20061228195320</a:t>
            </a:r>
          </a:p>
          <a:p>
            <a:r>
              <a:rPr lang="cs-CZ" dirty="0" smtClean="0"/>
              <a:t>Č.13 </a:t>
            </a:r>
            <a:r>
              <a:rPr lang="en-US" dirty="0" smtClean="0"/>
              <a:t>Berlin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2012-06-11]. </a:t>
            </a:r>
            <a:r>
              <a:rPr lang="en-US" dirty="0" err="1"/>
              <a:t>Dostupné</a:t>
            </a:r>
            <a:r>
              <a:rPr lang="en-US" dirty="0"/>
              <a:t> z: http://cs.wikipedia.org/wiki/Soubor:Overview_Berlin.jpg </a:t>
            </a:r>
            <a:endParaRPr lang="cs-CZ" dirty="0" smtClean="0"/>
          </a:p>
          <a:p>
            <a:r>
              <a:rPr lang="cs-CZ" smtClean="0">
                <a:hlinkClick r:id="rId2"/>
              </a:rPr>
              <a:t>www.microsoft.com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0034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619</Words>
  <Application>Microsoft Office PowerPoint</Application>
  <PresentationFormat>Předvádění na obrazovce (4:3)</PresentationFormat>
  <Paragraphs>82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Anotace:</vt:lpstr>
      <vt:lpstr>Deutschland</vt:lpstr>
      <vt:lpstr>Die Bundesrepublik Deutschland.</vt:lpstr>
      <vt:lpstr>Wichtige Informationen.</vt:lpstr>
      <vt:lpstr>Prezentace aplikace PowerPoint</vt:lpstr>
      <vt:lpstr>Deutsche Nationalhymne:</vt:lpstr>
      <vt:lpstr>Prezentace aplikace PowerPoint</vt:lpstr>
      <vt:lpstr>Geographie – Oberfläche :</vt:lpstr>
      <vt:lpstr>Geographie – Oberfläche:</vt:lpstr>
      <vt:lpstr>Geographie – Oberfläche:</vt:lpstr>
      <vt:lpstr>Flűsse</vt:lpstr>
      <vt:lpstr>StäDTE:</vt:lpstr>
      <vt:lpstr>Das schulsystem in Deutschland.</vt:lpstr>
      <vt:lpstr>Citace: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13</cp:revision>
  <dcterms:created xsi:type="dcterms:W3CDTF">2012-06-06T18:17:03Z</dcterms:created>
  <dcterms:modified xsi:type="dcterms:W3CDTF">2012-06-24T13:56:21Z</dcterms:modified>
</cp:coreProperties>
</file>