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NÁZEV:VY_32_INOVACE_3.2.9.3.R18_Ich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26FB7C-494D-474A-A342-8101C17C23AC}" type="presOf" srcId="{757F3AB3-0718-4624-B441-E567A8F0AB56}" destId="{333A1088-737F-45CB-B68E-254E46348037}" srcOrd="0" destOrd="0" presId="urn:microsoft.com/office/officeart/2005/8/layout/target3"/>
    <dgm:cxn modelId="{02EF2904-7895-4F54-82F6-9ED877826DCF}" type="presOf" srcId="{D8197B8C-B260-4A16-BDF4-0947B075E274}" destId="{9D1097D7-5D23-429E-9C30-09A89123356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B12E90-1B0A-4FA3-9A8E-20E08C55ACF5}" type="presOf" srcId="{D8197B8C-B260-4A16-BDF4-0947B075E274}" destId="{C758AC89-89D1-433E-8FD0-ABEDF0C30793}" srcOrd="1" destOrd="0" presId="urn:microsoft.com/office/officeart/2005/8/layout/target3"/>
    <dgm:cxn modelId="{A7DE630A-FFE7-431C-8C27-E62D4FDA46B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133F83-BA10-4A69-8307-82CED163864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E5C4E8-266B-4E7E-8F90-4EF4BF654018}" type="presOf" srcId="{4C35D32F-0EAB-4CD7-82EE-45574DC2A586}" destId="{6DD9679C-FB3E-41F6-93C7-876C2C59CC5E}" srcOrd="1" destOrd="0" presId="urn:microsoft.com/office/officeart/2005/8/layout/target3"/>
    <dgm:cxn modelId="{A4179454-FF65-4B31-B121-4433B178CA62}" type="presOf" srcId="{B651F6E3-6281-48DB-9319-2AEAFDAE7572}" destId="{6BB5E863-4638-4E1D-BFDE-399D028AC4ED}" srcOrd="1" destOrd="0" presId="urn:microsoft.com/office/officeart/2005/8/layout/target3"/>
    <dgm:cxn modelId="{821C1D9D-6CD2-4608-8021-E1AFDFE89B1E}" type="presOf" srcId="{D1B46980-6531-4606-95E6-44980827E919}" destId="{6140AFEC-043D-4C43-A2F9-D0F5331DF3A3}" srcOrd="0" destOrd="0" presId="urn:microsoft.com/office/officeart/2005/8/layout/target3"/>
    <dgm:cxn modelId="{B4784E4A-F4DD-46F6-95CA-262DCA46F604}" type="presOf" srcId="{D1D4F407-5343-4D3F-B5B9-D407B03CAEB4}" destId="{AED2198E-93D5-4001-81B4-73124B309672}" srcOrd="1" destOrd="0" presId="urn:microsoft.com/office/officeart/2005/8/layout/target3"/>
    <dgm:cxn modelId="{A6C83AFA-9EFB-40F9-992D-0155C076536C}" type="presOf" srcId="{4C35D32F-0EAB-4CD7-82EE-45574DC2A586}" destId="{CBFE68EC-F8B7-41F9-9AFB-45B4AB09F23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BFE2EDE-2B51-4A81-AB3B-D48817EB247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A84900-3530-4463-BBAB-F3A4C32383BF}" type="presParOf" srcId="{333A1088-737F-45CB-B68E-254E46348037}" destId="{F5ABB229-8D3B-4694-996A-96F23CF14429}" srcOrd="0" destOrd="0" presId="urn:microsoft.com/office/officeart/2005/8/layout/target3"/>
    <dgm:cxn modelId="{0DB29353-609B-490D-9D3F-4CB83DEF1138}" type="presParOf" srcId="{333A1088-737F-45CB-B68E-254E46348037}" destId="{F41139FD-01EE-4571-8B17-4FB00FC51163}" srcOrd="1" destOrd="0" presId="urn:microsoft.com/office/officeart/2005/8/layout/target3"/>
    <dgm:cxn modelId="{98D91F0A-B9AB-4FF5-B253-1D524F6ADA21}" type="presParOf" srcId="{333A1088-737F-45CB-B68E-254E46348037}" destId="{D005CE8C-CC26-4C3E-AC11-E15060ECD759}" srcOrd="2" destOrd="0" presId="urn:microsoft.com/office/officeart/2005/8/layout/target3"/>
    <dgm:cxn modelId="{4BCE431A-62CF-4135-9F9B-62ABF34EDB66}" type="presParOf" srcId="{333A1088-737F-45CB-B68E-254E46348037}" destId="{2C702D82-9B77-49B7-9568-BB8EB47C3372}" srcOrd="3" destOrd="0" presId="urn:microsoft.com/office/officeart/2005/8/layout/target3"/>
    <dgm:cxn modelId="{9EAD8732-26DC-418B-BE9E-E0E4C7712F83}" type="presParOf" srcId="{333A1088-737F-45CB-B68E-254E46348037}" destId="{A52A0455-90FF-4808-ABD0-F02540D31D5A}" srcOrd="4" destOrd="0" presId="urn:microsoft.com/office/officeart/2005/8/layout/target3"/>
    <dgm:cxn modelId="{11CC229B-B80E-43EF-BFB1-402A0F763C12}" type="presParOf" srcId="{333A1088-737F-45CB-B68E-254E46348037}" destId="{6140AFEC-043D-4C43-A2F9-D0F5331DF3A3}" srcOrd="5" destOrd="0" presId="urn:microsoft.com/office/officeart/2005/8/layout/target3"/>
    <dgm:cxn modelId="{BF525D65-CE18-4435-8570-C55EA2DA566E}" type="presParOf" srcId="{333A1088-737F-45CB-B68E-254E46348037}" destId="{9358AC05-5D7D-4327-9F80-1AD486AEA664}" srcOrd="6" destOrd="0" presId="urn:microsoft.com/office/officeart/2005/8/layout/target3"/>
    <dgm:cxn modelId="{58FBEDEF-B1BC-4358-8651-7D903A8F0245}" type="presParOf" srcId="{333A1088-737F-45CB-B68E-254E46348037}" destId="{313FC574-E1CD-4FB4-B054-0B805CE0447D}" srcOrd="7" destOrd="0" presId="urn:microsoft.com/office/officeart/2005/8/layout/target3"/>
    <dgm:cxn modelId="{59366F63-57A0-423C-AFC9-18D6240EE5CA}" type="presParOf" srcId="{333A1088-737F-45CB-B68E-254E46348037}" destId="{619D679B-A015-4ECF-8348-D1034C574F40}" srcOrd="8" destOrd="0" presId="urn:microsoft.com/office/officeart/2005/8/layout/target3"/>
    <dgm:cxn modelId="{F0ED6D69-E0FD-45F7-A0E3-BD1777A1C828}" type="presParOf" srcId="{333A1088-737F-45CB-B68E-254E46348037}" destId="{00163F72-8197-425E-861D-AD1F8B012888}" srcOrd="9" destOrd="0" presId="urn:microsoft.com/office/officeart/2005/8/layout/target3"/>
    <dgm:cxn modelId="{677CFED1-F5BC-4742-A980-BD610B565304}" type="presParOf" srcId="{333A1088-737F-45CB-B68E-254E46348037}" destId="{D0F35975-DDF1-467B-9CE7-024C45C029A7}" srcOrd="10" destOrd="0" presId="urn:microsoft.com/office/officeart/2005/8/layout/target3"/>
    <dgm:cxn modelId="{7D36746A-3C65-40F7-8213-742B5D0051E4}" type="presParOf" srcId="{333A1088-737F-45CB-B68E-254E46348037}" destId="{9D1097D7-5D23-429E-9C30-09A891233567}" srcOrd="11" destOrd="0" presId="urn:microsoft.com/office/officeart/2005/8/layout/target3"/>
    <dgm:cxn modelId="{218BDE3B-E982-44C4-8825-A8C3356AD7D4}" type="presParOf" srcId="{333A1088-737F-45CB-B68E-254E46348037}" destId="{78820D59-4E0F-4838-A710-5C5A5B333EAD}" srcOrd="12" destOrd="0" presId="urn:microsoft.com/office/officeart/2005/8/layout/target3"/>
    <dgm:cxn modelId="{97B7B9A6-4F2B-4A1C-BCC3-C6959BBE3422}" type="presParOf" srcId="{333A1088-737F-45CB-B68E-254E46348037}" destId="{E98DEAB6-7F3F-4E33-99F8-D3B5906EAF8B}" srcOrd="13" destOrd="0" presId="urn:microsoft.com/office/officeart/2005/8/layout/target3"/>
    <dgm:cxn modelId="{6C51E66C-6797-453C-B0D4-0000C0F96D16}" type="presParOf" srcId="{333A1088-737F-45CB-B68E-254E46348037}" destId="{CBFE68EC-F8B7-41F9-9AFB-45B4AB09F232}" srcOrd="14" destOrd="0" presId="urn:microsoft.com/office/officeart/2005/8/layout/target3"/>
    <dgm:cxn modelId="{7AF5FC6D-8F4F-4EC8-AA68-BC4F4440FBEC}" type="presParOf" srcId="{333A1088-737F-45CB-B68E-254E46348037}" destId="{AED2198E-93D5-4001-81B4-73124B309672}" srcOrd="15" destOrd="0" presId="urn:microsoft.com/office/officeart/2005/8/layout/target3"/>
    <dgm:cxn modelId="{48B887E7-51EC-4640-A6A9-0BBF0C4099C2}" type="presParOf" srcId="{333A1088-737F-45CB-B68E-254E46348037}" destId="{2BE915AB-18AA-4053-B92C-3BFC9ED204BB}" srcOrd="16" destOrd="0" presId="urn:microsoft.com/office/officeart/2005/8/layout/target3"/>
    <dgm:cxn modelId="{56B2F95E-76FC-46D2-8EBE-980F2CF61B09}" type="presParOf" srcId="{333A1088-737F-45CB-B68E-254E46348037}" destId="{6BB5E863-4638-4E1D-BFDE-399D028AC4ED}" srcOrd="17" destOrd="0" presId="urn:microsoft.com/office/officeart/2005/8/layout/target3"/>
    <dgm:cxn modelId="{1487B696-C05A-4D83-B059-8B4D534A26CE}" type="presParOf" srcId="{333A1088-737F-45CB-B68E-254E46348037}" destId="{C758AC89-89D1-433E-8FD0-ABEDF0C30793}" srcOrd="18" destOrd="0" presId="urn:microsoft.com/office/officeart/2005/8/layout/target3"/>
    <dgm:cxn modelId="{ACCD4D03-2E22-4095-9C40-CF6B2D7436CD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NÁZEV:VY_32_INOVACE_3.2.9.3.R18_Ich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4E408-F653-4B56-AB2E-96C925DD626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953EE-1F9E-4387-995B-CCCD3A76A5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445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95B1EC-B9D5-4AFD-9EE8-D006538E7D4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83AEDF-564D-4DA4-BEF4-0D6F225A699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85207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8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učiva. Na začátku jsou uvedena jednotlivá témata, která jsou pak rozpracována na jednotlivých </a:t>
            </a:r>
            <a:r>
              <a:rPr lang="cs-CZ" dirty="0" err="1" smtClean="0"/>
              <a:t>slidech</a:t>
            </a:r>
            <a:r>
              <a:rPr lang="cs-CZ" dirty="0" smtClean="0"/>
              <a:t>.  Animace jsou nastaveny na kliknutí myší. Celé opakování je opakováním jednotlivých témat, předpokládá se znalost slovní zásoby a základních pravidel gramatiky- časování sloves, znalost způsobových sloves, užití 4. pádu podstatných jmen, užití základních zájmen a číslovek.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34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wiederholen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9" name="Picture 3" descr="C:\Users\ivana\AppData\Local\Microsoft\Windows\Temporary Internet Files\Content.IE5\JGCW0BAA\MP9004331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72883"/>
            <a:ext cx="3704456" cy="246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7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Themen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067944" y="3068960"/>
            <a:ext cx="1440160" cy="136815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263691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Ich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5508104" y="1988840"/>
            <a:ext cx="3024336" cy="1512168"/>
          </a:xfrm>
          <a:prstGeom prst="cloudCallout">
            <a:avLst>
              <a:gd name="adj1" fmla="val -42249"/>
              <a:gd name="adj2" fmla="val 54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Meine</a:t>
            </a:r>
            <a:r>
              <a:rPr lang="cs-CZ" sz="2400" dirty="0" smtClean="0"/>
              <a:t> </a:t>
            </a:r>
            <a:r>
              <a:rPr lang="cs-CZ" sz="2400" dirty="0" err="1"/>
              <a:t>F</a:t>
            </a:r>
            <a:r>
              <a:rPr lang="cs-CZ" sz="2400" dirty="0" err="1" smtClean="0"/>
              <a:t>amilie</a:t>
            </a:r>
            <a:endParaRPr lang="cs-CZ" sz="2400" dirty="0"/>
          </a:p>
        </p:txBody>
      </p:sp>
      <p:sp>
        <p:nvSpPr>
          <p:cNvPr id="7" name="Obláček 6"/>
          <p:cNvSpPr/>
          <p:nvPr/>
        </p:nvSpPr>
        <p:spPr>
          <a:xfrm>
            <a:off x="5531048" y="4003712"/>
            <a:ext cx="3168352" cy="1368152"/>
          </a:xfrm>
          <a:prstGeom prst="cloudCallout">
            <a:avLst>
              <a:gd name="adj1" fmla="val -52098"/>
              <a:gd name="adj2" fmla="val -526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Mein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endParaRPr lang="cs-CZ" sz="2400" dirty="0"/>
          </a:p>
        </p:txBody>
      </p:sp>
      <p:sp>
        <p:nvSpPr>
          <p:cNvPr id="9" name="Obláček 8"/>
          <p:cNvSpPr/>
          <p:nvPr/>
        </p:nvSpPr>
        <p:spPr>
          <a:xfrm>
            <a:off x="1331640" y="1556792"/>
            <a:ext cx="2376264" cy="1512168"/>
          </a:xfrm>
          <a:prstGeom prst="cloudCallout">
            <a:avLst>
              <a:gd name="adj1" fmla="val 32078"/>
              <a:gd name="adj2" fmla="val 56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Meine</a:t>
            </a:r>
            <a:r>
              <a:rPr lang="cs-CZ" sz="2400" dirty="0" smtClean="0"/>
              <a:t> </a:t>
            </a:r>
            <a:r>
              <a:rPr lang="cs-CZ" sz="2400" dirty="0" err="1" smtClean="0"/>
              <a:t>Haustiere</a:t>
            </a:r>
            <a:endParaRPr lang="cs-CZ" sz="2400" dirty="0"/>
          </a:p>
        </p:txBody>
      </p:sp>
      <p:sp>
        <p:nvSpPr>
          <p:cNvPr id="10" name="Obláček 9"/>
          <p:cNvSpPr/>
          <p:nvPr/>
        </p:nvSpPr>
        <p:spPr>
          <a:xfrm>
            <a:off x="1043608" y="3429000"/>
            <a:ext cx="2448272" cy="1008112"/>
          </a:xfrm>
          <a:prstGeom prst="cloudCallout">
            <a:avLst>
              <a:gd name="adj1" fmla="val 66833"/>
              <a:gd name="adj2" fmla="val -256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Meine</a:t>
            </a:r>
            <a:r>
              <a:rPr lang="cs-CZ" sz="2400" dirty="0" smtClean="0"/>
              <a:t> </a:t>
            </a:r>
            <a:r>
              <a:rPr lang="cs-CZ" sz="2400" dirty="0" err="1" smtClean="0"/>
              <a:t>Schule</a:t>
            </a:r>
            <a:endParaRPr lang="cs-CZ" sz="2400" dirty="0"/>
          </a:p>
        </p:txBody>
      </p:sp>
      <p:sp>
        <p:nvSpPr>
          <p:cNvPr id="11" name="Obláček 10"/>
          <p:cNvSpPr/>
          <p:nvPr/>
        </p:nvSpPr>
        <p:spPr>
          <a:xfrm>
            <a:off x="755576" y="4725144"/>
            <a:ext cx="3096344" cy="1152128"/>
          </a:xfrm>
          <a:prstGeom prst="cloudCallout">
            <a:avLst>
              <a:gd name="adj1" fmla="val 44383"/>
              <a:gd name="adj2" fmla="val -664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Meine</a:t>
            </a:r>
            <a:r>
              <a:rPr lang="cs-CZ" sz="2400" dirty="0" smtClean="0"/>
              <a:t> </a:t>
            </a:r>
            <a:r>
              <a:rPr lang="cs-CZ" sz="2400" dirty="0" err="1" smtClean="0"/>
              <a:t>Hobbys</a:t>
            </a:r>
            <a:endParaRPr lang="cs-CZ" sz="2400" dirty="0"/>
          </a:p>
        </p:txBody>
      </p:sp>
      <p:sp>
        <p:nvSpPr>
          <p:cNvPr id="12" name="Obláček 11"/>
          <p:cNvSpPr/>
          <p:nvPr/>
        </p:nvSpPr>
        <p:spPr>
          <a:xfrm>
            <a:off x="3275856" y="764704"/>
            <a:ext cx="3384376" cy="1872208"/>
          </a:xfrm>
          <a:prstGeom prst="cloudCallout">
            <a:avLst>
              <a:gd name="adj1" fmla="val -15204"/>
              <a:gd name="adj2" fmla="val 58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Mein </a:t>
            </a:r>
            <a:r>
              <a:rPr lang="cs-CZ" sz="2400" dirty="0" err="1" smtClean="0"/>
              <a:t>Personalausweis</a:t>
            </a:r>
            <a:endParaRPr lang="cs-CZ" sz="2400" dirty="0"/>
          </a:p>
        </p:txBody>
      </p:sp>
      <p:sp>
        <p:nvSpPr>
          <p:cNvPr id="13" name="Obláček 12"/>
          <p:cNvSpPr/>
          <p:nvPr/>
        </p:nvSpPr>
        <p:spPr>
          <a:xfrm>
            <a:off x="3347864" y="4941168"/>
            <a:ext cx="3312368" cy="1512168"/>
          </a:xfrm>
          <a:prstGeom prst="cloudCallout">
            <a:avLst>
              <a:gd name="adj1" fmla="val -9523"/>
              <a:gd name="adj2" fmla="val -75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Mein </a:t>
            </a:r>
            <a:r>
              <a:rPr lang="cs-CZ" sz="2400" dirty="0" err="1" smtClean="0"/>
              <a:t>Tagesprogramm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6273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 </a:t>
            </a:r>
            <a:r>
              <a:rPr lang="cs-CZ" dirty="0" err="1" smtClean="0"/>
              <a:t>Personalausweis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Vorname</a:t>
            </a:r>
            <a:endParaRPr lang="cs-CZ" dirty="0" smtClean="0"/>
          </a:p>
          <a:p>
            <a:r>
              <a:rPr lang="cs-CZ" dirty="0" err="1" smtClean="0"/>
              <a:t>Name</a:t>
            </a:r>
            <a:endParaRPr lang="cs-CZ" dirty="0" smtClean="0"/>
          </a:p>
          <a:p>
            <a:r>
              <a:rPr lang="cs-CZ" dirty="0" smtClean="0"/>
              <a:t>Alter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Wohnort</a:t>
            </a:r>
            <a:endParaRPr lang="cs-CZ" dirty="0" smtClean="0"/>
          </a:p>
          <a:p>
            <a:r>
              <a:rPr lang="cs-CZ" dirty="0" err="1" smtClean="0"/>
              <a:t>Telefonnummer</a:t>
            </a:r>
            <a:endParaRPr lang="cs-CZ" dirty="0" smtClean="0"/>
          </a:p>
          <a:p>
            <a:r>
              <a:rPr lang="cs-CZ" dirty="0" smtClean="0"/>
              <a:t>E-mail </a:t>
            </a:r>
            <a:r>
              <a:rPr lang="cs-CZ" dirty="0" err="1" smtClean="0"/>
              <a:t>Adresse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5012928" y="1124744"/>
            <a:ext cx="3960440" cy="122413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Wie</a:t>
            </a:r>
            <a:r>
              <a:rPr lang="cs-CZ" sz="2400" dirty="0" smtClean="0"/>
              <a:t> alt </a:t>
            </a:r>
            <a:r>
              <a:rPr lang="cs-CZ" sz="2400" dirty="0" err="1" smtClean="0"/>
              <a:t>bist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</a:t>
            </a:r>
          </a:p>
          <a:p>
            <a:pPr algn="ctr"/>
            <a:r>
              <a:rPr lang="cs-CZ" sz="2400" dirty="0" err="1" smtClean="0"/>
              <a:t>Wann</a:t>
            </a:r>
            <a:r>
              <a:rPr lang="cs-CZ" sz="2400" dirty="0" smtClean="0"/>
              <a:t> </a:t>
            </a:r>
            <a:r>
              <a:rPr lang="cs-CZ" sz="2400" dirty="0" err="1" smtClean="0"/>
              <a:t>hast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Geburtstag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Veselý obličej 4"/>
          <p:cNvSpPr/>
          <p:nvPr/>
        </p:nvSpPr>
        <p:spPr>
          <a:xfrm>
            <a:off x="1691680" y="2037910"/>
            <a:ext cx="864096" cy="6219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>
            <a:hlinkClick r:id="" action="ppaction://hlinkshowjump?jump=nextslide"/>
          </p:cNvPr>
          <p:cNvSpPr/>
          <p:nvPr/>
        </p:nvSpPr>
        <p:spPr>
          <a:xfrm>
            <a:off x="2555776" y="3284984"/>
            <a:ext cx="64807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76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0.35434 0.05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8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 </a:t>
            </a:r>
            <a:r>
              <a:rPr lang="cs-CZ" dirty="0" err="1" smtClean="0"/>
              <a:t>Zuhause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denn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Adresse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Wieviele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f</a:t>
            </a:r>
            <a:r>
              <a:rPr lang="hu-HU" dirty="0" smtClean="0">
                <a:latin typeface="Calibri"/>
              </a:rPr>
              <a:t>űr sich?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4932040" y="1268760"/>
            <a:ext cx="3240360" cy="648072"/>
          </a:xfrm>
          <a:prstGeom prst="wedgeRectCallout">
            <a:avLst>
              <a:gd name="adj1" fmla="val -60026"/>
              <a:gd name="adj2" fmla="val -158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komme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Tschechien</a:t>
            </a:r>
            <a:endParaRPr lang="cs-CZ" sz="24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4860032" y="2132856"/>
            <a:ext cx="3384376" cy="504056"/>
          </a:xfrm>
          <a:prstGeom prst="wedgeRectCallout">
            <a:avLst>
              <a:gd name="adj1" fmla="val -57233"/>
              <a:gd name="adj2" fmla="val -4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wohne</a:t>
            </a:r>
            <a:r>
              <a:rPr lang="cs-CZ" sz="2400" dirty="0" smtClean="0"/>
              <a:t> in Strančice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4860032" y="3068960"/>
            <a:ext cx="3528392" cy="504056"/>
          </a:xfrm>
          <a:prstGeom prst="wedgeRectCallout">
            <a:avLst>
              <a:gd name="adj1" fmla="val -58266"/>
              <a:gd name="adj2" fmla="val -156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liegt</a:t>
            </a:r>
            <a:r>
              <a:rPr lang="cs-CZ" sz="2400" dirty="0" smtClean="0"/>
              <a:t> </a:t>
            </a:r>
            <a:r>
              <a:rPr lang="cs-CZ" sz="2400" dirty="0" err="1" smtClean="0"/>
              <a:t>bei</a:t>
            </a:r>
            <a:r>
              <a:rPr lang="cs-CZ" sz="2400" dirty="0" smtClean="0"/>
              <a:t> Prag</a:t>
            </a:r>
            <a:endParaRPr lang="cs-CZ" sz="24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4860032" y="3933056"/>
            <a:ext cx="3744416" cy="576064"/>
          </a:xfrm>
          <a:prstGeom prst="wedgeRectCallout">
            <a:avLst>
              <a:gd name="adj1" fmla="val -61194"/>
              <a:gd name="adj2" fmla="val 51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Revolučnístrasse</a:t>
            </a:r>
            <a:r>
              <a:rPr lang="cs-CZ" sz="2400" dirty="0" smtClean="0"/>
              <a:t> </a:t>
            </a:r>
            <a:r>
              <a:rPr lang="cs-CZ" sz="2400" dirty="0" err="1" smtClean="0"/>
              <a:t>Nummer</a:t>
            </a:r>
            <a:r>
              <a:rPr lang="cs-CZ" sz="2400" dirty="0" smtClean="0"/>
              <a:t> 170</a:t>
            </a:r>
            <a:endParaRPr lang="cs-CZ" sz="2400" dirty="0"/>
          </a:p>
        </p:txBody>
      </p:sp>
      <p:sp>
        <p:nvSpPr>
          <p:cNvPr id="8" name="Obdélníkový popisek 7"/>
          <p:cNvSpPr/>
          <p:nvPr/>
        </p:nvSpPr>
        <p:spPr>
          <a:xfrm>
            <a:off x="4860032" y="4941168"/>
            <a:ext cx="3744416" cy="504056"/>
          </a:xfrm>
          <a:prstGeom prst="wedgeRectCallout">
            <a:avLst>
              <a:gd name="adj1" fmla="val -58820"/>
              <a:gd name="adj2" fmla="val 95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4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endParaRPr lang="cs-CZ" sz="2400" dirty="0"/>
          </a:p>
        </p:txBody>
      </p:sp>
      <p:sp>
        <p:nvSpPr>
          <p:cNvPr id="9" name="Obdélníkový popisek 8"/>
          <p:cNvSpPr/>
          <p:nvPr/>
        </p:nvSpPr>
        <p:spPr>
          <a:xfrm>
            <a:off x="5076056" y="5805264"/>
            <a:ext cx="3528392" cy="576064"/>
          </a:xfrm>
          <a:prstGeom prst="wedgeRectCallout">
            <a:avLst>
              <a:gd name="adj1" fmla="val -58266"/>
              <a:gd name="adj2" fmla="val 51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Ja</a:t>
            </a:r>
            <a:r>
              <a:rPr lang="cs-CZ" sz="2400" dirty="0" smtClean="0"/>
              <a:t>,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habe</a:t>
            </a:r>
            <a:r>
              <a:rPr lang="cs-CZ" sz="2400" dirty="0" smtClean="0"/>
              <a:t> mein </a:t>
            </a:r>
            <a:r>
              <a:rPr lang="cs-CZ" sz="2400" dirty="0" err="1" smtClean="0"/>
              <a:t>Zimmer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790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bin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>
                <a:latin typeface="Arial"/>
                <a:cs typeface="Arial"/>
              </a:rPr>
              <a:t>β</a:t>
            </a:r>
            <a:r>
              <a:rPr lang="cs-CZ" dirty="0" smtClean="0"/>
              <a:t>t </a:t>
            </a:r>
            <a:r>
              <a:rPr lang="cs-CZ" dirty="0" smtClean="0"/>
              <a:t>Tina.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mein Vater. Er </a:t>
            </a:r>
            <a:r>
              <a:rPr lang="cs-CZ" dirty="0" err="1" smtClean="0"/>
              <a:t>hei</a:t>
            </a:r>
            <a:r>
              <a:rPr lang="el-GR" dirty="0" smtClean="0">
                <a:latin typeface="Arial"/>
                <a:cs typeface="Arial"/>
              </a:rPr>
              <a:t>β</a:t>
            </a:r>
            <a:r>
              <a:rPr lang="cs-CZ" dirty="0" smtClean="0"/>
              <a:t>t </a:t>
            </a:r>
            <a:r>
              <a:rPr lang="cs-CZ" dirty="0" smtClean="0"/>
              <a:t>Hans.</a:t>
            </a:r>
          </a:p>
          <a:p>
            <a:endParaRPr lang="cs-CZ" dirty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mein Opa. Er </a:t>
            </a:r>
            <a:r>
              <a:rPr lang="cs-CZ" dirty="0" err="1" smtClean="0"/>
              <a:t>ist</a:t>
            </a:r>
            <a:r>
              <a:rPr lang="cs-CZ" dirty="0" smtClean="0"/>
              <a:t> 65. </a:t>
            </a:r>
            <a:r>
              <a:rPr lang="cs-CZ" dirty="0"/>
              <a:t>E</a:t>
            </a:r>
            <a:r>
              <a:rPr lang="cs-CZ" dirty="0" smtClean="0"/>
              <a:t>r </a:t>
            </a:r>
            <a:r>
              <a:rPr lang="cs-CZ" dirty="0" err="1" smtClean="0"/>
              <a:t>hei</a:t>
            </a:r>
            <a:r>
              <a:rPr lang="el-GR" dirty="0" smtClean="0">
                <a:latin typeface="Arial"/>
                <a:cs typeface="Arial"/>
              </a:rPr>
              <a:t>β</a:t>
            </a:r>
            <a:r>
              <a:rPr lang="cs-CZ" dirty="0" smtClean="0"/>
              <a:t>t  </a:t>
            </a:r>
            <a:r>
              <a:rPr lang="cs-CZ" dirty="0" smtClean="0"/>
              <a:t>J</a:t>
            </a:r>
            <a:r>
              <a:rPr lang="hu-HU" dirty="0" smtClean="0"/>
              <a:t>őrg.</a:t>
            </a:r>
          </a:p>
          <a:p>
            <a:pPr marL="0" indent="0">
              <a:buNone/>
            </a:pPr>
            <a:endParaRPr lang="hu-HU" dirty="0" smtClean="0"/>
          </a:p>
          <a:p>
            <a:r>
              <a:rPr lang="hu-HU" dirty="0" smtClean="0"/>
              <a:t>Das ist meine Tante Frida und mein Onkel Klaus.</a:t>
            </a:r>
          </a:p>
          <a:p>
            <a:endParaRPr lang="hu-HU" dirty="0"/>
          </a:p>
          <a:p>
            <a:r>
              <a:rPr lang="hu-HU" dirty="0" smtClean="0"/>
              <a:t>Ich habe eine Schwester und zwei Br</a:t>
            </a:r>
            <a:r>
              <a:rPr lang="hu-HU" dirty="0" smtClean="0">
                <a:latin typeface="Calibri"/>
              </a:rPr>
              <a:t>űder.</a:t>
            </a:r>
          </a:p>
          <a:p>
            <a:r>
              <a:rPr lang="hu-HU" dirty="0" smtClean="0">
                <a:latin typeface="Calibri"/>
              </a:rPr>
              <a:t>Und das sind meine Freunde.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124744"/>
            <a:ext cx="1021916" cy="108012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5" name="Picture 7" descr="C:\Users\ivana\AppData\Local\Microsoft\Windows\Temporary Internet Files\Content.IE5\JGCW0BAA\MP900433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003" y="1540768"/>
            <a:ext cx="1324397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ivana\AppData\Local\Microsoft\Windows\Temporary Internet Files\Content.IE5\BPJFRPEV\MP900227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39244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ivana\AppData\Local\Microsoft\Windows\Temporary Internet Files\Content.IE5\VHN3382D\MP9004223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672" y="4079016"/>
            <a:ext cx="1870644" cy="124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ivana\AppData\Local\Microsoft\Windows\Temporary Internet Files\Content.IE5\VHN3382D\MP9004394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084" y="5363092"/>
            <a:ext cx="2230916" cy="149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eselý obličej 5"/>
          <p:cNvSpPr/>
          <p:nvPr/>
        </p:nvSpPr>
        <p:spPr>
          <a:xfrm>
            <a:off x="6022178" y="4895552"/>
            <a:ext cx="252028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451253" y="4895552"/>
            <a:ext cx="272875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131840" y="4941168"/>
            <a:ext cx="216024" cy="288032"/>
          </a:xfrm>
          <a:prstGeom prst="smileyFac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44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autiere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austier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                         </a:t>
            </a:r>
            <a:endParaRPr lang="cs-CZ" dirty="0"/>
          </a:p>
        </p:txBody>
      </p:sp>
      <p:pic>
        <p:nvPicPr>
          <p:cNvPr id="3074" name="Picture 2" descr="C:\Users\ivana\AppData\Local\Microsoft\Windows\Temporary Internet Files\Content.IE5\VHN3382D\MP9004020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58010"/>
            <a:ext cx="1335428" cy="200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na\AppData\Local\Microsoft\Windows\Temporary Internet Files\Content.IE5\BPJFRPEV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58010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ivana\AppData\Local\Microsoft\Windows\Temporary Internet Files\Content.IE5\BPJFRPEV\MP9004277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84784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83492" y="3514274"/>
            <a:ext cx="2480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e</a:t>
            </a:r>
            <a:r>
              <a:rPr lang="cs-CZ" sz="2400" dirty="0" err="1" smtClean="0"/>
              <a:t>in</a:t>
            </a:r>
            <a:r>
              <a:rPr lang="cs-CZ" sz="2400" dirty="0" smtClean="0"/>
              <a:t> </a:t>
            </a:r>
            <a:r>
              <a:rPr lang="cs-CZ" sz="2400" dirty="0" err="1" smtClean="0"/>
              <a:t>Meerschweinchen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323528" y="4725144"/>
            <a:ext cx="8253536" cy="151216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Mein </a:t>
            </a:r>
            <a:r>
              <a:rPr lang="cs-CZ" sz="2400" dirty="0" err="1" smtClean="0"/>
              <a:t>Hund</a:t>
            </a:r>
            <a:r>
              <a:rPr lang="cs-CZ" sz="2400" dirty="0" smtClean="0"/>
              <a:t> </a:t>
            </a:r>
            <a:r>
              <a:rPr lang="cs-CZ" sz="2400" dirty="0" err="1" smtClean="0"/>
              <a:t>heisst</a:t>
            </a:r>
            <a:r>
              <a:rPr lang="cs-CZ" sz="2400" dirty="0" smtClean="0"/>
              <a:t> </a:t>
            </a:r>
            <a:r>
              <a:rPr lang="cs-CZ" sz="2400" dirty="0" err="1" smtClean="0"/>
              <a:t>Hasso</a:t>
            </a:r>
            <a:r>
              <a:rPr lang="cs-CZ" sz="2400" dirty="0" smtClean="0"/>
              <a:t>. Er </a:t>
            </a:r>
            <a:r>
              <a:rPr lang="cs-CZ" sz="2400" dirty="0" err="1" smtClean="0"/>
              <a:t>ist</a:t>
            </a:r>
            <a:r>
              <a:rPr lang="cs-CZ" sz="2400" dirty="0" smtClean="0"/>
              <a:t> 2 </a:t>
            </a:r>
            <a:r>
              <a:rPr lang="cs-CZ" sz="2400" dirty="0" err="1"/>
              <a:t>J</a:t>
            </a:r>
            <a:r>
              <a:rPr lang="cs-CZ" sz="2400" dirty="0" err="1" smtClean="0"/>
              <a:t>ahre</a:t>
            </a:r>
            <a:r>
              <a:rPr lang="cs-CZ" sz="2400" dirty="0" smtClean="0"/>
              <a:t> alt. Er </a:t>
            </a:r>
            <a:r>
              <a:rPr lang="cs-CZ" sz="2400" dirty="0" err="1" smtClean="0"/>
              <a:t>mag</a:t>
            </a:r>
            <a:r>
              <a:rPr lang="cs-CZ" sz="2400" dirty="0" smtClean="0"/>
              <a:t> W</a:t>
            </a:r>
            <a:r>
              <a:rPr lang="hu-HU" sz="2400" dirty="0" smtClean="0">
                <a:latin typeface="Calibri"/>
              </a:rPr>
              <a:t>űrste.</a:t>
            </a:r>
            <a:r>
              <a:rPr lang="cs-CZ" sz="2400" dirty="0" err="1" smtClean="0"/>
              <a:t>Hasso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freundlich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lieb</a:t>
            </a:r>
            <a:r>
              <a:rPr lang="cs-CZ" sz="2400" dirty="0" smtClean="0"/>
              <a:t>.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spiele</a:t>
            </a:r>
            <a:r>
              <a:rPr lang="cs-CZ" sz="2400" dirty="0" smtClean="0"/>
              <a:t> </a:t>
            </a:r>
            <a:r>
              <a:rPr lang="cs-CZ" sz="2400" dirty="0" err="1" smtClean="0"/>
              <a:t>gern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ihm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064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Grundschule</a:t>
            </a:r>
            <a:r>
              <a:rPr lang="cs-CZ" dirty="0" smtClean="0"/>
              <a:t>,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Klasse</a:t>
            </a:r>
            <a:r>
              <a:rPr lang="cs-CZ" dirty="0" smtClean="0"/>
              <a:t> </a:t>
            </a:r>
            <a:r>
              <a:rPr lang="cs-CZ" dirty="0"/>
              <a:t>8</a:t>
            </a:r>
            <a:r>
              <a:rPr lang="cs-CZ" dirty="0" smtClean="0"/>
              <a:t>.Wir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von </a:t>
            </a:r>
            <a:r>
              <a:rPr lang="cs-CZ" dirty="0" err="1" smtClean="0"/>
              <a:t>Montag</a:t>
            </a:r>
            <a:r>
              <a:rPr lang="cs-CZ" dirty="0" smtClean="0"/>
              <a:t> bis </a:t>
            </a:r>
            <a:r>
              <a:rPr lang="cs-CZ" dirty="0" err="1" smtClean="0"/>
              <a:t>Freitag</a:t>
            </a:r>
            <a:r>
              <a:rPr lang="cs-CZ" dirty="0" smtClean="0"/>
              <a:t>.  Mein </a:t>
            </a:r>
            <a:r>
              <a:rPr lang="cs-CZ" dirty="0" err="1" smtClean="0"/>
              <a:t>Lieblingsfach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 </a:t>
            </a:r>
            <a:r>
              <a:rPr lang="cs-CZ" dirty="0" err="1" smtClean="0"/>
              <a:t>Tschechisch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schechisch</a:t>
            </a:r>
            <a:r>
              <a:rPr lang="cs-CZ" dirty="0" smtClean="0"/>
              <a:t> jeden </a:t>
            </a:r>
            <a:r>
              <a:rPr lang="cs-CZ" dirty="0" err="1" smtClean="0"/>
              <a:t>Tag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Physik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so </a:t>
            </a:r>
            <a:r>
              <a:rPr lang="cs-CZ" dirty="0" err="1" smtClean="0"/>
              <a:t>gern</a:t>
            </a:r>
            <a:r>
              <a:rPr lang="cs-CZ" dirty="0" smtClean="0"/>
              <a:t>. </a:t>
            </a:r>
            <a:r>
              <a:rPr lang="cs-CZ" dirty="0" err="1" smtClean="0"/>
              <a:t>Physik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schwer</a:t>
            </a:r>
            <a:r>
              <a:rPr lang="cs-CZ" dirty="0" smtClean="0"/>
              <a:t> f</a:t>
            </a:r>
            <a:r>
              <a:rPr lang="hu-HU" dirty="0" smtClean="0">
                <a:latin typeface="Calibri"/>
              </a:rPr>
              <a:t>űr mich. Wir haben auch nachmittag Schule. Wir haben Sport. Ich mag Sport. Sport ist prima.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76623" y="1268760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1700808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1700808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1700808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206084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06084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2492896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35896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27884" y="285293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16216" y="285293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27584" y="3284984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63688" y="328498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63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Hobbys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kann                 </a:t>
            </a:r>
            <a:r>
              <a:rPr lang="cs-CZ" dirty="0" err="1" smtClean="0"/>
              <a:t>ich</a:t>
            </a:r>
            <a:r>
              <a:rPr lang="cs-CZ" dirty="0" smtClean="0"/>
              <a:t> kann </a:t>
            </a:r>
            <a:r>
              <a:rPr lang="cs-CZ" dirty="0" err="1" smtClean="0"/>
              <a:t>nicht</a:t>
            </a:r>
            <a:r>
              <a:rPr lang="cs-CZ" dirty="0" smtClean="0"/>
              <a:t>                         .</a:t>
            </a:r>
          </a:p>
          <a:p>
            <a:endParaRPr lang="cs-CZ" dirty="0" smtClean="0"/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smtClean="0"/>
              <a:t>obbys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                                         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1907704" y="1268760"/>
            <a:ext cx="1512168" cy="50405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radfahren</a:t>
            </a:r>
            <a:endParaRPr lang="cs-CZ" sz="24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5580112" y="1268760"/>
            <a:ext cx="2016224" cy="50405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3563888" y="2060848"/>
            <a:ext cx="4680520" cy="64807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Joggen</a:t>
            </a:r>
            <a:r>
              <a:rPr lang="cs-CZ" sz="2400" dirty="0" smtClean="0"/>
              <a:t>, </a:t>
            </a:r>
            <a:r>
              <a:rPr lang="cs-CZ" sz="2400" dirty="0" err="1" smtClean="0"/>
              <a:t>Musik</a:t>
            </a:r>
            <a:r>
              <a:rPr lang="cs-CZ" sz="2400" dirty="0" smtClean="0"/>
              <a:t>, </a:t>
            </a:r>
            <a:r>
              <a:rPr lang="cs-CZ" sz="2400" dirty="0" err="1" smtClean="0"/>
              <a:t>Fussball</a:t>
            </a:r>
            <a:r>
              <a:rPr lang="cs-CZ" sz="2400" dirty="0" smtClean="0"/>
              <a:t>, Ski </a:t>
            </a:r>
            <a:r>
              <a:rPr lang="cs-CZ" sz="2400" dirty="0" err="1" smtClean="0"/>
              <a:t>fahren</a:t>
            </a:r>
            <a:r>
              <a:rPr lang="cs-CZ" sz="2400" dirty="0" smtClean="0"/>
              <a:t>,…</a:t>
            </a:r>
            <a:endParaRPr lang="cs-CZ" sz="24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3453532" y="3284984"/>
            <a:ext cx="4968552" cy="79208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Tennis</a:t>
            </a:r>
            <a:r>
              <a:rPr lang="cs-CZ" sz="2400" dirty="0" smtClean="0"/>
              <a:t>, </a:t>
            </a:r>
            <a:r>
              <a:rPr lang="cs-CZ" sz="2400" dirty="0" err="1" smtClean="0"/>
              <a:t>Fussball</a:t>
            </a:r>
            <a:r>
              <a:rPr lang="cs-CZ" sz="2400" dirty="0" smtClean="0"/>
              <a:t>, </a:t>
            </a:r>
            <a:r>
              <a:rPr lang="cs-CZ" sz="2400" dirty="0" err="1" smtClean="0"/>
              <a:t>Voleyball</a:t>
            </a:r>
            <a:r>
              <a:rPr lang="cs-CZ" sz="2400" dirty="0" smtClean="0"/>
              <a:t>, </a:t>
            </a:r>
            <a:r>
              <a:rPr lang="cs-CZ" sz="2400" dirty="0" err="1" smtClean="0"/>
              <a:t>Gitarre</a:t>
            </a:r>
            <a:r>
              <a:rPr lang="cs-CZ" sz="2400" dirty="0" smtClean="0"/>
              <a:t>,…</a:t>
            </a:r>
            <a:endParaRPr lang="cs-CZ" sz="2400" dirty="0"/>
          </a:p>
        </p:txBody>
      </p:sp>
      <p:sp>
        <p:nvSpPr>
          <p:cNvPr id="8" name="Obdélníkový popisek 7"/>
          <p:cNvSpPr/>
          <p:nvPr/>
        </p:nvSpPr>
        <p:spPr>
          <a:xfrm>
            <a:off x="1331640" y="5085184"/>
            <a:ext cx="3816424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t</a:t>
            </a:r>
            <a:r>
              <a:rPr lang="cs-CZ" sz="2400" dirty="0" err="1" smtClean="0"/>
              <a:t>anze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schwimme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780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 </a:t>
            </a:r>
            <a:r>
              <a:rPr lang="cs-CZ" dirty="0" err="1"/>
              <a:t>T</a:t>
            </a:r>
            <a:r>
              <a:rPr lang="cs-CZ" dirty="0" err="1" smtClean="0"/>
              <a:t>agesprogramm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stehe</a:t>
            </a:r>
            <a:r>
              <a:rPr lang="cs-CZ" dirty="0" smtClean="0"/>
              <a:t> um </a:t>
            </a:r>
            <a:r>
              <a:rPr lang="cs-CZ" u="sng" dirty="0" err="1" smtClean="0"/>
              <a:t>halb</a:t>
            </a:r>
            <a:r>
              <a:rPr lang="cs-CZ" u="sng" dirty="0" smtClean="0"/>
              <a:t> </a:t>
            </a:r>
            <a:r>
              <a:rPr lang="cs-CZ" u="sng" dirty="0" err="1" smtClean="0"/>
              <a:t>sieben</a:t>
            </a:r>
            <a:r>
              <a:rPr lang="cs-CZ" u="sng" dirty="0" smtClean="0"/>
              <a:t> </a:t>
            </a:r>
            <a:r>
              <a:rPr lang="cs-CZ" dirty="0" smtClean="0"/>
              <a:t>Uhr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K</a:t>
            </a:r>
            <a:r>
              <a:rPr lang="hu-HU" dirty="0" smtClean="0">
                <a:latin typeface="Calibri"/>
              </a:rPr>
              <a:t>űche. Ich frűhstűcke </a:t>
            </a:r>
            <a:r>
              <a:rPr lang="hu-HU" u="sng" dirty="0" smtClean="0">
                <a:latin typeface="Calibri"/>
              </a:rPr>
              <a:t>Tee und ein Käsebrot.</a:t>
            </a:r>
          </a:p>
          <a:p>
            <a:r>
              <a:rPr lang="hu-HU" dirty="0" smtClean="0">
                <a:latin typeface="Calibri"/>
              </a:rPr>
              <a:t>Um </a:t>
            </a:r>
            <a:r>
              <a:rPr lang="hu-HU" u="sng" dirty="0" smtClean="0">
                <a:latin typeface="Calibri"/>
              </a:rPr>
              <a:t>halb acht gehe</a:t>
            </a:r>
            <a:r>
              <a:rPr lang="hu-HU" dirty="0" smtClean="0">
                <a:latin typeface="Calibri"/>
              </a:rPr>
              <a:t> ich in die Schule. Die Schule fängt um zehn Minuten vor acht an.</a:t>
            </a:r>
          </a:p>
          <a:p>
            <a:r>
              <a:rPr lang="hu-HU" dirty="0" smtClean="0">
                <a:latin typeface="Calibri"/>
              </a:rPr>
              <a:t>Um </a:t>
            </a:r>
            <a:r>
              <a:rPr lang="hu-HU" u="sng" dirty="0" smtClean="0">
                <a:latin typeface="Calibri"/>
              </a:rPr>
              <a:t>halb eins</a:t>
            </a:r>
            <a:r>
              <a:rPr lang="hu-HU" dirty="0" smtClean="0">
                <a:latin typeface="Calibri"/>
              </a:rPr>
              <a:t> esse ich zu Mittag. Ich mag </a:t>
            </a:r>
            <a:r>
              <a:rPr lang="hu-HU" u="sng" dirty="0" smtClean="0">
                <a:latin typeface="Calibri"/>
              </a:rPr>
              <a:t>Suppe</a:t>
            </a:r>
            <a:r>
              <a:rPr lang="hu-HU" dirty="0" smtClean="0">
                <a:latin typeface="Calibri"/>
              </a:rPr>
              <a:t> und </a:t>
            </a:r>
            <a:r>
              <a:rPr lang="hu-HU" u="sng" dirty="0" smtClean="0">
                <a:latin typeface="Calibri"/>
              </a:rPr>
              <a:t>Spaghetti</a:t>
            </a:r>
            <a:r>
              <a:rPr lang="hu-HU" dirty="0" smtClean="0">
                <a:latin typeface="Calibri"/>
              </a:rPr>
              <a:t>.</a:t>
            </a:r>
          </a:p>
          <a:p>
            <a:r>
              <a:rPr lang="hu-HU" dirty="0" smtClean="0">
                <a:latin typeface="Calibri"/>
              </a:rPr>
              <a:t>Nach der Schule </a:t>
            </a:r>
            <a:r>
              <a:rPr lang="hu-HU" u="sng" dirty="0" smtClean="0">
                <a:latin typeface="Calibri"/>
              </a:rPr>
              <a:t>gehe</a:t>
            </a:r>
            <a:r>
              <a:rPr lang="hu-HU" dirty="0" smtClean="0">
                <a:latin typeface="Calibri"/>
              </a:rPr>
              <a:t> ich nach Hause. Ich </a:t>
            </a:r>
            <a:r>
              <a:rPr lang="hu-HU" u="sng" dirty="0" smtClean="0">
                <a:latin typeface="Calibri"/>
              </a:rPr>
              <a:t>gehe spazieren</a:t>
            </a:r>
            <a:r>
              <a:rPr lang="hu-HU" dirty="0" smtClean="0">
                <a:latin typeface="Calibri"/>
              </a:rPr>
              <a:t>.</a:t>
            </a:r>
          </a:p>
          <a:p>
            <a:r>
              <a:rPr lang="hu-HU" dirty="0" smtClean="0">
                <a:latin typeface="Calibri"/>
              </a:rPr>
              <a:t>Dann mache ich Hausaufgaben.</a:t>
            </a:r>
          </a:p>
          <a:p>
            <a:r>
              <a:rPr lang="hu-HU" u="sng" dirty="0" smtClean="0">
                <a:latin typeface="Calibri"/>
              </a:rPr>
              <a:t>Abends</a:t>
            </a:r>
            <a:r>
              <a:rPr lang="hu-HU" dirty="0" smtClean="0">
                <a:latin typeface="Calibri"/>
              </a:rPr>
              <a:t> habe ich frei. Ich </a:t>
            </a:r>
            <a:r>
              <a:rPr lang="hu-HU" u="sng" dirty="0" smtClean="0">
                <a:latin typeface="Calibri"/>
              </a:rPr>
              <a:t>spiele Computer oder sehe fern</a:t>
            </a:r>
            <a:r>
              <a:rPr lang="hu-HU" dirty="0" smtClean="0">
                <a:latin typeface="Calibri"/>
              </a:rPr>
              <a:t>.</a:t>
            </a:r>
          </a:p>
          <a:p>
            <a:r>
              <a:rPr lang="hu-HU" dirty="0" smtClean="0">
                <a:latin typeface="Calibri"/>
              </a:rPr>
              <a:t>Um </a:t>
            </a:r>
            <a:r>
              <a:rPr lang="hu-HU" u="sng" dirty="0" smtClean="0">
                <a:latin typeface="Calibri"/>
              </a:rPr>
              <a:t>halb zehn </a:t>
            </a:r>
            <a:r>
              <a:rPr lang="hu-HU" dirty="0" smtClean="0">
                <a:latin typeface="Calibri"/>
              </a:rPr>
              <a:t>gehe ich schlafen.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3419872" y="5661248"/>
            <a:ext cx="5040560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Podtržený text nahraďte svými údaji.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0307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i="1" dirty="0"/>
              <a:t>Wir1</a:t>
            </a:r>
            <a:r>
              <a:rPr lang="cs-CZ" dirty="0"/>
              <a:t>. Praha 10: </a:t>
            </a:r>
            <a:r>
              <a:rPr lang="cs-CZ" dirty="0" err="1"/>
              <a:t>Klett</a:t>
            </a:r>
            <a:r>
              <a:rPr lang="cs-CZ" dirty="0"/>
              <a:t>, 2009. </a:t>
            </a:r>
            <a:r>
              <a:rPr lang="cs-CZ"/>
              <a:t>ISBN 978-80-7397-040-6.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8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534</Words>
  <Application>Microsoft Office PowerPoint</Application>
  <PresentationFormat>Předvádění na obrazovce (4:3)</PresentationFormat>
  <Paragraphs>100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Prezentace aplikace PowerPoint</vt:lpstr>
      <vt:lpstr>Anotace.</vt:lpstr>
      <vt:lpstr>Ich</vt:lpstr>
      <vt:lpstr>Themen.</vt:lpstr>
      <vt:lpstr>Mein Personalausweis.</vt:lpstr>
      <vt:lpstr>Mein Zuhause.</vt:lpstr>
      <vt:lpstr>Meine Familie.</vt:lpstr>
      <vt:lpstr>Meine Hautiere.</vt:lpstr>
      <vt:lpstr>Meine Schule.</vt:lpstr>
      <vt:lpstr>Meine Hobbys.</vt:lpstr>
      <vt:lpstr>Mein Tagesprogramm.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Ich</dc:title>
  <dc:creator>ivana</dc:creator>
  <cp:lastModifiedBy>ivana</cp:lastModifiedBy>
  <cp:revision>11</cp:revision>
  <dcterms:created xsi:type="dcterms:W3CDTF">2012-05-07T05:31:30Z</dcterms:created>
  <dcterms:modified xsi:type="dcterms:W3CDTF">2012-06-24T14:04:33Z</dcterms:modified>
</cp:coreProperties>
</file>