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3"/>
  </p:notesMasterIdLst>
  <p:sldIdLst>
    <p:sldId id="262" r:id="rId3"/>
    <p:sldId id="263" r:id="rId4"/>
    <p:sldId id="256" r:id="rId5"/>
    <p:sldId id="257" r:id="rId6"/>
    <p:sldId id="259" r:id="rId7"/>
    <p:sldId id="265" r:id="rId8"/>
    <p:sldId id="258" r:id="rId9"/>
    <p:sldId id="260" r:id="rId10"/>
    <p:sldId id="261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5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NÁZEV:VY_32_INOVACE_3.2.9.3.R17_Předložky se 3.a 4. pádem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RNDr. Ivana </a:t>
          </a:r>
          <a:r>
            <a:rPr lang="cs-CZ" sz="2000" dirty="0" err="1" smtClean="0"/>
            <a:t>Řehková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Německý jazyk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00163F72-8197-425E-861D-AD1F8B012888}" type="pres">
      <dgm:prSet presAssocID="{D8197B8C-B260-4A16-BDF4-0947B075E274}" presName="vertSpace4" presStyleLbl="node1" presStyleIdx="2" presStyleCnt="5"/>
      <dgm:spPr/>
    </dgm:pt>
    <dgm:pt modelId="{D0F35975-DDF1-467B-9CE7-024C45C029A7}" type="pres">
      <dgm:prSet presAssocID="{D8197B8C-B260-4A16-BDF4-0947B075E274}" presName="circle4" presStyleLbl="node1" presStyleIdx="3" presStyleCnt="5"/>
      <dgm:spPr/>
    </dgm:pt>
    <dgm:pt modelId="{9D1097D7-5D23-429E-9C30-09A891233567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8820D59-4E0F-4838-A710-5C5A5B333EAD}" type="pres">
      <dgm:prSet presAssocID="{4C35D32F-0EAB-4CD7-82EE-45574DC2A586}" presName="vertSpace5" presStyleLbl="node1" presStyleIdx="3" presStyleCnt="5"/>
      <dgm:spPr/>
    </dgm:pt>
    <dgm:pt modelId="{E98DEAB6-7F3F-4E33-99F8-D3B5906EAF8B}" type="pres">
      <dgm:prSet presAssocID="{4C35D32F-0EAB-4CD7-82EE-45574DC2A586}" presName="circle5" presStyleLbl="node1" presStyleIdx="4" presStyleCnt="5"/>
      <dgm:spPr/>
    </dgm:pt>
    <dgm:pt modelId="{CBFE68EC-F8B7-41F9-9AFB-45B4AB09F232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58AC89-89D1-433E-8FD0-ABEDF0C3079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DD9679C-FB3E-41F6-93C7-876C2C59CC5E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B83E8C3-E2C3-4AEF-9DEE-481CF8BB92AB}" type="presOf" srcId="{D8197B8C-B260-4A16-BDF4-0947B075E274}" destId="{C758AC89-89D1-433E-8FD0-ABEDF0C3079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6797E9E-E675-4E0C-8BD5-F2ABA45DC8DC}" type="presOf" srcId="{D1D4F407-5343-4D3F-B5B9-D407B03CAEB4}" destId="{D005CE8C-CC26-4C3E-AC11-E15060ECD759}" srcOrd="0" destOrd="0" presId="urn:microsoft.com/office/officeart/2005/8/layout/target3"/>
    <dgm:cxn modelId="{B9D0AA0A-8ECF-462B-AFB5-C5A358E3900B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73069AD-699A-4BAA-BBF9-8AF6DA68337D}" type="presOf" srcId="{4C35D32F-0EAB-4CD7-82EE-45574DC2A586}" destId="{6DD9679C-FB3E-41F6-93C7-876C2C59CC5E}" srcOrd="1" destOrd="0" presId="urn:microsoft.com/office/officeart/2005/8/layout/target3"/>
    <dgm:cxn modelId="{20749597-8C2C-4217-90F8-80606C8B2A6F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AD449AC-FC51-4D62-867B-62C91E7DF19A}" type="presOf" srcId="{D8197B8C-B260-4A16-BDF4-0947B075E274}" destId="{9D1097D7-5D23-429E-9C30-09A891233567}" srcOrd="0" destOrd="0" presId="urn:microsoft.com/office/officeart/2005/8/layout/target3"/>
    <dgm:cxn modelId="{E637C1E3-FF0E-4748-8200-2329F92CCCD9}" type="presOf" srcId="{B651F6E3-6281-48DB-9319-2AEAFDAE7572}" destId="{619D679B-A015-4ECF-8348-D1034C574F40}" srcOrd="0" destOrd="0" presId="urn:microsoft.com/office/officeart/2005/8/layout/target3"/>
    <dgm:cxn modelId="{B42C5353-FDDA-432F-AE7D-63750648689A}" type="presOf" srcId="{B651F6E3-6281-48DB-9319-2AEAFDAE7572}" destId="{6BB5E863-4638-4E1D-BFDE-399D028AC4ED}" srcOrd="1" destOrd="0" presId="urn:microsoft.com/office/officeart/2005/8/layout/target3"/>
    <dgm:cxn modelId="{47A76BBA-5DBB-4B8D-8CE1-7AB5C22E4E9D}" type="presOf" srcId="{D1D4F407-5343-4D3F-B5B9-D407B03CAEB4}" destId="{AED2198E-93D5-4001-81B4-73124B309672}" srcOrd="1" destOrd="0" presId="urn:microsoft.com/office/officeart/2005/8/layout/target3"/>
    <dgm:cxn modelId="{95B18839-2653-4497-A247-519778AE8D41}" type="presOf" srcId="{4C35D32F-0EAB-4CD7-82EE-45574DC2A586}" destId="{CBFE68EC-F8B7-41F9-9AFB-45B4AB09F232}" srcOrd="0" destOrd="0" presId="urn:microsoft.com/office/officeart/2005/8/layout/target3"/>
    <dgm:cxn modelId="{8E9F6487-FFDA-4191-A608-B72618C538C1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629FD8C-333F-45BD-A251-3C266CEE35C4}" type="presParOf" srcId="{333A1088-737F-45CB-B68E-254E46348037}" destId="{F5ABB229-8D3B-4694-996A-96F23CF14429}" srcOrd="0" destOrd="0" presId="urn:microsoft.com/office/officeart/2005/8/layout/target3"/>
    <dgm:cxn modelId="{2D7E5F48-A5FA-4F48-9E38-B013C8578A71}" type="presParOf" srcId="{333A1088-737F-45CB-B68E-254E46348037}" destId="{F41139FD-01EE-4571-8B17-4FB00FC51163}" srcOrd="1" destOrd="0" presId="urn:microsoft.com/office/officeart/2005/8/layout/target3"/>
    <dgm:cxn modelId="{0CD918F8-6FA8-4EF5-A3B3-E897AD465317}" type="presParOf" srcId="{333A1088-737F-45CB-B68E-254E46348037}" destId="{D005CE8C-CC26-4C3E-AC11-E15060ECD759}" srcOrd="2" destOrd="0" presId="urn:microsoft.com/office/officeart/2005/8/layout/target3"/>
    <dgm:cxn modelId="{BCABE0C8-85AC-4092-A9A9-4DA91E5E1F75}" type="presParOf" srcId="{333A1088-737F-45CB-B68E-254E46348037}" destId="{2C702D82-9B77-49B7-9568-BB8EB47C3372}" srcOrd="3" destOrd="0" presId="urn:microsoft.com/office/officeart/2005/8/layout/target3"/>
    <dgm:cxn modelId="{AB284996-4334-4EEA-9552-96A2AA72761C}" type="presParOf" srcId="{333A1088-737F-45CB-B68E-254E46348037}" destId="{A52A0455-90FF-4808-ABD0-F02540D31D5A}" srcOrd="4" destOrd="0" presId="urn:microsoft.com/office/officeart/2005/8/layout/target3"/>
    <dgm:cxn modelId="{5EC6AE93-4EFA-47A2-9968-E6FB753A0AE7}" type="presParOf" srcId="{333A1088-737F-45CB-B68E-254E46348037}" destId="{6140AFEC-043D-4C43-A2F9-D0F5331DF3A3}" srcOrd="5" destOrd="0" presId="urn:microsoft.com/office/officeart/2005/8/layout/target3"/>
    <dgm:cxn modelId="{64D17600-8607-4E33-9B46-ED7CC552FB52}" type="presParOf" srcId="{333A1088-737F-45CB-B68E-254E46348037}" destId="{9358AC05-5D7D-4327-9F80-1AD486AEA664}" srcOrd="6" destOrd="0" presId="urn:microsoft.com/office/officeart/2005/8/layout/target3"/>
    <dgm:cxn modelId="{DA673F9F-3009-46A8-8901-37408D937889}" type="presParOf" srcId="{333A1088-737F-45CB-B68E-254E46348037}" destId="{313FC574-E1CD-4FB4-B054-0B805CE0447D}" srcOrd="7" destOrd="0" presId="urn:microsoft.com/office/officeart/2005/8/layout/target3"/>
    <dgm:cxn modelId="{2E78D2FE-F662-4E3D-A310-E99A0FF63513}" type="presParOf" srcId="{333A1088-737F-45CB-B68E-254E46348037}" destId="{619D679B-A015-4ECF-8348-D1034C574F40}" srcOrd="8" destOrd="0" presId="urn:microsoft.com/office/officeart/2005/8/layout/target3"/>
    <dgm:cxn modelId="{EE180B2E-874D-4EBA-8189-98E2737553F2}" type="presParOf" srcId="{333A1088-737F-45CB-B68E-254E46348037}" destId="{00163F72-8197-425E-861D-AD1F8B012888}" srcOrd="9" destOrd="0" presId="urn:microsoft.com/office/officeart/2005/8/layout/target3"/>
    <dgm:cxn modelId="{4F84CB4D-315A-41BD-89AE-11992E2422DA}" type="presParOf" srcId="{333A1088-737F-45CB-B68E-254E46348037}" destId="{D0F35975-DDF1-467B-9CE7-024C45C029A7}" srcOrd="10" destOrd="0" presId="urn:microsoft.com/office/officeart/2005/8/layout/target3"/>
    <dgm:cxn modelId="{BD621A53-4E7C-4305-985D-ED12FAF74303}" type="presParOf" srcId="{333A1088-737F-45CB-B68E-254E46348037}" destId="{9D1097D7-5D23-429E-9C30-09A891233567}" srcOrd="11" destOrd="0" presId="urn:microsoft.com/office/officeart/2005/8/layout/target3"/>
    <dgm:cxn modelId="{7F50B378-AEB9-44ED-9939-235DABC7355E}" type="presParOf" srcId="{333A1088-737F-45CB-B68E-254E46348037}" destId="{78820D59-4E0F-4838-A710-5C5A5B333EAD}" srcOrd="12" destOrd="0" presId="urn:microsoft.com/office/officeart/2005/8/layout/target3"/>
    <dgm:cxn modelId="{2A088C5F-9F75-494E-8C46-BAA9D386B19F}" type="presParOf" srcId="{333A1088-737F-45CB-B68E-254E46348037}" destId="{E98DEAB6-7F3F-4E33-99F8-D3B5906EAF8B}" srcOrd="13" destOrd="0" presId="urn:microsoft.com/office/officeart/2005/8/layout/target3"/>
    <dgm:cxn modelId="{C9D9CE9B-502B-4EB4-AA83-22910CF10695}" type="presParOf" srcId="{333A1088-737F-45CB-B68E-254E46348037}" destId="{CBFE68EC-F8B7-41F9-9AFB-45B4AB09F232}" srcOrd="14" destOrd="0" presId="urn:microsoft.com/office/officeart/2005/8/layout/target3"/>
    <dgm:cxn modelId="{6DAB78C7-1E19-4A1A-AF20-08D41E7C215D}" type="presParOf" srcId="{333A1088-737F-45CB-B68E-254E46348037}" destId="{AED2198E-93D5-4001-81B4-73124B309672}" srcOrd="15" destOrd="0" presId="urn:microsoft.com/office/officeart/2005/8/layout/target3"/>
    <dgm:cxn modelId="{12ED16BC-6D67-47E3-BDAE-D1D846545D65}" type="presParOf" srcId="{333A1088-737F-45CB-B68E-254E46348037}" destId="{2BE915AB-18AA-4053-B92C-3BFC9ED204BB}" srcOrd="16" destOrd="0" presId="urn:microsoft.com/office/officeart/2005/8/layout/target3"/>
    <dgm:cxn modelId="{0526A611-6717-4B1E-A7C5-6DB806230D87}" type="presParOf" srcId="{333A1088-737F-45CB-B68E-254E46348037}" destId="{6BB5E863-4638-4E1D-BFDE-399D028AC4ED}" srcOrd="17" destOrd="0" presId="urn:microsoft.com/office/officeart/2005/8/layout/target3"/>
    <dgm:cxn modelId="{2335D185-AB3C-4714-9C81-B0D0BD64F14F}" type="presParOf" srcId="{333A1088-737F-45CB-B68E-254E46348037}" destId="{C758AC89-89D1-433E-8FD0-ABEDF0C30793}" srcOrd="18" destOrd="0" presId="urn:microsoft.com/office/officeart/2005/8/layout/target3"/>
    <dgm:cxn modelId="{B7D48E0B-A40A-41E0-BC0D-850A70112F8E}" type="presParOf" srcId="{333A1088-737F-45CB-B68E-254E46348037}" destId="{6DD9679C-FB3E-41F6-93C7-876C2C59CC5E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45000">
              <a:schemeClr val="accen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73000">
              <a:schemeClr val="accent1"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3000"/>
              </a:schemeClr>
            </a:gs>
          </a:gsLst>
          <a:lin ang="950000" scaled="1"/>
        </a:gradFill>
        <a:ln>
          <a:noFill/>
        </a:ln>
        <a:effectLst>
          <a:outerShdw blurRad="50800" dist="25400" dir="5400000" rotWithShape="0">
            <a:srgbClr val="000000">
              <a:alpha val="50000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2700000"/>
          </a:lightRig>
        </a:scene3d>
        <a:sp3d prstMaterial="matte">
          <a:bevelT w="50800" h="508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430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balanced" dir="t">
            <a:rot lat="0" lon="0" rev="0"/>
          </a:lightRig>
        </a:scene3d>
        <a:sp3d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45000">
              <a:schemeClr val="accen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73000">
              <a:schemeClr val="accent1"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3000"/>
              </a:schemeClr>
            </a:gs>
          </a:gsLst>
          <a:lin ang="950000" scaled="1"/>
        </a:gradFill>
        <a:ln>
          <a:noFill/>
        </a:ln>
        <a:effectLst>
          <a:outerShdw blurRad="50800" dist="25400" dir="5400000" rotWithShape="0">
            <a:srgbClr val="000000">
              <a:alpha val="50000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2700000"/>
          </a:lightRig>
        </a:scene3d>
        <a:sp3d prstMaterial="matte">
          <a:bevelT w="50800" h="508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430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balanced" dir="t">
            <a:rot lat="0" lon="0" rev="0"/>
          </a:lightRig>
        </a:scene3d>
        <a:sp3d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RNDr. Ivana </a:t>
          </a:r>
          <a:r>
            <a:rPr lang="cs-CZ" sz="2000" kern="1200" dirty="0" err="1" smtClean="0"/>
            <a:t>Řehková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45000">
              <a:schemeClr val="accen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73000">
              <a:schemeClr val="accent1"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3000"/>
              </a:schemeClr>
            </a:gs>
          </a:gsLst>
          <a:lin ang="950000" scaled="1"/>
        </a:gradFill>
        <a:ln>
          <a:noFill/>
        </a:ln>
        <a:effectLst>
          <a:outerShdw blurRad="50800" dist="25400" dir="5400000" rotWithShape="0">
            <a:srgbClr val="000000">
              <a:alpha val="50000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2700000"/>
          </a:lightRig>
        </a:scene3d>
        <a:sp3d prstMaterial="matte">
          <a:bevelT w="50800" h="508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430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balanced" dir="t">
            <a:rot lat="0" lon="0" rev="0"/>
          </a:lightRig>
        </a:scene3d>
        <a:sp3d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NÁZEV:VY_32_INOVACE_3.2.9.3.R17_Předložky se 3.a 4. pádem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D0F35975-DDF1-467B-9CE7-024C45C029A7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45000">
              <a:schemeClr val="accen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73000">
              <a:schemeClr val="accent1"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3000"/>
              </a:schemeClr>
            </a:gs>
          </a:gsLst>
          <a:lin ang="950000" scaled="1"/>
        </a:gradFill>
        <a:ln>
          <a:noFill/>
        </a:ln>
        <a:effectLst>
          <a:outerShdw blurRad="50800" dist="25400" dir="5400000" rotWithShape="0">
            <a:srgbClr val="000000">
              <a:alpha val="50000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2700000"/>
          </a:lightRig>
        </a:scene3d>
        <a:sp3d prstMaterial="matte">
          <a:bevelT w="50800" h="508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D1097D7-5D23-429E-9C30-09A89123356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430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balanced" dir="t">
            <a:rot lat="0" lon="0" rev="0"/>
          </a:lightRig>
        </a:scene3d>
        <a:sp3d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Německý jazyk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98DEAB6-7F3F-4E33-99F8-D3B5906EAF8B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45000">
              <a:schemeClr val="accen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73000">
              <a:schemeClr val="accent1"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3000"/>
              </a:schemeClr>
            </a:gs>
          </a:gsLst>
          <a:lin ang="950000" scaled="1"/>
        </a:gradFill>
        <a:ln>
          <a:noFill/>
        </a:ln>
        <a:effectLst>
          <a:outerShdw blurRad="50800" dist="25400" dir="5400000" rotWithShape="0">
            <a:srgbClr val="000000">
              <a:alpha val="50000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2700000"/>
          </a:lightRig>
        </a:scene3d>
        <a:sp3d prstMaterial="matte">
          <a:bevelT w="50800" h="508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BFE68EC-F8B7-41F9-9AFB-45B4AB09F232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430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balanced" dir="t">
            <a:rot lat="0" lon="0" rev="0"/>
          </a:lightRig>
        </a:scene3d>
        <a:sp3d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517E0C-2238-4BC0-8896-37A0775269AD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2D57EE-2A74-4526-843E-D67C9F4059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23791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62091-3538-40BA-960A-6EBE7B2C1FFA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B1919DC8-4111-4C6C-988A-BA774D6110D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62091-3538-40BA-960A-6EBE7B2C1FFA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19DC8-4111-4C6C-988A-BA774D6110D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62091-3538-40BA-960A-6EBE7B2C1FFA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B1919DC8-4111-4C6C-988A-BA774D6110D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62091-3538-40BA-960A-6EBE7B2C1FFA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19DC8-4111-4C6C-988A-BA774D6110D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62091-3538-40BA-960A-6EBE7B2C1FFA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19DC8-4111-4C6C-988A-BA774D6110D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62091-3538-40BA-960A-6EBE7B2C1FFA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19DC8-4111-4C6C-988A-BA774D6110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62091-3538-40BA-960A-6EBE7B2C1FFA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19DC8-4111-4C6C-988A-BA774D6110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62091-3538-40BA-960A-6EBE7B2C1FFA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19DC8-4111-4C6C-988A-BA774D6110D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62091-3538-40BA-960A-6EBE7B2C1FFA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B1919DC8-4111-4C6C-988A-BA774D6110D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62091-3538-40BA-960A-6EBE7B2C1FFA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19DC8-4111-4C6C-988A-BA774D6110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62091-3538-40BA-960A-6EBE7B2C1FFA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19DC8-4111-4C6C-988A-BA774D6110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5195B1EC-B9D5-4AFD-9EE8-D006538E7D46}" type="datetimeFigureOut">
              <a:rPr lang="cs-CZ" smtClean="0">
                <a:solidFill>
                  <a:srgbClr val="464653"/>
                </a:solidFill>
              </a:rPr>
              <a:pPr/>
              <a:t>24.6.2012</a:t>
            </a:fld>
            <a:endParaRPr lang="cs-CZ">
              <a:solidFill>
                <a:srgbClr val="464653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>
              <a:solidFill>
                <a:srgbClr val="464653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0E83AEDF-564D-4DA4-BEF4-0D6F225A6994}" type="slidenum">
              <a:rPr lang="cs-CZ" smtClean="0">
                <a:solidFill>
                  <a:srgbClr val="464653"/>
                </a:solidFill>
              </a:rPr>
              <a:pPr/>
              <a:t>‹#›</a:t>
            </a:fld>
            <a:endParaRPr lang="cs-CZ">
              <a:solidFill>
                <a:srgbClr val="464653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1374970"/>
      </p:ext>
    </p:extLst>
  </p:cSld>
  <p:clrMapOvr>
    <a:masterClrMapping/>
  </p:clrMapOvr>
  <p:transition spd="slow">
    <p:pull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95B1EC-B9D5-4AFD-9EE8-D006538E7D46}" type="datetimeFigureOut">
              <a:rPr lang="cs-CZ" smtClean="0">
                <a:solidFill>
                  <a:srgbClr val="464653"/>
                </a:solidFill>
              </a:rPr>
              <a:pPr/>
              <a:t>24.6.2012</a:t>
            </a:fld>
            <a:endParaRPr lang="cs-CZ">
              <a:solidFill>
                <a:srgbClr val="464653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464653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3AEDF-564D-4DA4-BEF4-0D6F225A6994}" type="slidenum">
              <a:rPr lang="cs-CZ" smtClean="0">
                <a:solidFill>
                  <a:srgbClr val="464653"/>
                </a:solidFill>
              </a:rPr>
              <a:pPr/>
              <a:t>‹#›</a:t>
            </a:fld>
            <a:endParaRPr lang="cs-CZ">
              <a:solidFill>
                <a:srgbClr val="464653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395649161"/>
      </p:ext>
    </p:extLst>
  </p:cSld>
  <p:clrMapOvr>
    <a:masterClrMapping/>
  </p:clrMapOvr>
  <p:transition spd="slow">
    <p:pull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5195B1EC-B9D5-4AFD-9EE8-D006538E7D46}" type="datetimeFigureOut">
              <a:rPr lang="cs-CZ" smtClean="0">
                <a:solidFill>
                  <a:srgbClr val="DDE9EC"/>
                </a:solidFill>
              </a:rPr>
              <a:pPr/>
              <a:t>24.6.2012</a:t>
            </a:fld>
            <a:endParaRPr lang="cs-CZ">
              <a:solidFill>
                <a:srgbClr val="DDE9E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>
              <a:solidFill>
                <a:srgbClr val="DDE9E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0E83AEDF-564D-4DA4-BEF4-0D6F225A6994}" type="slidenum">
              <a:rPr lang="cs-CZ" smtClean="0">
                <a:solidFill>
                  <a:srgbClr val="DDE9EC"/>
                </a:solidFill>
              </a:rPr>
              <a:pPr/>
              <a:t>‹#›</a:t>
            </a:fld>
            <a:endParaRPr lang="cs-CZ">
              <a:solidFill>
                <a:srgbClr val="DDE9EC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960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95B1EC-B9D5-4AFD-9EE8-D006538E7D46}" type="datetimeFigureOut">
              <a:rPr lang="cs-CZ" smtClean="0">
                <a:solidFill>
                  <a:srgbClr val="464653"/>
                </a:solidFill>
              </a:rPr>
              <a:pPr/>
              <a:t>24.6.2012</a:t>
            </a:fld>
            <a:endParaRPr lang="cs-CZ">
              <a:solidFill>
                <a:srgbClr val="464653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464653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3AEDF-564D-4DA4-BEF4-0D6F225A6994}" type="slidenum">
              <a:rPr lang="cs-CZ" smtClean="0">
                <a:solidFill>
                  <a:srgbClr val="464653"/>
                </a:solidFill>
              </a:rPr>
              <a:pPr/>
              <a:t>‹#›</a:t>
            </a:fld>
            <a:endParaRPr lang="cs-CZ">
              <a:solidFill>
                <a:srgbClr val="464653"/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905557611"/>
      </p:ext>
    </p:extLst>
  </p:cSld>
  <p:clrMapOvr>
    <a:masterClrMapping/>
  </p:clrMapOvr>
  <p:transition spd="slow">
    <p:pull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95B1EC-B9D5-4AFD-9EE8-D006538E7D46}" type="datetimeFigureOut">
              <a:rPr lang="cs-CZ" smtClean="0">
                <a:solidFill>
                  <a:srgbClr val="464653"/>
                </a:solidFill>
              </a:rPr>
              <a:pPr/>
              <a:t>24.6.2012</a:t>
            </a:fld>
            <a:endParaRPr lang="cs-CZ">
              <a:solidFill>
                <a:srgbClr val="464653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464653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3AEDF-564D-4DA4-BEF4-0D6F225A6994}" type="slidenum">
              <a:rPr lang="cs-CZ" smtClean="0">
                <a:solidFill>
                  <a:srgbClr val="464653"/>
                </a:solidFill>
              </a:rPr>
              <a:pPr/>
              <a:t>‹#›</a:t>
            </a:fld>
            <a:endParaRPr lang="cs-CZ">
              <a:solidFill>
                <a:srgbClr val="464653"/>
              </a:solidFill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226731942"/>
      </p:ext>
    </p:extLst>
  </p:cSld>
  <p:clrMapOvr>
    <a:masterClrMapping/>
  </p:clrMapOvr>
  <p:transition spd="slow">
    <p:pull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95B1EC-B9D5-4AFD-9EE8-D006538E7D46}" type="datetimeFigureOut">
              <a:rPr lang="cs-CZ" smtClean="0">
                <a:solidFill>
                  <a:srgbClr val="464653"/>
                </a:solidFill>
              </a:rPr>
              <a:pPr/>
              <a:t>24.6.2012</a:t>
            </a:fld>
            <a:endParaRPr lang="cs-CZ">
              <a:solidFill>
                <a:srgbClr val="464653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464653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3AEDF-564D-4DA4-BEF4-0D6F225A6994}" type="slidenum">
              <a:rPr lang="cs-CZ" smtClean="0">
                <a:solidFill>
                  <a:srgbClr val="464653"/>
                </a:solidFill>
              </a:rPr>
              <a:pPr/>
              <a:t>‹#›</a:t>
            </a:fld>
            <a:endParaRPr lang="cs-CZ">
              <a:solidFill>
                <a:srgbClr val="464653"/>
              </a:solidFill>
            </a:endParaRPr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5171036"/>
      </p:ext>
    </p:extLst>
  </p:cSld>
  <p:clrMapOvr>
    <a:masterClrMapping/>
  </p:clrMapOvr>
  <p:transition spd="slow">
    <p:pull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95B1EC-B9D5-4AFD-9EE8-D006538E7D46}" type="datetimeFigureOut">
              <a:rPr lang="cs-CZ" smtClean="0">
                <a:solidFill>
                  <a:srgbClr val="464653"/>
                </a:solidFill>
              </a:rPr>
              <a:pPr/>
              <a:t>24.6.2012</a:t>
            </a:fld>
            <a:endParaRPr lang="cs-CZ">
              <a:solidFill>
                <a:srgbClr val="464653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464653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3AEDF-564D-4DA4-BEF4-0D6F225A6994}" type="slidenum">
              <a:rPr lang="cs-CZ" smtClean="0">
                <a:solidFill>
                  <a:srgbClr val="464653"/>
                </a:solidFill>
              </a:rPr>
              <a:pPr/>
              <a:t>‹#›</a:t>
            </a:fld>
            <a:endParaRPr lang="cs-CZ">
              <a:solidFill>
                <a:srgbClr val="464653"/>
              </a:solidFill>
            </a:endParaRPr>
          </a:p>
        </p:txBody>
      </p:sp>
      <p:sp>
        <p:nvSpPr>
          <p:cNvPr id="5" name="Přímá spojnice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1000300"/>
      </p:ext>
    </p:extLst>
  </p:cSld>
  <p:clrMapOvr>
    <a:masterClrMapping/>
  </p:clrMapOvr>
  <p:transition spd="slow">
    <p:pull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95B1EC-B9D5-4AFD-9EE8-D006538E7D46}" type="datetimeFigureOut">
              <a:rPr lang="cs-CZ" smtClean="0">
                <a:solidFill>
                  <a:srgbClr val="464653"/>
                </a:solidFill>
              </a:rPr>
              <a:pPr/>
              <a:t>24.6.2012</a:t>
            </a:fld>
            <a:endParaRPr lang="cs-CZ">
              <a:solidFill>
                <a:srgbClr val="464653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464653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3AEDF-564D-4DA4-BEF4-0D6F225A6994}" type="slidenum">
              <a:rPr lang="cs-CZ" smtClean="0">
                <a:solidFill>
                  <a:srgbClr val="464653"/>
                </a:solidFill>
              </a:rPr>
              <a:pPr/>
              <a:t>‹#›</a:t>
            </a:fld>
            <a:endParaRPr lang="cs-CZ">
              <a:solidFill>
                <a:srgbClr val="464653"/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428731629"/>
      </p:ext>
    </p:extLst>
  </p:cSld>
  <p:clrMapOvr>
    <a:masterClrMapping/>
  </p:clrMapOvr>
  <p:transition spd="slow">
    <p:pull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95B1EC-B9D5-4AFD-9EE8-D006538E7D46}" type="datetimeFigureOut">
              <a:rPr lang="cs-CZ" smtClean="0">
                <a:solidFill>
                  <a:srgbClr val="DDE9EC"/>
                </a:solidFill>
              </a:rPr>
              <a:pPr/>
              <a:t>24.6.2012</a:t>
            </a:fld>
            <a:endParaRPr lang="cs-CZ">
              <a:solidFill>
                <a:srgbClr val="DDE9EC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DE9E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3AEDF-564D-4DA4-BEF4-0D6F225A6994}" type="slidenum">
              <a:rPr lang="cs-CZ" smtClean="0">
                <a:solidFill>
                  <a:srgbClr val="DDE9EC"/>
                </a:solidFill>
              </a:rPr>
              <a:pPr/>
              <a:t>‹#›</a:t>
            </a:fld>
            <a:endParaRPr lang="cs-CZ">
              <a:solidFill>
                <a:srgbClr val="DDE9EC"/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97142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95B1EC-B9D5-4AFD-9EE8-D006538E7D46}" type="datetimeFigureOut">
              <a:rPr lang="cs-CZ" smtClean="0">
                <a:solidFill>
                  <a:srgbClr val="464653"/>
                </a:solidFill>
              </a:rPr>
              <a:pPr/>
              <a:t>24.6.2012</a:t>
            </a:fld>
            <a:endParaRPr lang="cs-CZ">
              <a:solidFill>
                <a:srgbClr val="464653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464653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3AEDF-564D-4DA4-BEF4-0D6F225A6994}" type="slidenum">
              <a:rPr lang="cs-CZ" smtClean="0">
                <a:solidFill>
                  <a:srgbClr val="464653"/>
                </a:solidFill>
              </a:rPr>
              <a:pPr/>
              <a:t>‹#›</a:t>
            </a:fld>
            <a:endParaRPr lang="cs-CZ">
              <a:solidFill>
                <a:srgbClr val="46465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6642771"/>
      </p:ext>
    </p:extLst>
  </p:cSld>
  <p:clrMapOvr>
    <a:masterClrMapping/>
  </p:clrMapOvr>
  <p:transition spd="slow">
    <p:pull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95B1EC-B9D5-4AFD-9EE8-D006538E7D46}" type="datetimeFigureOut">
              <a:rPr lang="cs-CZ" smtClean="0">
                <a:solidFill>
                  <a:srgbClr val="464653"/>
                </a:solidFill>
              </a:rPr>
              <a:pPr/>
              <a:t>24.6.2012</a:t>
            </a:fld>
            <a:endParaRPr lang="cs-CZ">
              <a:solidFill>
                <a:srgbClr val="464653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464653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3AEDF-564D-4DA4-BEF4-0D6F225A6994}" type="slidenum">
              <a:rPr lang="cs-CZ" smtClean="0">
                <a:solidFill>
                  <a:srgbClr val="464653"/>
                </a:solidFill>
              </a:rPr>
              <a:pPr/>
              <a:t>‹#›</a:t>
            </a:fld>
            <a:endParaRPr lang="cs-CZ">
              <a:solidFill>
                <a:srgbClr val="464653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Rovnoramenný trojúhelník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7929043"/>
      </p:ext>
    </p:extLst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0E62091-3538-40BA-960A-6EBE7B2C1FFA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B1919DC8-4111-4C6C-988A-BA774D6110D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ll/>
  </p:transition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5195B1EC-B9D5-4AFD-9EE8-D006538E7D46}" type="datetimeFigureOut">
              <a:rPr lang="cs-CZ" smtClean="0">
                <a:solidFill>
                  <a:srgbClr val="464653"/>
                </a:solidFill>
              </a:rPr>
              <a:pPr/>
              <a:t>24.6.2012</a:t>
            </a:fld>
            <a:endParaRPr lang="cs-CZ">
              <a:solidFill>
                <a:srgbClr val="464653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464653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0E83AEDF-564D-4DA4-BEF4-0D6F225A6994}" type="slidenum">
              <a:rPr lang="cs-CZ" smtClean="0">
                <a:solidFill>
                  <a:srgbClr val="464653"/>
                </a:solidFill>
              </a:rPr>
              <a:pPr/>
              <a:t>‹#›</a:t>
            </a:fld>
            <a:endParaRPr lang="cs-CZ">
              <a:solidFill>
                <a:srgbClr val="464653"/>
              </a:solidFill>
            </a:endParaRPr>
          </a:p>
        </p:txBody>
      </p:sp>
      <p:sp>
        <p:nvSpPr>
          <p:cNvPr id="28" name="Přímá spojnice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Přímá spojnice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Rovnoramenný trojúhelník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54775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pull/>
  </p:transition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5635700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355976" y="2549424"/>
            <a:ext cx="27050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959147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je určena k seznámení s učivem o předložkách se 3. a 4. pádem. </a:t>
            </a:r>
            <a:r>
              <a:rPr lang="cs-CZ" dirty="0" smtClean="0"/>
              <a:t> Pro využití též pro začátečníky jsou uvedeny pokyny v češtině. Vysvětluje </a:t>
            </a:r>
            <a:r>
              <a:rPr lang="cs-CZ" dirty="0" smtClean="0"/>
              <a:t>použití a význam nejčastěji používaných předložek. Na závěr je cvičení, správné řešení se objeví po kliknutí.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542869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Předložky se 3. a 4. pádem.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969708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 předložek.</a:t>
            </a:r>
            <a:endParaRPr lang="cs-CZ" dirty="0"/>
          </a:p>
        </p:txBody>
      </p:sp>
      <p:pic>
        <p:nvPicPr>
          <p:cNvPr id="1026" name="Picture 2" descr="C:\Users\ivana\AppData\Local\Microsoft\Windows\Temporary Internet Files\Content.IE5\BPJFRPEV\MP900408840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9738" y="1509122"/>
            <a:ext cx="4572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7504" y="1444134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Die B</a:t>
            </a:r>
            <a:r>
              <a:rPr lang="hu-HU" sz="2400" dirty="0" smtClean="0">
                <a:latin typeface="Calibri"/>
              </a:rPr>
              <a:t>űcher sind auf dem Tisch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7504" y="2132856"/>
            <a:ext cx="43024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Der Globus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  <a:r>
              <a:rPr lang="cs-CZ" sz="2400" dirty="0" err="1" smtClean="0"/>
              <a:t>neben</a:t>
            </a:r>
            <a:r>
              <a:rPr lang="cs-CZ" sz="2400" dirty="0" smtClean="0"/>
              <a:t> den B</a:t>
            </a:r>
            <a:r>
              <a:rPr lang="hu-HU" sz="2400" dirty="0" smtClean="0">
                <a:latin typeface="Calibri"/>
              </a:rPr>
              <a:t>űchern</a:t>
            </a:r>
            <a:r>
              <a:rPr lang="hu-HU" dirty="0" smtClean="0">
                <a:latin typeface="Calibri"/>
              </a:rPr>
              <a:t>.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40152" y="4005064"/>
            <a:ext cx="792088" cy="461665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auf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27784" y="4189730"/>
            <a:ext cx="504056" cy="461665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an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826744" y="3845728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unter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400092" y="1998132"/>
            <a:ext cx="12601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u-HU" sz="2400" dirty="0" smtClean="0">
                <a:solidFill>
                  <a:srgbClr val="FF0000"/>
                </a:solidFill>
                <a:latin typeface="Calibri"/>
              </a:rPr>
              <a:t>űber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635896" y="3429475"/>
            <a:ext cx="936104" cy="461665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neben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381201" y="3525212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hinter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59932" y="4941168"/>
            <a:ext cx="9001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in</a:t>
            </a:r>
            <a:endParaRPr lang="cs-CZ" sz="2400" dirty="0"/>
          </a:p>
        </p:txBody>
      </p:sp>
      <p:cxnSp>
        <p:nvCxnSpPr>
          <p:cNvPr id="15" name="Přímá spojnice se šipkou 14"/>
          <p:cNvCxnSpPr/>
          <p:nvPr/>
        </p:nvCxnSpPr>
        <p:spPr>
          <a:xfrm flipV="1">
            <a:off x="4337974" y="4941168"/>
            <a:ext cx="1062118" cy="1846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6030162" y="4559062"/>
            <a:ext cx="702078" cy="461665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vor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662899" y="4175884"/>
            <a:ext cx="1350150" cy="461665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zwischen</a:t>
            </a:r>
            <a:endParaRPr lang="cs-CZ" sz="2400" dirty="0"/>
          </a:p>
        </p:txBody>
      </p:sp>
      <p:cxnSp>
        <p:nvCxnSpPr>
          <p:cNvPr id="20" name="Přímá spojnice se šipkou 19"/>
          <p:cNvCxnSpPr/>
          <p:nvPr/>
        </p:nvCxnSpPr>
        <p:spPr>
          <a:xfrm flipH="1" flipV="1">
            <a:off x="3851920" y="4076560"/>
            <a:ext cx="360040" cy="23083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4211960" y="4005064"/>
            <a:ext cx="360040" cy="30232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>
            <a:stCxn id="8" idx="1"/>
          </p:cNvCxnSpPr>
          <p:nvPr/>
        </p:nvCxnSpPr>
        <p:spPr>
          <a:xfrm>
            <a:off x="2627784" y="4420563"/>
            <a:ext cx="0" cy="131269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188740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5.92593E-6 C 0.02535 -0.01133 0.05052 -0.0236 0.07639 -0.03332 C 0.08924 -0.03819 0.1007 -0.04698 0.11389 -0.04999 C 0.12587 -0.06249 0.1382 -0.07499 0.15139 -0.08518 C 0.15816 -0.09027 0.16563 -0.0942 0.17222 -0.09999 C 0.17691 -0.10416 0.18021 -0.11041 0.18472 -0.11481 C 0.19011 -0.1199 0.19618 -0.12407 0.20139 -0.12962 C 0.20834 -0.13703 0.21077 -0.14212 0.21945 -0.14444 C 0.2217 -0.14629 0.22431 -0.14768 0.22639 -0.14999 C 0.22847 -0.15207 0.22986 -0.15532 0.23195 -0.1574 C 0.24132 -0.1662 0.25139 -0.17337 0.26111 -0.18147 C 0.26337 -0.18332 0.26459 -0.1868 0.26667 -0.18888 C 0.27413 -0.19698 0.28316 -0.20184 0.29167 -0.2074 C 0.30295 -0.21504 0.30365 -0.22499 0.31806 -0.23147 C 0.32518 -0.23911 0.33299 -0.24305 0.34028 -0.24999 C 0.3507 -0.25971 0.3408 -0.25508 0.35139 -0.26295 C 0.36042 -0.26967 0.36893 -0.27545 0.37778 -0.28332 C 0.38525 -0.29004 0.38959 -0.29883 0.39861 -0.30184 C 0.40486 -0.3074 0.41059 -0.31481 0.41667 -0.32036 C 0.41788 -0.32152 0.41945 -0.32152 0.42084 -0.32221 C 0.42275 -0.32337 0.42466 -0.3243 0.42639 -0.32592 C 0.43386 -0.33309 0.44063 -0.34143 0.44861 -0.34814 C 0.45434 -0.353 0.45955 -0.35485 0.46528 -0.35925 C 0.48125 -0.37129 0.45643 -0.35323 0.47361 -0.36851 C 0.47865 -0.37291 0.48507 -0.37499 0.49028 -0.37962 C 0.49184 -0.38564 0.49566 -0.39027 0.49722 -0.39629 C 0.49879 -0.40277 0.49757 -0.40045 0.5 -0.4037 " pathEditMode="relative" ptsTypes="ffffffffffffffffffffffffff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5.18519E-6 C 0.00191 -0.01018 0.00486 -0.01411 0.01111 -0.02036 C 0.01337 -0.02916 0.01424 -0.03958 0.01667 -0.04814 C 0.01858 -0.05509 0.02274 -0.0618 0.025 -0.06851 C 0.02882 -0.08009 0.02917 -0.09235 0.03333 -0.1037 C 0.03646 -0.1118 0.04132 -0.11643 0.04444 -0.12407 C 0.04549 -0.12661 0.05312 -0.1486 0.05555 -0.15184 C 0.0566 -0.15323 0.05833 -0.15277 0.05972 -0.1537 C 0.06892 -0.15971 0.07274 -0.1662 0.08333 -0.16851 C 0.08767 -0.1743 0.09219 -0.17708 0.09722 -0.18147 C 0.10139 -0.18981 0.10729 -0.19374 0.11389 -0.19814 C 0.11875 -0.20786 0.1217 -0.21782 0.12778 -0.22592 C 0.12951 -0.23263 0.13021 -0.23958 0.13194 -0.24629 C 0.13281 -0.24999 0.13472 -0.2574 0.13472 -0.2574 " pathEditMode="relative" ptsTypes="fffffffffffffA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4.81481E-6 L 0.08559 -0.10024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271" y="-50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3.33333E-6 L 0.34861 -0.20162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431" y="-100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4.81481E-6 L 0.38195 0.10301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097" y="51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5.55112E-17 L 0.16355 0.37454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177" y="187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67362E-19 5.92593E-6 C 0.00746 0.00742 0.01163 0.01737 0.02083 0.02038 C 0.03524 0.03195 0.04791 0.04468 0.06388 0.05186 C 0.06961 0.05441 0.07309 0.05904 0.07916 0.06112 C 0.10277 0.08195 0.12829 0.09677 0.15277 0.11482 C 0.16545 0.12408 0.15711 0.11876 0.16527 0.12779 C 0.17031 0.13334 0.17673 0.13566 0.18194 0.14075 C 0.1835 0.14237 0.18437 0.14515 0.18611 0.1463 C 0.18871 0.14793 0.19166 0.14746 0.19444 0.14816 C 0.20121 0.15255 0.20816 0.15418 0.21527 0.15742 C 0.21684 0.15811 0.21788 0.16019 0.21944 0.16112 C 0.22204 0.16274 0.22777 0.16482 0.22777 0.16482 " pathEditMode="relative" ptsTypes="fffffffffffA">
                                      <p:cBhvr>
                                        <p:cTn id="3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2.96296E-6 L 0.14167 0.10486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083" y="5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1.11111E-6 L 0.35642 0.23565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812" y="11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/>
      <p:bldP spid="10" grpId="0"/>
      <p:bldP spid="11" grpId="0" animBg="1"/>
      <p:bldP spid="12" grpId="0"/>
      <p:bldP spid="13" grpId="0"/>
      <p:bldP spid="17" grpId="0" animBg="1"/>
      <p:bldP spid="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 předložek.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An</a:t>
            </a:r>
            <a:r>
              <a:rPr lang="cs-CZ" dirty="0" smtClean="0"/>
              <a:t>     - u, při</a:t>
            </a:r>
          </a:p>
          <a:p>
            <a:r>
              <a:rPr lang="cs-CZ" dirty="0" err="1" smtClean="0"/>
              <a:t>Auf</a:t>
            </a:r>
            <a:r>
              <a:rPr lang="cs-CZ" dirty="0" smtClean="0"/>
              <a:t>    -  na (vodorovné ploše)</a:t>
            </a:r>
          </a:p>
          <a:p>
            <a:r>
              <a:rPr lang="cs-CZ" dirty="0" err="1" smtClean="0"/>
              <a:t>Hinter</a:t>
            </a:r>
            <a:r>
              <a:rPr lang="cs-CZ" dirty="0" smtClean="0"/>
              <a:t> – za</a:t>
            </a:r>
          </a:p>
          <a:p>
            <a:r>
              <a:rPr lang="cs-CZ" dirty="0" smtClean="0"/>
              <a:t>In        - v, do</a:t>
            </a:r>
          </a:p>
          <a:p>
            <a:r>
              <a:rPr lang="cs-CZ" dirty="0" err="1" smtClean="0"/>
              <a:t>Neben</a:t>
            </a:r>
            <a:r>
              <a:rPr lang="cs-CZ" dirty="0" smtClean="0"/>
              <a:t> – vedle</a:t>
            </a:r>
          </a:p>
          <a:p>
            <a:r>
              <a:rPr lang="cs-CZ" dirty="0" err="1" smtClean="0">
                <a:latin typeface="Calibri"/>
              </a:rPr>
              <a:t>Űber</a:t>
            </a:r>
            <a:r>
              <a:rPr lang="cs-CZ" dirty="0" smtClean="0">
                <a:latin typeface="Calibri"/>
              </a:rPr>
              <a:t>  - nad</a:t>
            </a:r>
          </a:p>
          <a:p>
            <a:r>
              <a:rPr lang="cs-CZ" dirty="0" err="1" smtClean="0">
                <a:latin typeface="Calibri"/>
              </a:rPr>
              <a:t>Unter</a:t>
            </a:r>
            <a:r>
              <a:rPr lang="cs-CZ" dirty="0" smtClean="0">
                <a:latin typeface="Calibri"/>
              </a:rPr>
              <a:t>  - pod</a:t>
            </a:r>
          </a:p>
          <a:p>
            <a:r>
              <a:rPr lang="cs-CZ" dirty="0" smtClean="0">
                <a:latin typeface="Calibri"/>
              </a:rPr>
              <a:t>Vor    - před</a:t>
            </a:r>
          </a:p>
          <a:p>
            <a:r>
              <a:rPr lang="cs-CZ" dirty="0" err="1" smtClean="0">
                <a:latin typeface="Calibri"/>
              </a:rPr>
              <a:t>Zwischen</a:t>
            </a:r>
            <a:r>
              <a:rPr lang="cs-CZ" dirty="0" smtClean="0">
                <a:latin typeface="Calibri"/>
              </a:rPr>
              <a:t>-mezi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 descr="C:\Users\ivana\AppData\Local\Microsoft\Windows\Temporary Internet Files\Content.IE5\BPJFRPEV\MP90040959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8906" y="2276872"/>
            <a:ext cx="2293814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34465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Procvičte význam předložek.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Popište zasedací pořádek: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051720" y="2564904"/>
            <a:ext cx="5976664" cy="32403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339752" y="2852936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Margit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79912" y="2852936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Susi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60032" y="2801005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Hans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72200" y="2852936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Sebastian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339752" y="3573016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</a:t>
            </a:r>
            <a:r>
              <a:rPr lang="hu-HU" sz="2400" dirty="0" smtClean="0">
                <a:latin typeface="Gill Sans MT"/>
              </a:rPr>
              <a:t>őrg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63888" y="3573016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Max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860032" y="3573016"/>
            <a:ext cx="9001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Karin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228184" y="3573016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Monika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339752" y="4293096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Uwe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75856" y="4293096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H</a:t>
            </a:r>
            <a:r>
              <a:rPr lang="cs-CZ" sz="2400" dirty="0" smtClean="0"/>
              <a:t>elmut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716016" y="4293096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Tina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228184" y="4293096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Heidi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887924" y="5445224"/>
            <a:ext cx="2124236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Die </a:t>
            </a:r>
            <a:r>
              <a:rPr lang="cs-CZ" dirty="0" err="1" smtClean="0"/>
              <a:t>Tafel</a:t>
            </a:r>
            <a:endParaRPr lang="cs-CZ" dirty="0"/>
          </a:p>
        </p:txBody>
      </p:sp>
      <p:sp>
        <p:nvSpPr>
          <p:cNvPr id="18" name="Oválný popisek 17"/>
          <p:cNvSpPr/>
          <p:nvPr/>
        </p:nvSpPr>
        <p:spPr>
          <a:xfrm>
            <a:off x="4283968" y="1340768"/>
            <a:ext cx="4464496" cy="1080120"/>
          </a:xfrm>
          <a:prstGeom prst="wedgeEllipseCallou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Příklad: Helmut </a:t>
            </a:r>
            <a:r>
              <a:rPr lang="cs-CZ" sz="2400" dirty="0" err="1" smtClean="0"/>
              <a:t>sitzt</a:t>
            </a:r>
            <a:r>
              <a:rPr lang="cs-CZ" sz="2400" dirty="0" smtClean="0"/>
              <a:t> </a:t>
            </a:r>
            <a:r>
              <a:rPr lang="cs-CZ" sz="2400" dirty="0" err="1" smtClean="0"/>
              <a:t>zwischen</a:t>
            </a:r>
            <a:r>
              <a:rPr lang="cs-CZ" sz="2400" dirty="0" smtClean="0"/>
              <a:t> Tina </a:t>
            </a:r>
            <a:r>
              <a:rPr lang="cs-CZ" sz="2400" dirty="0" err="1" smtClean="0"/>
              <a:t>und</a:t>
            </a:r>
            <a:r>
              <a:rPr lang="cs-CZ" sz="2400" dirty="0" smtClean="0"/>
              <a:t> </a:t>
            </a:r>
            <a:r>
              <a:rPr lang="cs-CZ" sz="2400" dirty="0" err="1" smtClean="0"/>
              <a:t>Uwe</a:t>
            </a:r>
            <a:r>
              <a:rPr lang="cs-CZ" sz="2400" dirty="0" smtClean="0"/>
              <a:t>, vor Max.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0473000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4.pád – na otázku KAM?</a:t>
            </a:r>
            <a:endParaRPr lang="cs-CZ" dirty="0"/>
          </a:p>
        </p:txBody>
      </p:sp>
      <p:pic>
        <p:nvPicPr>
          <p:cNvPr id="2051" name="Picture 3" descr="C:\Users\ivana\AppData\Local\Microsoft\Windows\Temporary Internet Files\Content.IE5\VHN3382D\MP90034160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6384" y="2420888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ivana\AppData\Local\Microsoft\Windows\Temporary Internet Files\Content.IE5\VHN3382D\MP900285102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956064"/>
            <a:ext cx="1415708" cy="929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ivana\AppData\Local\Microsoft\Windows\Temporary Internet Files\Content.IE5\BPJFRPEV\MP90043094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996952"/>
            <a:ext cx="1247217" cy="1412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ivana\AppData\Local\Microsoft\Windows\Temporary Internet Files\Content.IE5\BPJFRPEV\MP90034172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086" y="4509120"/>
            <a:ext cx="1444211" cy="1030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699792" y="2132856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Ich</a:t>
            </a:r>
            <a:r>
              <a:rPr lang="cs-CZ" sz="2400" dirty="0" smtClean="0"/>
              <a:t> </a:t>
            </a:r>
            <a:r>
              <a:rPr lang="cs-CZ" sz="2400" dirty="0" err="1" smtClean="0"/>
              <a:t>gebe</a:t>
            </a:r>
            <a:r>
              <a:rPr lang="cs-CZ" sz="2400" dirty="0" smtClean="0"/>
              <a:t> den </a:t>
            </a:r>
            <a:r>
              <a:rPr lang="cs-CZ" sz="2400" dirty="0" err="1" smtClean="0"/>
              <a:t>Bleistift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96136" y="1556792"/>
            <a:ext cx="2935360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200" dirty="0"/>
              <a:t>i</a:t>
            </a:r>
            <a:r>
              <a:rPr lang="cs-CZ" sz="3200" dirty="0" smtClean="0"/>
              <a:t>n den </a:t>
            </a:r>
            <a:r>
              <a:rPr lang="cs-CZ" sz="3200" dirty="0" err="1" smtClean="0"/>
              <a:t>Abfalleimer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73297" y="3365703"/>
            <a:ext cx="27587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Ich</a:t>
            </a:r>
            <a:r>
              <a:rPr lang="cs-CZ" sz="2400" dirty="0" smtClean="0"/>
              <a:t> </a:t>
            </a:r>
            <a:r>
              <a:rPr lang="cs-CZ" sz="2400" dirty="0" err="1" smtClean="0"/>
              <a:t>gebe</a:t>
            </a:r>
            <a:r>
              <a:rPr lang="cs-CZ" sz="2400" dirty="0" smtClean="0"/>
              <a:t> den </a:t>
            </a:r>
            <a:r>
              <a:rPr lang="cs-CZ" sz="2400" dirty="0" err="1" smtClean="0"/>
              <a:t>Apfel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39752" y="4869160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Ich</a:t>
            </a:r>
            <a:r>
              <a:rPr lang="cs-CZ" sz="2400" dirty="0" smtClean="0"/>
              <a:t> </a:t>
            </a:r>
            <a:r>
              <a:rPr lang="cs-CZ" sz="2400" dirty="0" err="1" smtClean="0"/>
              <a:t>gebe</a:t>
            </a:r>
            <a:r>
              <a:rPr lang="cs-CZ" sz="2400" dirty="0" smtClean="0"/>
              <a:t> </a:t>
            </a:r>
            <a:r>
              <a:rPr lang="cs-CZ" sz="2400" dirty="0" err="1" smtClean="0"/>
              <a:t>die</a:t>
            </a:r>
            <a:r>
              <a:rPr lang="cs-CZ" sz="2400" dirty="0" smtClean="0"/>
              <a:t> Dose</a:t>
            </a:r>
            <a:endParaRPr lang="cs-CZ" sz="2400" dirty="0"/>
          </a:p>
        </p:txBody>
      </p:sp>
      <p:sp>
        <p:nvSpPr>
          <p:cNvPr id="9" name="Šipka doprava 8"/>
          <p:cNvSpPr/>
          <p:nvPr/>
        </p:nvSpPr>
        <p:spPr>
          <a:xfrm>
            <a:off x="4644008" y="4725144"/>
            <a:ext cx="1800200" cy="29907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4499992" y="3501008"/>
            <a:ext cx="1800200" cy="32636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5220072" y="2363688"/>
            <a:ext cx="1719708" cy="4172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447574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3</a:t>
            </a:r>
            <a:r>
              <a:rPr lang="cs-CZ" dirty="0" smtClean="0"/>
              <a:t>.pád – na otázku Kde?</a:t>
            </a:r>
            <a:endParaRPr lang="cs-CZ" dirty="0"/>
          </a:p>
        </p:txBody>
      </p:sp>
      <p:pic>
        <p:nvPicPr>
          <p:cNvPr id="2051" name="Picture 3" descr="C:\Users\ivana\AppData\Local\Microsoft\Windows\Temporary Internet Files\Content.IE5\VHN3382D\MP90034160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6384" y="2420888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ivana\AppData\Local\Microsoft\Windows\Temporary Internet Files\Content.IE5\VHN3382D\MP900285102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956064"/>
            <a:ext cx="1415708" cy="929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ivana\AppData\Local\Microsoft\Windows\Temporary Internet Files\Content.IE5\BPJFRPEV\MP90043094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996952"/>
            <a:ext cx="1247217" cy="1412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ivana\AppData\Local\Microsoft\Windows\Temporary Internet Files\Content.IE5\BPJFRPEV\MP90034172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086" y="4509120"/>
            <a:ext cx="1444211" cy="1030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699792" y="2132856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Der </a:t>
            </a:r>
            <a:r>
              <a:rPr lang="cs-CZ" sz="2400" dirty="0" err="1" smtClean="0">
                <a:solidFill>
                  <a:prstClr val="black"/>
                </a:solidFill>
              </a:rPr>
              <a:t>Bleistift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</a:rPr>
              <a:t>ist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932040" y="1556792"/>
            <a:ext cx="4211960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in </a:t>
            </a:r>
            <a:r>
              <a:rPr lang="cs-CZ" sz="3200" dirty="0" smtClean="0">
                <a:solidFill>
                  <a:prstClr val="black"/>
                </a:solidFill>
              </a:rPr>
              <a:t>dem ( </a:t>
            </a:r>
            <a:r>
              <a:rPr lang="cs-CZ" sz="3200" dirty="0" err="1" smtClean="0">
                <a:solidFill>
                  <a:prstClr val="black"/>
                </a:solidFill>
              </a:rPr>
              <a:t>im</a:t>
            </a:r>
            <a:r>
              <a:rPr lang="cs-CZ" sz="3200" dirty="0" smtClean="0">
                <a:solidFill>
                  <a:prstClr val="black"/>
                </a:solidFill>
              </a:rPr>
              <a:t>) </a:t>
            </a:r>
            <a:r>
              <a:rPr lang="cs-CZ" sz="3200" dirty="0" err="1">
                <a:solidFill>
                  <a:prstClr val="black"/>
                </a:solidFill>
              </a:rPr>
              <a:t>Abfalleimer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173297" y="3365703"/>
            <a:ext cx="27587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Der </a:t>
            </a:r>
            <a:r>
              <a:rPr lang="cs-CZ" sz="2400" dirty="0" err="1" smtClean="0">
                <a:solidFill>
                  <a:prstClr val="black"/>
                </a:solidFill>
              </a:rPr>
              <a:t>Apfel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</a:rPr>
              <a:t>ist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39752" y="4869160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prstClr val="black"/>
                </a:solidFill>
              </a:rPr>
              <a:t>D</a:t>
            </a:r>
            <a:r>
              <a:rPr lang="cs-CZ" sz="2400" dirty="0" smtClean="0">
                <a:solidFill>
                  <a:prstClr val="black"/>
                </a:solidFill>
              </a:rPr>
              <a:t>ie Dose </a:t>
            </a:r>
            <a:r>
              <a:rPr lang="cs-CZ" sz="2400" dirty="0" err="1" smtClean="0">
                <a:solidFill>
                  <a:prstClr val="black"/>
                </a:solidFill>
              </a:rPr>
              <a:t>ist</a:t>
            </a:r>
            <a:endParaRPr lang="cs-CZ" sz="24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070226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7.40741E-7 L 0.60781 0.1574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382" y="78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3.7037E-6 L 0.60903 0.09652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451" y="48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2.59259E-6 L 0.64063 0.01967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031" y="9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Doplňte předložky a vhodné členy podstatných jmena věty přeložte.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Um 7 Uhr </a:t>
            </a:r>
            <a:r>
              <a:rPr lang="cs-CZ" dirty="0" err="1" smtClean="0"/>
              <a:t>gehe</a:t>
            </a:r>
            <a:r>
              <a:rPr lang="cs-CZ" dirty="0" smtClean="0"/>
              <a:t> </a:t>
            </a:r>
            <a:r>
              <a:rPr lang="cs-CZ" dirty="0" err="1" smtClean="0"/>
              <a:t>ich</a:t>
            </a:r>
            <a:r>
              <a:rPr lang="cs-CZ" dirty="0" smtClean="0"/>
              <a:t> in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Schule</a:t>
            </a:r>
            <a:r>
              <a:rPr lang="cs-CZ" dirty="0" smtClean="0"/>
              <a:t>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 7 hodin jdu do školy.</a:t>
            </a:r>
          </a:p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sitze</a:t>
            </a:r>
            <a:r>
              <a:rPr lang="cs-CZ" dirty="0" smtClean="0"/>
              <a:t> </a:t>
            </a:r>
            <a:r>
              <a:rPr lang="cs-CZ" dirty="0" err="1" smtClean="0"/>
              <a:t>neben</a:t>
            </a:r>
            <a:r>
              <a:rPr lang="cs-CZ" dirty="0" smtClean="0"/>
              <a:t> </a:t>
            </a:r>
            <a:r>
              <a:rPr lang="cs-CZ" dirty="0" err="1" smtClean="0"/>
              <a:t>Marion</a:t>
            </a:r>
            <a:r>
              <a:rPr lang="cs-CZ" dirty="0" smtClean="0"/>
              <a:t>, </a:t>
            </a:r>
            <a:r>
              <a:rPr lang="cs-CZ" dirty="0" err="1" smtClean="0"/>
              <a:t>an</a:t>
            </a:r>
            <a:r>
              <a:rPr lang="cs-CZ" dirty="0" smtClean="0"/>
              <a:t> dem </a:t>
            </a:r>
            <a:r>
              <a:rPr lang="cs-CZ" dirty="0" err="1" smtClean="0"/>
              <a:t>Fenster</a:t>
            </a:r>
            <a:r>
              <a:rPr lang="cs-CZ" dirty="0" smtClean="0"/>
              <a:t>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Sedím vedle </a:t>
            </a:r>
            <a:r>
              <a:rPr lang="cs-CZ" dirty="0" err="1" smtClean="0">
                <a:solidFill>
                  <a:srgbClr val="FF0000"/>
                </a:solidFill>
              </a:rPr>
              <a:t>Marion</a:t>
            </a:r>
            <a:r>
              <a:rPr lang="cs-CZ" dirty="0" smtClean="0">
                <a:solidFill>
                  <a:srgbClr val="FF0000"/>
                </a:solidFill>
              </a:rPr>
              <a:t> u okna.</a:t>
            </a:r>
          </a:p>
          <a:p>
            <a:r>
              <a:rPr lang="cs-CZ" dirty="0" err="1" smtClean="0"/>
              <a:t>Auf</a:t>
            </a:r>
            <a:r>
              <a:rPr lang="cs-CZ" dirty="0" smtClean="0"/>
              <a:t> dem </a:t>
            </a:r>
            <a:r>
              <a:rPr lang="cs-CZ" dirty="0" err="1"/>
              <a:t>T</a:t>
            </a:r>
            <a:r>
              <a:rPr lang="cs-CZ" dirty="0" err="1" smtClean="0"/>
              <a:t>isch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meine</a:t>
            </a:r>
            <a:r>
              <a:rPr lang="cs-CZ" dirty="0" smtClean="0"/>
              <a:t> </a:t>
            </a:r>
            <a:r>
              <a:rPr lang="cs-CZ" dirty="0" err="1" smtClean="0"/>
              <a:t>Schulsachen</a:t>
            </a:r>
            <a:r>
              <a:rPr lang="cs-CZ" dirty="0" smtClean="0"/>
              <a:t>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Na stole mám své školní potřeby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Lineal</a:t>
            </a:r>
            <a:r>
              <a:rPr lang="cs-CZ" dirty="0" smtClean="0"/>
              <a:t> </a:t>
            </a:r>
            <a:r>
              <a:rPr lang="cs-CZ" dirty="0" err="1" smtClean="0"/>
              <a:t>liegt</a:t>
            </a:r>
            <a:r>
              <a:rPr lang="cs-CZ" dirty="0" smtClean="0"/>
              <a:t> </a:t>
            </a:r>
            <a:r>
              <a:rPr lang="cs-CZ" dirty="0" err="1" smtClean="0"/>
              <a:t>zwischen</a:t>
            </a:r>
            <a:r>
              <a:rPr lang="cs-CZ" dirty="0" smtClean="0"/>
              <a:t> dem Heft </a:t>
            </a:r>
            <a:r>
              <a:rPr lang="cs-CZ" dirty="0" err="1" smtClean="0"/>
              <a:t>und</a:t>
            </a:r>
            <a:r>
              <a:rPr lang="cs-CZ" dirty="0" smtClean="0"/>
              <a:t> dem Buch.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Pravítko leží mezi sešitem a knihou.</a:t>
            </a:r>
          </a:p>
          <a:p>
            <a:r>
              <a:rPr lang="cs-CZ" dirty="0" err="1" smtClean="0">
                <a:latin typeface="Perpetua" pitchFamily="18" charset="0"/>
              </a:rPr>
              <a:t>Zu</a:t>
            </a:r>
            <a:r>
              <a:rPr lang="cs-CZ" dirty="0" smtClean="0">
                <a:latin typeface="Perpetua" pitchFamily="18" charset="0"/>
              </a:rPr>
              <a:t> </a:t>
            </a:r>
            <a:r>
              <a:rPr lang="cs-CZ" dirty="0" err="1" smtClean="0">
                <a:latin typeface="Perpetua" pitchFamily="18" charset="0"/>
              </a:rPr>
              <a:t>Mittag</a:t>
            </a:r>
            <a:r>
              <a:rPr lang="cs-CZ" dirty="0" smtClean="0">
                <a:latin typeface="Perpetua" pitchFamily="18" charset="0"/>
              </a:rPr>
              <a:t> </a:t>
            </a:r>
            <a:r>
              <a:rPr lang="cs-CZ" dirty="0" err="1" smtClean="0">
                <a:latin typeface="Perpetua" pitchFamily="18" charset="0"/>
              </a:rPr>
              <a:t>esse</a:t>
            </a:r>
            <a:r>
              <a:rPr lang="cs-CZ" dirty="0" smtClean="0">
                <a:latin typeface="Perpetua" pitchFamily="18" charset="0"/>
              </a:rPr>
              <a:t> </a:t>
            </a:r>
            <a:r>
              <a:rPr lang="cs-CZ" dirty="0" err="1" smtClean="0">
                <a:latin typeface="Perpetua" pitchFamily="18" charset="0"/>
              </a:rPr>
              <a:t>ich</a:t>
            </a:r>
            <a:r>
              <a:rPr lang="cs-CZ" dirty="0" smtClean="0">
                <a:latin typeface="Perpetua" pitchFamily="18" charset="0"/>
              </a:rPr>
              <a:t> in der </a:t>
            </a:r>
            <a:r>
              <a:rPr lang="cs-CZ" dirty="0" err="1" smtClean="0">
                <a:latin typeface="Perpetua" pitchFamily="18" charset="0"/>
              </a:rPr>
              <a:t>Schulk</a:t>
            </a:r>
            <a:r>
              <a:rPr lang="hu-HU" dirty="0" smtClean="0">
                <a:latin typeface="Perpetua" pitchFamily="18" charset="0"/>
              </a:rPr>
              <a:t>űche.</a:t>
            </a:r>
          </a:p>
          <a:p>
            <a:r>
              <a:rPr lang="hu-HU" dirty="0" smtClean="0">
                <a:solidFill>
                  <a:srgbClr val="FF0000"/>
                </a:solidFill>
                <a:latin typeface="Perpetua" pitchFamily="18" charset="0"/>
              </a:rPr>
              <a:t>Obědvám ve školní jídelně.</a:t>
            </a:r>
            <a:endParaRPr lang="cs-CZ" dirty="0">
              <a:solidFill>
                <a:srgbClr val="FF0000"/>
              </a:solidFill>
              <a:latin typeface="Perpetua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95936" y="1484784"/>
            <a:ext cx="2880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499992" y="2276872"/>
            <a:ext cx="50405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835696" y="3284984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387788" y="4149080"/>
            <a:ext cx="432048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156176" y="4149080"/>
            <a:ext cx="432048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779912" y="4941168"/>
            <a:ext cx="50405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2339752" y="2276872"/>
            <a:ext cx="720080" cy="400110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vedle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 flipH="1">
            <a:off x="3203848" y="4072426"/>
            <a:ext cx="1152128" cy="400110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mezi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54206299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i="1" dirty="0"/>
              <a:t>Mluvnice němčiny</a:t>
            </a:r>
            <a:r>
              <a:rPr lang="cs-CZ" dirty="0"/>
              <a:t>. 2. vyd. Olomouc: FIN </a:t>
            </a:r>
            <a:r>
              <a:rPr lang="cs-CZ" dirty="0" err="1"/>
              <a:t>Publishing</a:t>
            </a:r>
            <a:r>
              <a:rPr lang="cs-CZ" dirty="0"/>
              <a:t>, 1997. ISBN 80-86002-27-6. </a:t>
            </a:r>
          </a:p>
          <a:p>
            <a:r>
              <a:rPr lang="cs-CZ" dirty="0" smtClean="0">
                <a:hlinkClick r:id="rId2"/>
              </a:rPr>
              <a:t>www.microsoft.com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904622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ůvod">
  <a:themeElements>
    <a:clrScheme name="Původ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ůvod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64</TotalTime>
  <Words>340</Words>
  <Application>Microsoft Office PowerPoint</Application>
  <PresentationFormat>Předvádění na obrazovce (4:3)</PresentationFormat>
  <Paragraphs>74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Jmění</vt:lpstr>
      <vt:lpstr>Původ</vt:lpstr>
      <vt:lpstr>Prezentace aplikace PowerPoint</vt:lpstr>
      <vt:lpstr>Anotace.</vt:lpstr>
      <vt:lpstr>Předložky se 3. a 4. pádem.</vt:lpstr>
      <vt:lpstr>Význam předložek.</vt:lpstr>
      <vt:lpstr>Význam předložek.</vt:lpstr>
      <vt:lpstr>Procvičte význam předložek.</vt:lpstr>
      <vt:lpstr>4.pád – na otázku KAM?</vt:lpstr>
      <vt:lpstr>3.pád – na otázku Kde?</vt:lpstr>
      <vt:lpstr>Doplňte předložky a vhodné členy podstatných jmena věty přeložte.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Předložky se 3. a 4. pádem.</dc:title>
  <dc:creator>ivana</dc:creator>
  <cp:lastModifiedBy>ivana</cp:lastModifiedBy>
  <cp:revision>9</cp:revision>
  <dcterms:created xsi:type="dcterms:W3CDTF">2012-05-08T17:51:28Z</dcterms:created>
  <dcterms:modified xsi:type="dcterms:W3CDTF">2012-06-24T14:07:46Z</dcterms:modified>
</cp:coreProperties>
</file>