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70" r:id="rId2"/>
    <p:sldId id="271" r:id="rId3"/>
    <p:sldId id="256" r:id="rId4"/>
    <p:sldId id="263" r:id="rId5"/>
    <p:sldId id="264" r:id="rId6"/>
    <p:sldId id="257" r:id="rId7"/>
    <p:sldId id="265" r:id="rId8"/>
    <p:sldId id="258" r:id="rId9"/>
    <p:sldId id="266" r:id="rId10"/>
    <p:sldId id="259" r:id="rId11"/>
    <p:sldId id="267" r:id="rId12"/>
    <p:sldId id="261" r:id="rId13"/>
    <p:sldId id="268" r:id="rId14"/>
    <p:sldId id="262" r:id="rId15"/>
    <p:sldId id="269" r:id="rId16"/>
    <p:sldId id="26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NÁZEV:VY_32_INOVACE_3.2.9.3.R15_Wer </a:t>
          </a:r>
          <a:r>
            <a:rPr lang="cs-CZ" sz="2000" dirty="0" err="1" smtClean="0"/>
            <a:t>ist</a:t>
          </a:r>
          <a:r>
            <a:rPr lang="cs-CZ" sz="2000" dirty="0" smtClean="0"/>
            <a:t> </a:t>
          </a:r>
          <a:r>
            <a:rPr lang="cs-CZ" sz="2000" dirty="0" err="1" smtClean="0"/>
            <a:t>das</a:t>
          </a:r>
          <a:r>
            <a:rPr lang="cs-CZ" sz="2000" dirty="0" smtClean="0"/>
            <a:t>?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RNDr. Ivana </a:t>
          </a:r>
          <a:r>
            <a:rPr lang="cs-CZ" sz="2000" dirty="0" err="1" smtClean="0"/>
            <a:t>Řehková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Německý jazyk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00163F72-8197-425E-861D-AD1F8B012888}" type="pres">
      <dgm:prSet presAssocID="{D8197B8C-B260-4A16-BDF4-0947B075E274}" presName="vertSpace4" presStyleLbl="node1" presStyleIdx="2" presStyleCnt="5"/>
      <dgm:spPr/>
    </dgm:pt>
    <dgm:pt modelId="{D0F35975-DDF1-467B-9CE7-024C45C029A7}" type="pres">
      <dgm:prSet presAssocID="{D8197B8C-B260-4A16-BDF4-0947B075E274}" presName="circle4" presStyleLbl="node1" presStyleIdx="3" presStyleCnt="5"/>
      <dgm:spPr/>
    </dgm:pt>
    <dgm:pt modelId="{9D1097D7-5D23-429E-9C30-09A891233567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8820D59-4E0F-4838-A710-5C5A5B333EAD}" type="pres">
      <dgm:prSet presAssocID="{4C35D32F-0EAB-4CD7-82EE-45574DC2A586}" presName="vertSpace5" presStyleLbl="node1" presStyleIdx="3" presStyleCnt="5"/>
      <dgm:spPr/>
    </dgm:pt>
    <dgm:pt modelId="{E98DEAB6-7F3F-4E33-99F8-D3B5906EAF8B}" type="pres">
      <dgm:prSet presAssocID="{4C35D32F-0EAB-4CD7-82EE-45574DC2A586}" presName="circle5" presStyleLbl="node1" presStyleIdx="4" presStyleCnt="5"/>
      <dgm:spPr/>
    </dgm:pt>
    <dgm:pt modelId="{CBFE68EC-F8B7-41F9-9AFB-45B4AB09F232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58AC89-89D1-433E-8FD0-ABEDF0C3079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DD9679C-FB3E-41F6-93C7-876C2C59CC5E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C24909A-8C72-4303-804B-40D50827E588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C6B45F1-7F6B-49C4-A778-A011B878D14E}" type="presOf" srcId="{D1D4F407-5343-4D3F-B5B9-D407B03CAEB4}" destId="{AED2198E-93D5-4001-81B4-73124B309672}" srcOrd="1" destOrd="0" presId="urn:microsoft.com/office/officeart/2005/8/layout/target3"/>
    <dgm:cxn modelId="{7E64D12C-882B-4262-AD17-679E71892755}" type="presOf" srcId="{B651F6E3-6281-48DB-9319-2AEAFDAE7572}" destId="{619D679B-A015-4ECF-8348-D1034C574F40}" srcOrd="0" destOrd="0" presId="urn:microsoft.com/office/officeart/2005/8/layout/target3"/>
    <dgm:cxn modelId="{D6F3F87F-36AF-45CA-BCAC-BFAB33C436F5}" type="presOf" srcId="{D8197B8C-B260-4A16-BDF4-0947B075E274}" destId="{9D1097D7-5D23-429E-9C30-09A89123356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A955886-60F7-4EB7-B0F3-872EF3401972}" type="presOf" srcId="{757F3AB3-0718-4624-B441-E567A8F0AB56}" destId="{333A1088-737F-45CB-B68E-254E46348037}" srcOrd="0" destOrd="0" presId="urn:microsoft.com/office/officeart/2005/8/layout/target3"/>
    <dgm:cxn modelId="{1EB0AB15-A617-4A44-8BAD-5255B70FFBB3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EBB0FB5-E4E8-4F96-9F3E-C7E506D20925}" type="presOf" srcId="{B651F6E3-6281-48DB-9319-2AEAFDAE7572}" destId="{6BB5E863-4638-4E1D-BFDE-399D028AC4ED}" srcOrd="1" destOrd="0" presId="urn:microsoft.com/office/officeart/2005/8/layout/target3"/>
    <dgm:cxn modelId="{15643EB5-47E8-4425-B009-31F0725F98E0}" type="presOf" srcId="{4C35D32F-0EAB-4CD7-82EE-45574DC2A586}" destId="{CBFE68EC-F8B7-41F9-9AFB-45B4AB09F232}" srcOrd="0" destOrd="0" presId="urn:microsoft.com/office/officeart/2005/8/layout/target3"/>
    <dgm:cxn modelId="{C7E332D7-86A3-4D92-A290-775D91F02567}" type="presOf" srcId="{D1D4F407-5343-4D3F-B5B9-D407B03CAEB4}" destId="{D005CE8C-CC26-4C3E-AC11-E15060ECD759}" srcOrd="0" destOrd="0" presId="urn:microsoft.com/office/officeart/2005/8/layout/target3"/>
    <dgm:cxn modelId="{B575F7B0-3BE5-4930-BFAA-895FEBC0FD29}" type="presOf" srcId="{D8197B8C-B260-4A16-BDF4-0947B075E274}" destId="{C758AC89-89D1-433E-8FD0-ABEDF0C30793}" srcOrd="1" destOrd="0" presId="urn:microsoft.com/office/officeart/2005/8/layout/target3"/>
    <dgm:cxn modelId="{15C695B6-2974-47AD-8C82-AA5B4B63EB12}" type="presOf" srcId="{4C35D32F-0EAB-4CD7-82EE-45574DC2A586}" destId="{6DD9679C-FB3E-41F6-93C7-876C2C59CC5E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EB993FF-E61B-4234-90C9-7D2C8D035835}" type="presParOf" srcId="{333A1088-737F-45CB-B68E-254E46348037}" destId="{F5ABB229-8D3B-4694-996A-96F23CF14429}" srcOrd="0" destOrd="0" presId="urn:microsoft.com/office/officeart/2005/8/layout/target3"/>
    <dgm:cxn modelId="{7E5F57B9-2456-4670-BD82-964AAA74BE34}" type="presParOf" srcId="{333A1088-737F-45CB-B68E-254E46348037}" destId="{F41139FD-01EE-4571-8B17-4FB00FC51163}" srcOrd="1" destOrd="0" presId="urn:microsoft.com/office/officeart/2005/8/layout/target3"/>
    <dgm:cxn modelId="{156A7283-0D17-492F-8CAC-B10D4A4FFDE7}" type="presParOf" srcId="{333A1088-737F-45CB-B68E-254E46348037}" destId="{D005CE8C-CC26-4C3E-AC11-E15060ECD759}" srcOrd="2" destOrd="0" presId="urn:microsoft.com/office/officeart/2005/8/layout/target3"/>
    <dgm:cxn modelId="{1A42FEDB-D1D5-444D-BBA4-0C3ADC274E8C}" type="presParOf" srcId="{333A1088-737F-45CB-B68E-254E46348037}" destId="{2C702D82-9B77-49B7-9568-BB8EB47C3372}" srcOrd="3" destOrd="0" presId="urn:microsoft.com/office/officeart/2005/8/layout/target3"/>
    <dgm:cxn modelId="{3F9059B3-BF15-40D4-97EF-F449BC6EC287}" type="presParOf" srcId="{333A1088-737F-45CB-B68E-254E46348037}" destId="{A52A0455-90FF-4808-ABD0-F02540D31D5A}" srcOrd="4" destOrd="0" presId="urn:microsoft.com/office/officeart/2005/8/layout/target3"/>
    <dgm:cxn modelId="{5174B576-C012-42F7-90AB-56A7085D405D}" type="presParOf" srcId="{333A1088-737F-45CB-B68E-254E46348037}" destId="{6140AFEC-043D-4C43-A2F9-D0F5331DF3A3}" srcOrd="5" destOrd="0" presId="urn:microsoft.com/office/officeart/2005/8/layout/target3"/>
    <dgm:cxn modelId="{BC87076B-3301-443F-9A85-4A5E33875001}" type="presParOf" srcId="{333A1088-737F-45CB-B68E-254E46348037}" destId="{9358AC05-5D7D-4327-9F80-1AD486AEA664}" srcOrd="6" destOrd="0" presId="urn:microsoft.com/office/officeart/2005/8/layout/target3"/>
    <dgm:cxn modelId="{20950CC3-3132-430E-8964-8A1DB35FD8D9}" type="presParOf" srcId="{333A1088-737F-45CB-B68E-254E46348037}" destId="{313FC574-E1CD-4FB4-B054-0B805CE0447D}" srcOrd="7" destOrd="0" presId="urn:microsoft.com/office/officeart/2005/8/layout/target3"/>
    <dgm:cxn modelId="{293BBAA9-82CD-4436-88EA-5C69BE3A5AFF}" type="presParOf" srcId="{333A1088-737F-45CB-B68E-254E46348037}" destId="{619D679B-A015-4ECF-8348-D1034C574F40}" srcOrd="8" destOrd="0" presId="urn:microsoft.com/office/officeart/2005/8/layout/target3"/>
    <dgm:cxn modelId="{ACBBE543-0081-47D7-9A6C-8740DA77A394}" type="presParOf" srcId="{333A1088-737F-45CB-B68E-254E46348037}" destId="{00163F72-8197-425E-861D-AD1F8B012888}" srcOrd="9" destOrd="0" presId="urn:microsoft.com/office/officeart/2005/8/layout/target3"/>
    <dgm:cxn modelId="{B249A53F-9AA2-483C-8CFE-CF76CDDC13A3}" type="presParOf" srcId="{333A1088-737F-45CB-B68E-254E46348037}" destId="{D0F35975-DDF1-467B-9CE7-024C45C029A7}" srcOrd="10" destOrd="0" presId="urn:microsoft.com/office/officeart/2005/8/layout/target3"/>
    <dgm:cxn modelId="{A1CDD3EA-A280-4AD5-8443-D267F82C98C8}" type="presParOf" srcId="{333A1088-737F-45CB-B68E-254E46348037}" destId="{9D1097D7-5D23-429E-9C30-09A891233567}" srcOrd="11" destOrd="0" presId="urn:microsoft.com/office/officeart/2005/8/layout/target3"/>
    <dgm:cxn modelId="{42AB0D63-C4C9-4595-A98A-84B886245D21}" type="presParOf" srcId="{333A1088-737F-45CB-B68E-254E46348037}" destId="{78820D59-4E0F-4838-A710-5C5A5B333EAD}" srcOrd="12" destOrd="0" presId="urn:microsoft.com/office/officeart/2005/8/layout/target3"/>
    <dgm:cxn modelId="{3B841017-AA7B-47BD-9EBB-EE60534BFEB1}" type="presParOf" srcId="{333A1088-737F-45CB-B68E-254E46348037}" destId="{E98DEAB6-7F3F-4E33-99F8-D3B5906EAF8B}" srcOrd="13" destOrd="0" presId="urn:microsoft.com/office/officeart/2005/8/layout/target3"/>
    <dgm:cxn modelId="{1A03B15B-017B-44CF-9FDC-5E8D6A502FD9}" type="presParOf" srcId="{333A1088-737F-45CB-B68E-254E46348037}" destId="{CBFE68EC-F8B7-41F9-9AFB-45B4AB09F232}" srcOrd="14" destOrd="0" presId="urn:microsoft.com/office/officeart/2005/8/layout/target3"/>
    <dgm:cxn modelId="{1D369432-8943-48C2-B90D-B79E0AB5855E}" type="presParOf" srcId="{333A1088-737F-45CB-B68E-254E46348037}" destId="{AED2198E-93D5-4001-81B4-73124B309672}" srcOrd="15" destOrd="0" presId="urn:microsoft.com/office/officeart/2005/8/layout/target3"/>
    <dgm:cxn modelId="{955BA5B4-6002-4730-AFF6-571CC8A7DC7B}" type="presParOf" srcId="{333A1088-737F-45CB-B68E-254E46348037}" destId="{2BE915AB-18AA-4053-B92C-3BFC9ED204BB}" srcOrd="16" destOrd="0" presId="urn:microsoft.com/office/officeart/2005/8/layout/target3"/>
    <dgm:cxn modelId="{FCCF82BF-DC93-4D9B-B69A-8B4CB6950876}" type="presParOf" srcId="{333A1088-737F-45CB-B68E-254E46348037}" destId="{6BB5E863-4638-4E1D-BFDE-399D028AC4ED}" srcOrd="17" destOrd="0" presId="urn:microsoft.com/office/officeart/2005/8/layout/target3"/>
    <dgm:cxn modelId="{8B70625F-C9B8-4ABF-8420-BA26B39A1640}" type="presParOf" srcId="{333A1088-737F-45CB-B68E-254E46348037}" destId="{C758AC89-89D1-433E-8FD0-ABEDF0C30793}" srcOrd="18" destOrd="0" presId="urn:microsoft.com/office/officeart/2005/8/layout/target3"/>
    <dgm:cxn modelId="{52D4436B-987C-445E-A766-4CDDA3E598C6}" type="presParOf" srcId="{333A1088-737F-45CB-B68E-254E46348037}" destId="{6DD9679C-FB3E-41F6-93C7-876C2C59CC5E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RNDr. Ivana </a:t>
          </a:r>
          <a:r>
            <a:rPr lang="cs-CZ" sz="2000" kern="1200" dirty="0" err="1" smtClean="0"/>
            <a:t>Řehková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NÁZEV:VY_32_INOVACE_3.2.9.3.R15_Wer </a:t>
          </a:r>
          <a:r>
            <a:rPr lang="cs-CZ" sz="2000" kern="1200" dirty="0" err="1" smtClean="0"/>
            <a:t>ist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das</a:t>
          </a:r>
          <a:r>
            <a:rPr lang="cs-CZ" sz="2000" kern="1200" dirty="0" smtClean="0"/>
            <a:t>?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D0F35975-DDF1-467B-9CE7-024C45C029A7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D1097D7-5D23-429E-9C30-09A89123356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Německý jazyk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98DEAB6-7F3F-4E33-99F8-D3B5906EAF8B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BFE68EC-F8B7-41F9-9AFB-45B4AB09F232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prstMaterial="flat">
          <a:bevelT w="12700" h="127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4FD10E-3F43-492C-BF1A-9D28772CDAD7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6B561F-1E14-48E8-A7ED-7DE93EA2E7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499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64CD-2502-4976-8136-97DEBD3A90AF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CB99-9FC6-4DFE-9544-554464AB79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64CD-2502-4976-8136-97DEBD3A90AF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CB99-9FC6-4DFE-9544-554464AB79A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64CD-2502-4976-8136-97DEBD3A90AF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CB99-9FC6-4DFE-9544-554464AB79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64CD-2502-4976-8136-97DEBD3A90AF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CB99-9FC6-4DFE-9544-554464AB79A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64CD-2502-4976-8136-97DEBD3A90AF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CB99-9FC6-4DFE-9544-554464AB79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64CD-2502-4976-8136-97DEBD3A90AF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CB99-9FC6-4DFE-9544-554464AB79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64CD-2502-4976-8136-97DEBD3A90AF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CB99-9FC6-4DFE-9544-554464AB79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64CD-2502-4976-8136-97DEBD3A90AF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CB99-9FC6-4DFE-9544-554464AB79AB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64CD-2502-4976-8136-97DEBD3A90AF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CB99-9FC6-4DFE-9544-554464AB79A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64CD-2502-4976-8136-97DEBD3A90AF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CB99-9FC6-4DFE-9544-554464AB79A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1E64CD-2502-4976-8136-97DEBD3A90AF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DCB99-9FC6-4DFE-9544-554464AB79AB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21E64CD-2502-4976-8136-97DEBD3A90AF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9DDCB99-9FC6-4DFE-9544-554464AB79A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de.wikipedia.org/wiki/%C3%96sterreich" TargetMode="External"/><Relationship Id="rId3" Type="http://schemas.openxmlformats.org/officeDocument/2006/relationships/hyperlink" Target="http://de.wikipedia.org/wiki/1987" TargetMode="External"/><Relationship Id="rId7" Type="http://schemas.openxmlformats.org/officeDocument/2006/relationships/hyperlink" Target="http://de.wikipedia.org/wiki/Formel_1" TargetMode="External"/><Relationship Id="rId12" Type="http://schemas.openxmlformats.org/officeDocument/2006/relationships/image" Target="../media/image5.png"/><Relationship Id="rId2" Type="http://schemas.openxmlformats.org/officeDocument/2006/relationships/hyperlink" Target="http://de.wikipedia.org/wiki/3._Jul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e.wikipedia.org/wiki/Automobilsport" TargetMode="External"/><Relationship Id="rId11" Type="http://schemas.openxmlformats.org/officeDocument/2006/relationships/hyperlink" Target="http://de.wikipedia.org/wiki/Liste_der_Formel-1-Weltmeister" TargetMode="External"/><Relationship Id="rId5" Type="http://schemas.openxmlformats.org/officeDocument/2006/relationships/hyperlink" Target="http://de.wikipedia.org/wiki/Deutschland" TargetMode="External"/><Relationship Id="rId10" Type="http://schemas.openxmlformats.org/officeDocument/2006/relationships/hyperlink" Target="http://de.wikipedia.org/wiki/Formel-1-Saison_2010" TargetMode="External"/><Relationship Id="rId4" Type="http://schemas.openxmlformats.org/officeDocument/2006/relationships/hyperlink" Target="http://de.wikipedia.org/wiki/Heppenheim_(Bergstra%C3%9Fe)" TargetMode="External"/><Relationship Id="rId9" Type="http://schemas.openxmlformats.org/officeDocument/2006/relationships/hyperlink" Target="http://de.wikipedia.org/wiki/Red_Bull_Racin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de.wikipedia.org/wiki/Liste_der_erfolgreichsten_Torsch%C3%BCtzen_der_Fu%C3%9Fball-Bundesliga" TargetMode="External"/><Relationship Id="rId3" Type="http://schemas.openxmlformats.org/officeDocument/2006/relationships/hyperlink" Target="http://de.wikipedia.org/wiki/1945" TargetMode="External"/><Relationship Id="rId7" Type="http://schemas.openxmlformats.org/officeDocument/2006/relationships/hyperlink" Target="http://de.wikipedia.org/wiki/Deutsche_Fu%C3%9Fballnationalmannschaft" TargetMode="External"/><Relationship Id="rId2" Type="http://schemas.openxmlformats.org/officeDocument/2006/relationships/hyperlink" Target="http://de.wikipedia.org/wiki/3._Novembe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e.wikipedia.org/wiki/Fu%C3%9Fball" TargetMode="External"/><Relationship Id="rId5" Type="http://schemas.openxmlformats.org/officeDocument/2006/relationships/hyperlink" Target="http://de.wikipedia.org/wiki/Deutschland" TargetMode="External"/><Relationship Id="rId10" Type="http://schemas.openxmlformats.org/officeDocument/2006/relationships/image" Target="../media/image7.png"/><Relationship Id="rId4" Type="http://schemas.openxmlformats.org/officeDocument/2006/relationships/hyperlink" Target="http://de.wikipedia.org/wiki/N%C3%B6rdlingen" TargetMode="External"/><Relationship Id="rId9" Type="http://schemas.openxmlformats.org/officeDocument/2006/relationships/hyperlink" Target="http://de.wikipedia.org/wiki/FC_Bayern_M%C3%BCnchen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eidiklum.de/Cover.aspx" TargetMode="External"/><Relationship Id="rId3" Type="http://schemas.openxmlformats.org/officeDocument/2006/relationships/hyperlink" Target="http://de.wikipedia.org/wiki/1973" TargetMode="External"/><Relationship Id="rId7" Type="http://schemas.openxmlformats.org/officeDocument/2006/relationships/hyperlink" Target="http://de.wikipedia.org/wiki/Moderatorin" TargetMode="External"/><Relationship Id="rId2" Type="http://schemas.openxmlformats.org/officeDocument/2006/relationships/hyperlink" Target="http://de.wikipedia.org/wiki/1._Jun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e.wikipedia.org/wiki/Model" TargetMode="External"/><Relationship Id="rId5" Type="http://schemas.openxmlformats.org/officeDocument/2006/relationships/hyperlink" Target="http://de.wikipedia.org/wiki/Deutschland" TargetMode="External"/><Relationship Id="rId4" Type="http://schemas.openxmlformats.org/officeDocument/2006/relationships/hyperlink" Target="http://de.wikipedia.org/wiki/Bergisch_Gladbach" TargetMode="External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de.wikipedia.org/wiki/Tennis-Weltrangliste" TargetMode="External"/><Relationship Id="rId3" Type="http://schemas.openxmlformats.org/officeDocument/2006/relationships/hyperlink" Target="http://de.wikipedia.org/wiki/1969" TargetMode="External"/><Relationship Id="rId7" Type="http://schemas.openxmlformats.org/officeDocument/2006/relationships/hyperlink" Target="http://de.wikipedia.org/wiki/Grand_Slam_(Tennis)" TargetMode="External"/><Relationship Id="rId2" Type="http://schemas.openxmlformats.org/officeDocument/2006/relationships/hyperlink" Target="http://de.wikipedia.org/wiki/14._Jun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e.wikipedia.org/wiki/Tennis" TargetMode="External"/><Relationship Id="rId5" Type="http://schemas.openxmlformats.org/officeDocument/2006/relationships/hyperlink" Target="http://de.wikipedia.org/wiki/Deutschland" TargetMode="External"/><Relationship Id="rId4" Type="http://schemas.openxmlformats.org/officeDocument/2006/relationships/hyperlink" Target="http://de.wikipedia.org/wiki/Mannheim" TargetMode="External"/><Relationship Id="rId9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de.wikipedia.org/wiki/New_Jersey" TargetMode="External"/><Relationship Id="rId13" Type="http://schemas.openxmlformats.org/officeDocument/2006/relationships/image" Target="../media/image13.png"/><Relationship Id="rId3" Type="http://schemas.openxmlformats.org/officeDocument/2006/relationships/hyperlink" Target="http://de.wikipedia.org/wiki/1879" TargetMode="External"/><Relationship Id="rId7" Type="http://schemas.openxmlformats.org/officeDocument/2006/relationships/hyperlink" Target="http://de.wikipedia.org/wiki/Princeton_(New_Jersey)" TargetMode="External"/><Relationship Id="rId12" Type="http://schemas.openxmlformats.org/officeDocument/2006/relationships/hyperlink" Target="http://de.wikipedia.org/wiki/Gravitation" TargetMode="External"/><Relationship Id="rId2" Type="http://schemas.openxmlformats.org/officeDocument/2006/relationships/hyperlink" Target="http://de.wikipedia.org/wiki/14._M%C3%A4rz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e.wikipedia.org/wiki/1955" TargetMode="External"/><Relationship Id="rId11" Type="http://schemas.openxmlformats.org/officeDocument/2006/relationships/hyperlink" Target="http://de.wikipedia.org/wiki/Zeit" TargetMode="External"/><Relationship Id="rId5" Type="http://schemas.openxmlformats.org/officeDocument/2006/relationships/hyperlink" Target="http://de.wikipedia.org/wiki/18._April" TargetMode="External"/><Relationship Id="rId10" Type="http://schemas.openxmlformats.org/officeDocument/2006/relationships/hyperlink" Target="http://de.wikipedia.org/wiki/Raum_(Physik)" TargetMode="External"/><Relationship Id="rId4" Type="http://schemas.openxmlformats.org/officeDocument/2006/relationships/hyperlink" Target="http://de.wikipedia.org/wiki/Ulm" TargetMode="External"/><Relationship Id="rId9" Type="http://schemas.openxmlformats.org/officeDocument/2006/relationships/hyperlink" Target="http://de.wikipedia.org/wiki/Theoretische_Physik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8604496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355976" y="2549424"/>
            <a:ext cx="2705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46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této prezentaci se žáci  seznámí s významnými osobnostmi z německy mluvících zemí. Jedná se o osoby, které mohou žáci znát z televizních přenosů, ze sportu, atd.</a:t>
            </a:r>
          </a:p>
          <a:p>
            <a:r>
              <a:rPr lang="cs-CZ" dirty="0" smtClean="0"/>
              <a:t>Procvičí si data, letopočty, slovní zásobu.</a:t>
            </a:r>
          </a:p>
          <a:p>
            <a:r>
              <a:rPr lang="cs-CZ" dirty="0" smtClean="0"/>
              <a:t>Na závěr doplní svoje údaje a </a:t>
            </a:r>
            <a:r>
              <a:rPr lang="cs-CZ" smtClean="0"/>
              <a:t>hádají navzájem.</a:t>
            </a:r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956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Wer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ivana\AppData\Local\Microsoft\Windows\Temporary Internet Files\Content.IE5\BPJFRPEV\MP9003029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6176" y="3503104"/>
            <a:ext cx="1150447" cy="16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ivana\AppData\Local\Microsoft\Windows\Temporary Internet Files\Content.IE5\VHN3382D\MP90030290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501008"/>
            <a:ext cx="1150447" cy="1612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529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Postupně se Vám zobrazí údaje o významných osobnostech německy mluvících zemí. Pokuste se odhadnout, o koho se jedná.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Ratet</a:t>
            </a:r>
            <a:r>
              <a:rPr lang="cs-CZ" dirty="0" smtClean="0"/>
              <a:t>, </a:t>
            </a:r>
            <a:r>
              <a:rPr lang="cs-CZ" dirty="0" err="1" smtClean="0"/>
              <a:t>wer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490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99592" y="2708920"/>
            <a:ext cx="7408333" cy="3450696"/>
          </a:xfrm>
        </p:spPr>
        <p:txBody>
          <a:bodyPr/>
          <a:lstStyle/>
          <a:p>
            <a:r>
              <a:rPr lang="cs-CZ" dirty="0" smtClean="0"/>
              <a:t>Er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de-DE" dirty="0"/>
              <a:t> 3. </a:t>
            </a:r>
            <a:r>
              <a:rPr lang="de-DE" dirty="0" smtClean="0"/>
              <a:t>Juli</a:t>
            </a:r>
            <a:r>
              <a:rPr lang="cs-CZ" dirty="0"/>
              <a:t> </a:t>
            </a:r>
            <a:r>
              <a:rPr lang="de-DE" dirty="0" smtClean="0"/>
              <a:t>1987 </a:t>
            </a:r>
            <a:r>
              <a:rPr lang="de-DE" dirty="0"/>
              <a:t>in </a:t>
            </a:r>
            <a:r>
              <a:rPr lang="de-DE" dirty="0" smtClean="0"/>
              <a:t>Heppenheim</a:t>
            </a:r>
            <a:r>
              <a:rPr lang="cs-CZ" dirty="0" smtClean="0"/>
              <a:t> </a:t>
            </a:r>
            <a:r>
              <a:rPr lang="cs-CZ" dirty="0" err="1" smtClean="0"/>
              <a:t>geboren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Sein Hobby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Autos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Schnelligkeit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Er </a:t>
            </a:r>
            <a:r>
              <a:rPr lang="cs-CZ" dirty="0" err="1" smtClean="0"/>
              <a:t>ist</a:t>
            </a:r>
            <a:r>
              <a:rPr lang="cs-CZ" dirty="0" smtClean="0"/>
              <a:t> Pilot der Formel 1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985394"/>
            <a:ext cx="2286000" cy="288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2810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Sebastian Vettel</a:t>
            </a:r>
            <a:r>
              <a:rPr lang="de-DE" dirty="0"/>
              <a:t> (* </a:t>
            </a:r>
            <a:r>
              <a:rPr lang="de-DE" dirty="0">
                <a:hlinkClick r:id="rId2" tooltip="3. Juli"/>
              </a:rPr>
              <a:t>3. Juli</a:t>
            </a:r>
            <a:r>
              <a:rPr lang="de-DE" dirty="0"/>
              <a:t> </a:t>
            </a:r>
            <a:r>
              <a:rPr lang="de-DE" dirty="0">
                <a:hlinkClick r:id="rId3" tooltip="1987"/>
              </a:rPr>
              <a:t>1987</a:t>
            </a:r>
            <a:r>
              <a:rPr lang="de-DE" dirty="0"/>
              <a:t> in </a:t>
            </a:r>
            <a:r>
              <a:rPr lang="de-DE" dirty="0">
                <a:hlinkClick r:id="rId4" tooltip="Heppenheim (Bergstraße)"/>
              </a:rPr>
              <a:t>Heppenheim</a:t>
            </a:r>
            <a:r>
              <a:rPr lang="de-DE" dirty="0"/>
              <a:t>) ist ein </a:t>
            </a:r>
            <a:r>
              <a:rPr lang="de-DE" dirty="0">
                <a:hlinkClick r:id="rId5" tooltip="Deutschland"/>
              </a:rPr>
              <a:t>deutscher</a:t>
            </a:r>
            <a:r>
              <a:rPr lang="de-DE" dirty="0"/>
              <a:t> </a:t>
            </a:r>
            <a:r>
              <a:rPr lang="de-DE" dirty="0">
                <a:hlinkClick r:id="rId6" tooltip="Automobilsport"/>
              </a:rPr>
              <a:t>Automobilrennfahrer</a:t>
            </a:r>
            <a:r>
              <a:rPr lang="de-DE" dirty="0"/>
              <a:t>. Er startet seit 2007 in der </a:t>
            </a:r>
            <a:r>
              <a:rPr lang="de-DE" dirty="0">
                <a:hlinkClick r:id="rId7" tooltip="Formel 1"/>
              </a:rPr>
              <a:t>Formel 1</a:t>
            </a:r>
            <a:r>
              <a:rPr lang="de-DE" dirty="0"/>
              <a:t> und steht beim </a:t>
            </a:r>
            <a:r>
              <a:rPr lang="de-DE" dirty="0">
                <a:hlinkClick r:id="rId8" tooltip="Österreich"/>
              </a:rPr>
              <a:t>österreichischen</a:t>
            </a:r>
            <a:r>
              <a:rPr lang="de-DE" dirty="0"/>
              <a:t> Team </a:t>
            </a:r>
            <a:r>
              <a:rPr lang="de-DE" dirty="0" err="1">
                <a:hlinkClick r:id="rId9" tooltip="Red Bull Racing"/>
              </a:rPr>
              <a:t>Red</a:t>
            </a:r>
            <a:r>
              <a:rPr lang="de-DE" dirty="0">
                <a:hlinkClick r:id="rId9" tooltip="Red Bull Racing"/>
              </a:rPr>
              <a:t> Bull Racing</a:t>
            </a:r>
            <a:r>
              <a:rPr lang="de-DE" dirty="0"/>
              <a:t> unter Vertrag. In der </a:t>
            </a:r>
            <a:r>
              <a:rPr lang="de-DE" dirty="0">
                <a:hlinkClick r:id="rId10" tooltip="Formel-1-Saison 2010"/>
              </a:rPr>
              <a:t>Saison 2010</a:t>
            </a:r>
            <a:r>
              <a:rPr lang="de-DE" dirty="0"/>
              <a:t> gewann er als bisher jüngster Pilot den </a:t>
            </a:r>
            <a:r>
              <a:rPr lang="de-DE" dirty="0" smtClean="0">
                <a:hlinkClick r:id="rId11" tooltip="Liste der Formel-1-Weltmeister"/>
              </a:rPr>
              <a:t>Weltmeistertitel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Sebastian </a:t>
            </a:r>
            <a:r>
              <a:rPr lang="cs-CZ" dirty="0" err="1" smtClean="0"/>
              <a:t>Vettel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76672"/>
            <a:ext cx="1655760" cy="2092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1509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Er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de-DE" dirty="0"/>
              <a:t>3. </a:t>
            </a:r>
            <a:r>
              <a:rPr lang="de-DE" dirty="0" smtClean="0"/>
              <a:t>November</a:t>
            </a:r>
            <a:r>
              <a:rPr lang="cs-CZ" dirty="0" smtClean="0"/>
              <a:t> </a:t>
            </a:r>
            <a:r>
              <a:rPr lang="de-DE" dirty="0" smtClean="0"/>
              <a:t> </a:t>
            </a:r>
            <a:r>
              <a:rPr lang="de-DE" dirty="0"/>
              <a:t>1945 in </a:t>
            </a:r>
            <a:r>
              <a:rPr lang="de-DE" dirty="0" smtClean="0"/>
              <a:t>Nördlingen</a:t>
            </a:r>
            <a:r>
              <a:rPr lang="cs-CZ" dirty="0" smtClean="0"/>
              <a:t> </a:t>
            </a:r>
            <a:r>
              <a:rPr lang="cs-CZ" dirty="0" err="1" smtClean="0"/>
              <a:t>geboren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Er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Fussballspieler</a:t>
            </a:r>
            <a:r>
              <a:rPr lang="cs-CZ" dirty="0" smtClean="0"/>
              <a:t>, </a:t>
            </a:r>
            <a:r>
              <a:rPr lang="cs-CZ" dirty="0" err="1" smtClean="0"/>
              <a:t>jetzt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Trainer</a:t>
            </a:r>
            <a:r>
              <a:rPr lang="cs-CZ" dirty="0" smtClean="0"/>
              <a:t> </a:t>
            </a:r>
            <a:r>
              <a:rPr lang="de-DE" dirty="0"/>
              <a:t>FC Bayern </a:t>
            </a:r>
            <a:r>
              <a:rPr lang="de-DE" dirty="0" smtClean="0"/>
              <a:t>München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077072"/>
            <a:ext cx="1779587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9626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Gerhard „Gerd“ Müller</a:t>
            </a:r>
            <a:r>
              <a:rPr lang="de-DE" dirty="0"/>
              <a:t> (* </a:t>
            </a:r>
            <a:r>
              <a:rPr lang="de-DE" dirty="0">
                <a:hlinkClick r:id="rId2" tooltip="3. November"/>
              </a:rPr>
              <a:t>3. November</a:t>
            </a:r>
            <a:r>
              <a:rPr lang="de-DE" dirty="0"/>
              <a:t> </a:t>
            </a:r>
            <a:r>
              <a:rPr lang="de-DE" dirty="0">
                <a:hlinkClick r:id="rId3" tooltip="1945"/>
              </a:rPr>
              <a:t>1945</a:t>
            </a:r>
            <a:r>
              <a:rPr lang="de-DE" dirty="0"/>
              <a:t> in </a:t>
            </a:r>
            <a:r>
              <a:rPr lang="de-DE" dirty="0">
                <a:hlinkClick r:id="rId4" tooltip="Nördlingen"/>
              </a:rPr>
              <a:t>Nördlingen</a:t>
            </a:r>
            <a:r>
              <a:rPr lang="de-DE" dirty="0"/>
              <a:t>), genannt „Der Bomber der Nation", ist ein ehemaliger </a:t>
            </a:r>
            <a:r>
              <a:rPr lang="de-DE" dirty="0">
                <a:hlinkClick r:id="rId5" tooltip="Deutschland"/>
              </a:rPr>
              <a:t>deutscher</a:t>
            </a:r>
            <a:r>
              <a:rPr lang="de-DE" dirty="0"/>
              <a:t> </a:t>
            </a:r>
            <a:r>
              <a:rPr lang="de-DE" dirty="0">
                <a:hlinkClick r:id="rId6" tooltip="Fußball"/>
              </a:rPr>
              <a:t>Fußballspieler</a:t>
            </a:r>
            <a:r>
              <a:rPr lang="de-DE" dirty="0"/>
              <a:t> und Rekordtorschütze der </a:t>
            </a:r>
            <a:r>
              <a:rPr lang="de-DE" dirty="0">
                <a:hlinkClick r:id="rId7" tooltip="Deutsche Fußballnationalmannschaft"/>
              </a:rPr>
              <a:t>Fußballnationalmannschaft</a:t>
            </a:r>
            <a:r>
              <a:rPr lang="de-DE" dirty="0"/>
              <a:t>, der </a:t>
            </a:r>
            <a:r>
              <a:rPr lang="de-DE" dirty="0">
                <a:hlinkClick r:id="rId8" tooltip="Liste der erfolgreichsten Torschützen der Fußball-Bundesliga"/>
              </a:rPr>
              <a:t>Bundesliga</a:t>
            </a:r>
            <a:r>
              <a:rPr lang="de-DE" dirty="0"/>
              <a:t> und des </a:t>
            </a:r>
            <a:r>
              <a:rPr lang="de-DE" dirty="0">
                <a:hlinkClick r:id="rId9" tooltip="FC Bayern München"/>
              </a:rPr>
              <a:t>FC Bayern München</a:t>
            </a:r>
            <a:r>
              <a:rPr lang="de-DE" dirty="0"/>
              <a:t>, bei dem er heute als Co-Trainer für die </a:t>
            </a:r>
            <a:r>
              <a:rPr lang="de-DE" dirty="0">
                <a:hlinkClick r:id="rId9" tooltip="FC Bayern München"/>
              </a:rPr>
              <a:t>zweite Mannschaft</a:t>
            </a:r>
            <a:r>
              <a:rPr lang="de-DE" dirty="0"/>
              <a:t> tätig ist.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Gerd M</a:t>
            </a:r>
            <a:r>
              <a:rPr lang="hu-HU" dirty="0" smtClean="0">
                <a:latin typeface="Calibri"/>
              </a:rPr>
              <a:t>űller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764704"/>
            <a:ext cx="1439549" cy="1916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267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de-DE" dirty="0"/>
              <a:t>1. Juni 1973 in Bergisch </a:t>
            </a:r>
            <a:r>
              <a:rPr lang="de-DE" dirty="0" smtClean="0"/>
              <a:t>Gladbach</a:t>
            </a:r>
            <a:r>
              <a:rPr lang="cs-CZ" dirty="0" smtClean="0"/>
              <a:t> </a:t>
            </a:r>
            <a:r>
              <a:rPr lang="cs-CZ" dirty="0" err="1" smtClean="0"/>
              <a:t>geboren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weltber</a:t>
            </a:r>
            <a:r>
              <a:rPr lang="hu-HU" dirty="0" smtClean="0">
                <a:latin typeface="Calibri"/>
              </a:rPr>
              <a:t>űhmt als Model.</a:t>
            </a:r>
          </a:p>
          <a:p>
            <a:endParaRPr lang="hu-HU" dirty="0">
              <a:latin typeface="Calibri"/>
            </a:endParaRPr>
          </a:p>
          <a:p>
            <a:r>
              <a:rPr lang="hu-HU" dirty="0" smtClean="0">
                <a:latin typeface="Calibri"/>
              </a:rPr>
              <a:t>Bei uns ist sie in der Werbung ze sehen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284984"/>
            <a:ext cx="2084387" cy="308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752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Heidi </a:t>
            </a:r>
            <a:r>
              <a:rPr lang="de-DE" b="1" dirty="0" err="1"/>
              <a:t>Klum</a:t>
            </a:r>
            <a:r>
              <a:rPr lang="de-DE" dirty="0"/>
              <a:t> (* </a:t>
            </a:r>
            <a:r>
              <a:rPr lang="de-DE" dirty="0">
                <a:hlinkClick r:id="rId2" tooltip="1. Juni"/>
              </a:rPr>
              <a:t>1. Juni</a:t>
            </a:r>
            <a:r>
              <a:rPr lang="de-DE" dirty="0"/>
              <a:t> </a:t>
            </a:r>
            <a:r>
              <a:rPr lang="de-DE" dirty="0">
                <a:hlinkClick r:id="rId3" tooltip="1973"/>
              </a:rPr>
              <a:t>1973</a:t>
            </a:r>
            <a:r>
              <a:rPr lang="de-DE" dirty="0"/>
              <a:t> in </a:t>
            </a:r>
            <a:r>
              <a:rPr lang="de-DE" dirty="0">
                <a:hlinkClick r:id="rId4" tooltip="Bergisch Gladbach"/>
              </a:rPr>
              <a:t>Bergisch Gladbach</a:t>
            </a:r>
            <a:r>
              <a:rPr lang="de-DE" dirty="0"/>
              <a:t>; bürgerlich </a:t>
            </a:r>
            <a:r>
              <a:rPr lang="de-DE" i="1" dirty="0"/>
              <a:t>Heidi Samuel</a:t>
            </a:r>
            <a:r>
              <a:rPr lang="de-DE" baseline="30000" dirty="0">
                <a:hlinkClick r:id=""/>
              </a:rPr>
              <a:t>[1]</a:t>
            </a:r>
            <a:r>
              <a:rPr lang="de-DE" dirty="0"/>
              <a:t>) ist ein </a:t>
            </a:r>
            <a:r>
              <a:rPr lang="de-DE" dirty="0">
                <a:hlinkClick r:id="rId5" tooltip="Deutschland"/>
              </a:rPr>
              <a:t>deutsches</a:t>
            </a:r>
            <a:r>
              <a:rPr lang="de-DE" dirty="0"/>
              <a:t> </a:t>
            </a:r>
            <a:r>
              <a:rPr lang="de-DE" dirty="0">
                <a:hlinkClick r:id="rId6" tooltip="Model"/>
              </a:rPr>
              <a:t>Model</a:t>
            </a:r>
            <a:r>
              <a:rPr lang="de-DE" dirty="0"/>
              <a:t> und </a:t>
            </a:r>
            <a:r>
              <a:rPr lang="de-DE" dirty="0" smtClean="0">
                <a:hlinkClick r:id="rId7" tooltip="Moderatorin"/>
              </a:rPr>
              <a:t>Moderatorin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Mehr</a:t>
            </a:r>
            <a:r>
              <a:rPr lang="cs-CZ" dirty="0"/>
              <a:t>: </a:t>
            </a:r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www.heidiklum.de/Cover.aspx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Heidi </a:t>
            </a:r>
            <a:r>
              <a:rPr lang="cs-CZ" dirty="0" err="1" smtClean="0"/>
              <a:t>Klum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524" y="404664"/>
            <a:ext cx="1453238" cy="2149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42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de-DE" dirty="0"/>
              <a:t>14. Juni 1969 in </a:t>
            </a:r>
            <a:r>
              <a:rPr lang="de-DE" dirty="0" smtClean="0"/>
              <a:t>Mannheim</a:t>
            </a:r>
            <a:r>
              <a:rPr lang="cs-CZ" dirty="0" smtClean="0"/>
              <a:t> </a:t>
            </a:r>
            <a:r>
              <a:rPr lang="cs-CZ" dirty="0" err="1" smtClean="0"/>
              <a:t>geboren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war</a:t>
            </a:r>
            <a:r>
              <a:rPr lang="cs-CZ" dirty="0" smtClean="0"/>
              <a:t>   ber</a:t>
            </a:r>
            <a:r>
              <a:rPr lang="hu-HU" dirty="0" smtClean="0">
                <a:latin typeface="Calibri"/>
              </a:rPr>
              <a:t>űhmte </a:t>
            </a:r>
            <a:r>
              <a:rPr lang="cs-CZ" dirty="0" err="1" smtClean="0"/>
              <a:t>Tennisspielerin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de-DE" dirty="0"/>
              <a:t>Ehemann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de-DE" dirty="0" smtClean="0"/>
              <a:t>Andre </a:t>
            </a:r>
            <a:r>
              <a:rPr lang="de-DE" dirty="0"/>
              <a:t>Agassi 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428206"/>
            <a:ext cx="1731963" cy="293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1218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Stefanie Maria „Steffi“ Graf</a:t>
            </a:r>
            <a:r>
              <a:rPr lang="de-DE" dirty="0"/>
              <a:t> (* </a:t>
            </a:r>
            <a:r>
              <a:rPr lang="de-DE" dirty="0">
                <a:hlinkClick r:id="rId2" tooltip="14. Juni"/>
              </a:rPr>
              <a:t>14. Juni</a:t>
            </a:r>
            <a:r>
              <a:rPr lang="de-DE" dirty="0"/>
              <a:t> </a:t>
            </a:r>
            <a:r>
              <a:rPr lang="de-DE" dirty="0">
                <a:hlinkClick r:id="rId3" tooltip="1969"/>
              </a:rPr>
              <a:t>1969</a:t>
            </a:r>
            <a:r>
              <a:rPr lang="de-DE" dirty="0"/>
              <a:t> in </a:t>
            </a:r>
            <a:r>
              <a:rPr lang="de-DE" dirty="0">
                <a:hlinkClick r:id="rId4" tooltip="Mannheim"/>
              </a:rPr>
              <a:t>Mannheim</a:t>
            </a:r>
            <a:r>
              <a:rPr lang="de-DE" dirty="0"/>
              <a:t>) ist eine ehemalige </a:t>
            </a:r>
            <a:r>
              <a:rPr lang="de-DE" dirty="0">
                <a:hlinkClick r:id="rId5" tooltip="Deutschland"/>
              </a:rPr>
              <a:t>deutsche</a:t>
            </a:r>
            <a:r>
              <a:rPr lang="de-DE" dirty="0"/>
              <a:t> </a:t>
            </a:r>
            <a:r>
              <a:rPr lang="de-DE" dirty="0">
                <a:hlinkClick r:id="rId6" tooltip="Tennis"/>
              </a:rPr>
              <a:t>Tennisspielerin</a:t>
            </a:r>
            <a:r>
              <a:rPr lang="de-DE" dirty="0"/>
              <a:t>. Sie gewann 22 </a:t>
            </a:r>
            <a:r>
              <a:rPr lang="de-DE" dirty="0">
                <a:hlinkClick r:id="rId7" tooltip="Grand Slam (Tennis)"/>
              </a:rPr>
              <a:t>Grand-</a:t>
            </a:r>
            <a:r>
              <a:rPr lang="de-DE" dirty="0" err="1">
                <a:hlinkClick r:id="rId7" tooltip="Grand Slam (Tennis)"/>
              </a:rPr>
              <a:t>Slam</a:t>
            </a:r>
            <a:r>
              <a:rPr lang="de-DE" dirty="0"/>
              <a:t>-Turniere und war insgesamt 377 Wochen lang die Nummer 1 der </a:t>
            </a:r>
            <a:r>
              <a:rPr lang="de-DE" dirty="0">
                <a:hlinkClick r:id="rId8" tooltip="Tennis-Weltrangliste"/>
              </a:rPr>
              <a:t>Tennis-Weltrangliste</a:t>
            </a:r>
            <a:r>
              <a:rPr lang="de-DE" dirty="0"/>
              <a:t>.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Steffi</a:t>
            </a:r>
            <a:r>
              <a:rPr lang="cs-CZ" dirty="0" smtClean="0"/>
              <a:t> Graf.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112" y="836712"/>
            <a:ext cx="864205" cy="1464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259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Er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de-DE" dirty="0" smtClean="0"/>
              <a:t>14</a:t>
            </a:r>
            <a:r>
              <a:rPr lang="de-DE" dirty="0"/>
              <a:t>. März 1879 in </a:t>
            </a:r>
            <a:r>
              <a:rPr lang="de-DE" dirty="0" smtClean="0"/>
              <a:t>Ulm</a:t>
            </a:r>
            <a:r>
              <a:rPr lang="cs-CZ" dirty="0"/>
              <a:t> </a:t>
            </a:r>
            <a:r>
              <a:rPr lang="cs-CZ" dirty="0" err="1" smtClean="0"/>
              <a:t>geboren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Er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de-DE" dirty="0"/>
              <a:t>18. April </a:t>
            </a:r>
            <a:r>
              <a:rPr lang="de-DE" dirty="0" smtClean="0"/>
              <a:t>1955</a:t>
            </a:r>
            <a:r>
              <a:rPr lang="cs-CZ" dirty="0" smtClean="0"/>
              <a:t> </a:t>
            </a:r>
            <a:r>
              <a:rPr lang="cs-CZ" dirty="0" err="1" smtClean="0"/>
              <a:t>gestorben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Er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Physiker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284984"/>
            <a:ext cx="2359025" cy="294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9535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Albert Einstein</a:t>
            </a:r>
            <a:r>
              <a:rPr lang="de-DE" dirty="0"/>
              <a:t> (* </a:t>
            </a:r>
            <a:r>
              <a:rPr lang="de-DE" dirty="0">
                <a:hlinkClick r:id="rId2" tooltip="14. März"/>
              </a:rPr>
              <a:t>14. März</a:t>
            </a:r>
            <a:r>
              <a:rPr lang="de-DE" dirty="0"/>
              <a:t> </a:t>
            </a:r>
            <a:r>
              <a:rPr lang="de-DE" dirty="0">
                <a:hlinkClick r:id="rId3" tooltip="1879"/>
              </a:rPr>
              <a:t>1879</a:t>
            </a:r>
            <a:r>
              <a:rPr lang="de-DE" dirty="0"/>
              <a:t> in </a:t>
            </a:r>
            <a:r>
              <a:rPr lang="de-DE" dirty="0">
                <a:hlinkClick r:id="rId4" tooltip="Ulm"/>
              </a:rPr>
              <a:t>Ulm</a:t>
            </a:r>
            <a:r>
              <a:rPr lang="de-DE" dirty="0"/>
              <a:t>; † </a:t>
            </a:r>
            <a:r>
              <a:rPr lang="de-DE" dirty="0">
                <a:hlinkClick r:id="rId5" tooltip="18. April"/>
              </a:rPr>
              <a:t>18. April</a:t>
            </a:r>
            <a:r>
              <a:rPr lang="de-DE" dirty="0"/>
              <a:t> </a:t>
            </a:r>
            <a:r>
              <a:rPr lang="de-DE" dirty="0">
                <a:hlinkClick r:id="rId6" tooltip="1955"/>
              </a:rPr>
              <a:t>1955</a:t>
            </a:r>
            <a:r>
              <a:rPr lang="de-DE" dirty="0"/>
              <a:t> in </a:t>
            </a:r>
            <a:r>
              <a:rPr lang="de-DE" dirty="0" err="1">
                <a:hlinkClick r:id="rId7" tooltip="Princeton (New Jersey)"/>
              </a:rPr>
              <a:t>Princeton</a:t>
            </a:r>
            <a:r>
              <a:rPr lang="de-DE" dirty="0"/>
              <a:t>, </a:t>
            </a:r>
            <a:r>
              <a:rPr lang="de-DE" dirty="0">
                <a:hlinkClick r:id="rId8" tooltip="New Jersey"/>
              </a:rPr>
              <a:t>New Jersey</a:t>
            </a:r>
            <a:r>
              <a:rPr lang="de-DE" dirty="0"/>
              <a:t>) war ein </a:t>
            </a:r>
            <a:r>
              <a:rPr lang="de-DE" dirty="0">
                <a:hlinkClick r:id="rId9" tooltip="Theoretische Physik"/>
              </a:rPr>
              <a:t>theoretischer Physiker</a:t>
            </a:r>
            <a:r>
              <a:rPr lang="de-DE" dirty="0"/>
              <a:t>. Seine Forschungen zur Struktur von </a:t>
            </a:r>
            <a:r>
              <a:rPr lang="de-DE" dirty="0">
                <a:hlinkClick r:id="rId10" tooltip="Raum (Physik)"/>
              </a:rPr>
              <a:t>Raum</a:t>
            </a:r>
            <a:r>
              <a:rPr lang="de-DE" dirty="0"/>
              <a:t> und </a:t>
            </a:r>
            <a:r>
              <a:rPr lang="de-DE" dirty="0">
                <a:hlinkClick r:id="rId11" tooltip="Zeit"/>
              </a:rPr>
              <a:t>Zeit</a:t>
            </a:r>
            <a:r>
              <a:rPr lang="de-DE" dirty="0"/>
              <a:t> sowie dem Wesen der </a:t>
            </a:r>
            <a:r>
              <a:rPr lang="de-DE" dirty="0">
                <a:hlinkClick r:id="rId12" tooltip="Gravitation"/>
              </a:rPr>
              <a:t>Gravitation</a:t>
            </a:r>
            <a:r>
              <a:rPr lang="de-DE" dirty="0"/>
              <a:t> veränderten maßgeblich das physikalische Weltbild; 100 führende Physiker wählten ihn deshalb 1999 zum größten Physiker aller Zeiten</a:t>
            </a:r>
            <a:r>
              <a:rPr lang="de-DE" dirty="0" smtClean="0"/>
              <a:t>.</a:t>
            </a:r>
            <a:endParaRPr lang="de-DE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Albert Einstein.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500" y="548680"/>
            <a:ext cx="1277888" cy="1594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941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Er/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………..1998 oder 1997 </a:t>
            </a:r>
            <a:r>
              <a:rPr lang="cs-CZ" dirty="0" err="1" smtClean="0"/>
              <a:t>geboren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Er/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besucht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Klasse</a:t>
            </a:r>
            <a:r>
              <a:rPr lang="cs-CZ" dirty="0" smtClean="0"/>
              <a:t> 8.</a:t>
            </a:r>
          </a:p>
          <a:p>
            <a:endParaRPr lang="cs-CZ" dirty="0"/>
          </a:p>
          <a:p>
            <a:r>
              <a:rPr lang="cs-CZ" dirty="0" smtClean="0"/>
              <a:t>Sein/ </a:t>
            </a:r>
            <a:r>
              <a:rPr lang="cs-CZ" dirty="0" err="1" smtClean="0"/>
              <a:t>ihr</a:t>
            </a:r>
            <a:r>
              <a:rPr lang="cs-CZ" dirty="0" smtClean="0"/>
              <a:t> Hobby </a:t>
            </a:r>
            <a:r>
              <a:rPr lang="cs-CZ" dirty="0" err="1" smtClean="0"/>
              <a:t>ist</a:t>
            </a:r>
            <a:r>
              <a:rPr lang="cs-CZ" dirty="0" smtClean="0"/>
              <a:t>…….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>
            <a:off x="4716016" y="3645024"/>
            <a:ext cx="3816424" cy="208823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Doplňte informace o svém spolužákovi ( spolužačce) a hádejte, o koho se jedná.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0265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cs-CZ" dirty="0"/>
              <a:t>Sebastian </a:t>
            </a:r>
            <a:r>
              <a:rPr lang="cs-CZ" dirty="0" err="1"/>
              <a:t>Vettel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2012-04-22]. Dostupné z: http://de.wikipedia.org/wiki/Sebastian_Vettel </a:t>
            </a:r>
            <a:endParaRPr lang="cs-CZ" dirty="0" smtClean="0"/>
          </a:p>
          <a:p>
            <a:r>
              <a:rPr lang="cs-CZ" dirty="0"/>
              <a:t>Sebastian </a:t>
            </a:r>
            <a:r>
              <a:rPr lang="cs-CZ" dirty="0" err="1"/>
              <a:t>Vettel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2012-04-22]. Dostupné z: http://de.wikipedia.org/w/index.php?title=Datei:Sebastian_Vettel_2011_Sebastian_Vettel_in_Yokohama.jpg&amp;filetimestamp=20111010114003 </a:t>
            </a:r>
            <a:endParaRPr lang="cs-CZ" dirty="0" smtClean="0"/>
          </a:p>
          <a:p>
            <a:r>
              <a:rPr lang="cs-CZ" dirty="0"/>
              <a:t>Gerhard Muller.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2012-04-22]. Dostupné z: http://de.wikipedia.org/w/index.php?title=Datei:BOMBERGERDMUELLER.JPG&amp;filetimestamp=20070420115846 </a:t>
            </a:r>
            <a:endParaRPr lang="cs-CZ" dirty="0" smtClean="0"/>
          </a:p>
          <a:p>
            <a:r>
              <a:rPr lang="cs-CZ" dirty="0"/>
              <a:t>Gerd Muller.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2012-04-22]. Dostupné z: http://de.wikipedia.org/wiki/Gerd_M%C3%BCller </a:t>
            </a:r>
            <a:endParaRPr lang="cs-CZ" dirty="0" smtClean="0"/>
          </a:p>
          <a:p>
            <a:r>
              <a:rPr lang="cs-CZ" dirty="0"/>
              <a:t>Heidi </a:t>
            </a:r>
            <a:r>
              <a:rPr lang="cs-CZ" dirty="0" err="1"/>
              <a:t>Klum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2012-04-22]. Dostupné z: http://de.wikipedia.org/wiki/Heidi_Klum </a:t>
            </a:r>
            <a:endParaRPr lang="cs-CZ" dirty="0" smtClean="0"/>
          </a:p>
          <a:p>
            <a:r>
              <a:rPr lang="cs-CZ" dirty="0"/>
              <a:t>Heidi </a:t>
            </a:r>
            <a:r>
              <a:rPr lang="cs-CZ" dirty="0" err="1"/>
              <a:t>Klum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2012-04-22]. Dostupné z: http://de.wikipedia.org/w/index.php?title=Datei:Heidi_Klum4crop.jpg&amp;filetimestamp=20110213161149 </a:t>
            </a:r>
            <a:endParaRPr lang="cs-CZ" dirty="0" smtClean="0"/>
          </a:p>
          <a:p>
            <a:r>
              <a:rPr lang="cs-CZ" dirty="0" err="1"/>
              <a:t>Steffi</a:t>
            </a:r>
            <a:r>
              <a:rPr lang="cs-CZ" dirty="0"/>
              <a:t> Graf.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2012-04-22]. Dostupné z: http://de.wikipedia.org/wiki/Steffi_Graf </a:t>
            </a:r>
            <a:endParaRPr lang="cs-CZ" dirty="0" smtClean="0"/>
          </a:p>
          <a:p>
            <a:r>
              <a:rPr lang="cs-CZ" dirty="0" err="1"/>
              <a:t>Steffi</a:t>
            </a:r>
            <a:r>
              <a:rPr lang="cs-CZ" dirty="0"/>
              <a:t> Graf.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2012-04-22]. Dostupné z: http://de.wikipedia.org/w/index.php?title=Datei:Steffi_Graf_(Wimbledon_2009)_7.jpg&amp;filetimestamp=20110108004405 </a:t>
            </a:r>
            <a:endParaRPr lang="cs-CZ" dirty="0" smtClean="0"/>
          </a:p>
          <a:p>
            <a:r>
              <a:rPr lang="cs-CZ" dirty="0"/>
              <a:t>Albert Einstein.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2012-04-22]. Dostupné z: http://de.wikipedia.org/wiki/Albert_Einstein </a:t>
            </a:r>
            <a:endParaRPr lang="cs-CZ" dirty="0" smtClean="0"/>
          </a:p>
          <a:p>
            <a:r>
              <a:rPr lang="cs-CZ" dirty="0"/>
              <a:t>Albert Einstein. In: </a:t>
            </a:r>
            <a:r>
              <a:rPr lang="cs-CZ" i="1" dirty="0" err="1"/>
              <a:t>Wikipedia</a:t>
            </a:r>
            <a:r>
              <a:rPr lang="cs-CZ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2012-04-22]. Dostupné z: http://de.wikipedia.org/w/index.php?title=Datei:Einstein1921_by_F_Schmutzer_2.jpg&amp;filetimestamp=20120203103802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783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</TotalTime>
  <Words>847</Words>
  <Application>Microsoft Office PowerPoint</Application>
  <PresentationFormat>Předvádění na obrazovce (4:3)</PresentationFormat>
  <Paragraphs>72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Vlnění</vt:lpstr>
      <vt:lpstr>Prezentace aplikace PowerPoint</vt:lpstr>
      <vt:lpstr>Anotace:</vt:lpstr>
      <vt:lpstr>Wer ist das?</vt:lpstr>
      <vt:lpstr>Ratet, wer ist….</vt:lpstr>
      <vt:lpstr>1.</vt:lpstr>
      <vt:lpstr>Sebastian Vettel</vt:lpstr>
      <vt:lpstr>2.</vt:lpstr>
      <vt:lpstr>Gerd Műller</vt:lpstr>
      <vt:lpstr>3.</vt:lpstr>
      <vt:lpstr>Heidi Klum</vt:lpstr>
      <vt:lpstr>4.</vt:lpstr>
      <vt:lpstr>Steffi Graf.</vt:lpstr>
      <vt:lpstr>5.</vt:lpstr>
      <vt:lpstr>Albert Einstein.</vt:lpstr>
      <vt:lpstr>6.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Wer ist das?</dc:title>
  <dc:creator>ivana</dc:creator>
  <cp:lastModifiedBy>ivana</cp:lastModifiedBy>
  <cp:revision>7</cp:revision>
  <dcterms:created xsi:type="dcterms:W3CDTF">2012-04-22T19:05:21Z</dcterms:created>
  <dcterms:modified xsi:type="dcterms:W3CDTF">2012-06-24T14:12:36Z</dcterms:modified>
</cp:coreProperties>
</file>