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3" r:id="rId3"/>
    <p:sldId id="264" r:id="rId4"/>
    <p:sldId id="256" r:id="rId5"/>
    <p:sldId id="262" r:id="rId6"/>
    <p:sldId id="259" r:id="rId7"/>
    <p:sldId id="257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NÁZEV:VY_32_INOVACE_3.2.9.3.R12_Ostern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RNDr. Ivana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Německý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00163F72-8197-425E-861D-AD1F8B012888}" type="pres">
      <dgm:prSet presAssocID="{D8197B8C-B260-4A16-BDF4-0947B075E274}" presName="vertSpace4" presStyleLbl="node1" presStyleIdx="2" presStyleCnt="5"/>
      <dgm:spPr/>
    </dgm:pt>
    <dgm:pt modelId="{D0F35975-DDF1-467B-9CE7-024C45C029A7}" type="pres">
      <dgm:prSet presAssocID="{D8197B8C-B260-4A16-BDF4-0947B075E274}" presName="circle4" presStyleLbl="node1" presStyleIdx="3" presStyleCnt="5"/>
      <dgm:spPr/>
    </dgm:pt>
    <dgm:pt modelId="{9D1097D7-5D23-429E-9C30-09A891233567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8820D59-4E0F-4838-A710-5C5A5B333EAD}" type="pres">
      <dgm:prSet presAssocID="{4C35D32F-0EAB-4CD7-82EE-45574DC2A586}" presName="vertSpace5" presStyleLbl="node1" presStyleIdx="3" presStyleCnt="5"/>
      <dgm:spPr/>
    </dgm:pt>
    <dgm:pt modelId="{E98DEAB6-7F3F-4E33-99F8-D3B5906EAF8B}" type="pres">
      <dgm:prSet presAssocID="{4C35D32F-0EAB-4CD7-82EE-45574DC2A586}" presName="circle5" presStyleLbl="node1" presStyleIdx="4" presStyleCnt="5"/>
      <dgm:spPr/>
    </dgm:pt>
    <dgm:pt modelId="{CBFE68EC-F8B7-41F9-9AFB-45B4AB09F232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58AC89-89D1-433E-8FD0-ABEDF0C3079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D9679C-FB3E-41F6-93C7-876C2C59CC5E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5A3A9D-D54C-430B-8B0F-3171FEC5DB5A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BD7C490-259D-43D4-9ACB-73F63CFF9FC7}" type="presOf" srcId="{D1D4F407-5343-4D3F-B5B9-D407B03CAEB4}" destId="{D005CE8C-CC26-4C3E-AC11-E15060ECD759}" srcOrd="0" destOrd="0" presId="urn:microsoft.com/office/officeart/2005/8/layout/target3"/>
    <dgm:cxn modelId="{CF9EDB89-298B-4E44-B9FC-22C18B37EDF6}" type="presOf" srcId="{757F3AB3-0718-4624-B441-E567A8F0AB56}" destId="{333A1088-737F-45CB-B68E-254E46348037}" srcOrd="0" destOrd="0" presId="urn:microsoft.com/office/officeart/2005/8/layout/target3"/>
    <dgm:cxn modelId="{EF0C841F-7809-4343-AA62-0774CCBF7961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BA71516-3DDB-41A4-93FE-740DA109A03B}" type="presOf" srcId="{D1D4F407-5343-4D3F-B5B9-D407B03CAEB4}" destId="{AED2198E-93D5-4001-81B4-73124B309672}" srcOrd="1" destOrd="0" presId="urn:microsoft.com/office/officeart/2005/8/layout/target3"/>
    <dgm:cxn modelId="{C51F7746-42A7-412A-B823-2F231205A9BF}" type="presOf" srcId="{B651F6E3-6281-48DB-9319-2AEAFDAE7572}" destId="{619D679B-A015-4ECF-8348-D1034C574F40}" srcOrd="0" destOrd="0" presId="urn:microsoft.com/office/officeart/2005/8/layout/target3"/>
    <dgm:cxn modelId="{7F9C7F11-1FC9-423D-B2BD-CD4DA9C0481D}" type="presOf" srcId="{4C35D32F-0EAB-4CD7-82EE-45574DC2A586}" destId="{6DD9679C-FB3E-41F6-93C7-876C2C59CC5E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80E272-A243-4DFA-8352-22388DCABD5C}" type="presOf" srcId="{D1B46980-6531-4606-95E6-44980827E919}" destId="{6140AFEC-043D-4C43-A2F9-D0F5331DF3A3}" srcOrd="0" destOrd="0" presId="urn:microsoft.com/office/officeart/2005/8/layout/target3"/>
    <dgm:cxn modelId="{331212BD-7940-451C-AB22-461E01168B9F}" type="presOf" srcId="{4C35D32F-0EAB-4CD7-82EE-45574DC2A586}" destId="{CBFE68EC-F8B7-41F9-9AFB-45B4AB09F232}" srcOrd="0" destOrd="0" presId="urn:microsoft.com/office/officeart/2005/8/layout/target3"/>
    <dgm:cxn modelId="{50588A55-1B44-4DFA-B827-12DC236C2191}" type="presOf" srcId="{D8197B8C-B260-4A16-BDF4-0947B075E274}" destId="{C758AC89-89D1-433E-8FD0-ABEDF0C3079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157554F-7B21-481F-8771-618C009DD208}" type="presOf" srcId="{D8197B8C-B260-4A16-BDF4-0947B075E274}" destId="{9D1097D7-5D23-429E-9C30-09A89123356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614A3CD-1F17-47AD-AC61-220EE3A58B47}" type="presParOf" srcId="{333A1088-737F-45CB-B68E-254E46348037}" destId="{F5ABB229-8D3B-4694-996A-96F23CF14429}" srcOrd="0" destOrd="0" presId="urn:microsoft.com/office/officeart/2005/8/layout/target3"/>
    <dgm:cxn modelId="{5CA91BCD-1D19-470F-A6A5-B96D9E94FE13}" type="presParOf" srcId="{333A1088-737F-45CB-B68E-254E46348037}" destId="{F41139FD-01EE-4571-8B17-4FB00FC51163}" srcOrd="1" destOrd="0" presId="urn:microsoft.com/office/officeart/2005/8/layout/target3"/>
    <dgm:cxn modelId="{F29BCB54-E136-4724-A75A-6292CDD0FD18}" type="presParOf" srcId="{333A1088-737F-45CB-B68E-254E46348037}" destId="{D005CE8C-CC26-4C3E-AC11-E15060ECD759}" srcOrd="2" destOrd="0" presId="urn:microsoft.com/office/officeart/2005/8/layout/target3"/>
    <dgm:cxn modelId="{002E8721-E8D8-4CEE-9CFC-AB65A4F8DEFE}" type="presParOf" srcId="{333A1088-737F-45CB-B68E-254E46348037}" destId="{2C702D82-9B77-49B7-9568-BB8EB47C3372}" srcOrd="3" destOrd="0" presId="urn:microsoft.com/office/officeart/2005/8/layout/target3"/>
    <dgm:cxn modelId="{7467333F-082F-45DB-BA5B-CA6B8849A4F0}" type="presParOf" srcId="{333A1088-737F-45CB-B68E-254E46348037}" destId="{A52A0455-90FF-4808-ABD0-F02540D31D5A}" srcOrd="4" destOrd="0" presId="urn:microsoft.com/office/officeart/2005/8/layout/target3"/>
    <dgm:cxn modelId="{F7C549F5-65BF-4268-B56D-CB38B7D93077}" type="presParOf" srcId="{333A1088-737F-45CB-B68E-254E46348037}" destId="{6140AFEC-043D-4C43-A2F9-D0F5331DF3A3}" srcOrd="5" destOrd="0" presId="urn:microsoft.com/office/officeart/2005/8/layout/target3"/>
    <dgm:cxn modelId="{EB26A08A-F21B-47C4-9D03-7E1408EE7134}" type="presParOf" srcId="{333A1088-737F-45CB-B68E-254E46348037}" destId="{9358AC05-5D7D-4327-9F80-1AD486AEA664}" srcOrd="6" destOrd="0" presId="urn:microsoft.com/office/officeart/2005/8/layout/target3"/>
    <dgm:cxn modelId="{E1181A3C-06E5-4936-B158-E960E5D82D56}" type="presParOf" srcId="{333A1088-737F-45CB-B68E-254E46348037}" destId="{313FC574-E1CD-4FB4-B054-0B805CE0447D}" srcOrd="7" destOrd="0" presId="urn:microsoft.com/office/officeart/2005/8/layout/target3"/>
    <dgm:cxn modelId="{F64E6885-88F2-4C20-9E8B-E2226BE9CAC3}" type="presParOf" srcId="{333A1088-737F-45CB-B68E-254E46348037}" destId="{619D679B-A015-4ECF-8348-D1034C574F40}" srcOrd="8" destOrd="0" presId="urn:microsoft.com/office/officeart/2005/8/layout/target3"/>
    <dgm:cxn modelId="{B7CCFC90-6A97-459D-A196-7E51576503E4}" type="presParOf" srcId="{333A1088-737F-45CB-B68E-254E46348037}" destId="{00163F72-8197-425E-861D-AD1F8B012888}" srcOrd="9" destOrd="0" presId="urn:microsoft.com/office/officeart/2005/8/layout/target3"/>
    <dgm:cxn modelId="{916CBC01-02A1-4FB6-B2B4-4AD3DE28B078}" type="presParOf" srcId="{333A1088-737F-45CB-B68E-254E46348037}" destId="{D0F35975-DDF1-467B-9CE7-024C45C029A7}" srcOrd="10" destOrd="0" presId="urn:microsoft.com/office/officeart/2005/8/layout/target3"/>
    <dgm:cxn modelId="{4122A005-AAE5-4DB1-B2D0-0F27B762CFC6}" type="presParOf" srcId="{333A1088-737F-45CB-B68E-254E46348037}" destId="{9D1097D7-5D23-429E-9C30-09A891233567}" srcOrd="11" destOrd="0" presId="urn:microsoft.com/office/officeart/2005/8/layout/target3"/>
    <dgm:cxn modelId="{F17DA39B-4F0B-4292-8303-96D8DF075120}" type="presParOf" srcId="{333A1088-737F-45CB-B68E-254E46348037}" destId="{78820D59-4E0F-4838-A710-5C5A5B333EAD}" srcOrd="12" destOrd="0" presId="urn:microsoft.com/office/officeart/2005/8/layout/target3"/>
    <dgm:cxn modelId="{501E0E4D-273F-41F6-BDF1-BE71C6B2CC6D}" type="presParOf" srcId="{333A1088-737F-45CB-B68E-254E46348037}" destId="{E98DEAB6-7F3F-4E33-99F8-D3B5906EAF8B}" srcOrd="13" destOrd="0" presId="urn:microsoft.com/office/officeart/2005/8/layout/target3"/>
    <dgm:cxn modelId="{76B27A63-3C46-480F-AB2C-B7D5413C733F}" type="presParOf" srcId="{333A1088-737F-45CB-B68E-254E46348037}" destId="{CBFE68EC-F8B7-41F9-9AFB-45B4AB09F232}" srcOrd="14" destOrd="0" presId="urn:microsoft.com/office/officeart/2005/8/layout/target3"/>
    <dgm:cxn modelId="{A675E066-FB92-4295-A477-EBB7B7F4BCFA}" type="presParOf" srcId="{333A1088-737F-45CB-B68E-254E46348037}" destId="{AED2198E-93D5-4001-81B4-73124B309672}" srcOrd="15" destOrd="0" presId="urn:microsoft.com/office/officeart/2005/8/layout/target3"/>
    <dgm:cxn modelId="{20B66FED-BC7D-419B-8B8E-FAFAC7001226}" type="presParOf" srcId="{333A1088-737F-45CB-B68E-254E46348037}" destId="{2BE915AB-18AA-4053-B92C-3BFC9ED204BB}" srcOrd="16" destOrd="0" presId="urn:microsoft.com/office/officeart/2005/8/layout/target3"/>
    <dgm:cxn modelId="{B6A05CEB-1155-459A-95C4-7C3F0DF61EA7}" type="presParOf" srcId="{333A1088-737F-45CB-B68E-254E46348037}" destId="{6BB5E863-4638-4E1D-BFDE-399D028AC4ED}" srcOrd="17" destOrd="0" presId="urn:microsoft.com/office/officeart/2005/8/layout/target3"/>
    <dgm:cxn modelId="{A22F6296-FDFD-4893-8735-407190B971B8}" type="presParOf" srcId="{333A1088-737F-45CB-B68E-254E46348037}" destId="{C758AC89-89D1-433E-8FD0-ABEDF0C30793}" srcOrd="18" destOrd="0" presId="urn:microsoft.com/office/officeart/2005/8/layout/target3"/>
    <dgm:cxn modelId="{B2BC97FF-815C-4C0A-8457-A083C4DE6227}" type="presParOf" srcId="{333A1088-737F-45CB-B68E-254E46348037}" destId="{6DD9679C-FB3E-41F6-93C7-876C2C59CC5E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NÁZEV:VY_32_INOVACE_3.2.9.3.R12_Ostern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D0F35975-DDF1-467B-9CE7-024C45C029A7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D1097D7-5D23-429E-9C30-09A89123356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Německý jazyk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98DEAB6-7F3F-4E33-99F8-D3B5906EAF8B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BFE68EC-F8B7-41F9-9AFB-45B4AB09F232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D3EB11-516B-4B32-8AB9-406C4158F5AC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AE18CA-0B61-48E5-A530-780A0D269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199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986C-C56A-4F25-83B5-0EB6C1145085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FB2D-86E8-4C42-990B-48D2DC395D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986C-C56A-4F25-83B5-0EB6C1145085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FB2D-86E8-4C42-990B-48D2DC395D2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986C-C56A-4F25-83B5-0EB6C1145085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FB2D-86E8-4C42-990B-48D2DC395D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986C-C56A-4F25-83B5-0EB6C1145085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FB2D-86E8-4C42-990B-48D2DC395D2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986C-C56A-4F25-83B5-0EB6C1145085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FB2D-86E8-4C42-990B-48D2DC395D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986C-C56A-4F25-83B5-0EB6C1145085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FB2D-86E8-4C42-990B-48D2DC395D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986C-C56A-4F25-83B5-0EB6C1145085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FB2D-86E8-4C42-990B-48D2DC395D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986C-C56A-4F25-83B5-0EB6C1145085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FB2D-86E8-4C42-990B-48D2DC395D21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986C-C56A-4F25-83B5-0EB6C1145085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FB2D-86E8-4C42-990B-48D2DC395D2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986C-C56A-4F25-83B5-0EB6C1145085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FB2D-86E8-4C42-990B-48D2DC395D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986C-C56A-4F25-83B5-0EB6C1145085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FB2D-86E8-4C42-990B-48D2DC395D21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431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086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6723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3312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571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274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900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979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64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5493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6621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95A986C-C56A-4F25-83B5-0EB6C1145085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D5E4FB2D-86E8-4C42-990B-48D2DC395D2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686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de.wikipedia.org/wiki/Jesus_Christus" TargetMode="External"/><Relationship Id="rId3" Type="http://schemas.openxmlformats.org/officeDocument/2006/relationships/hyperlink" Target="http://de.wikipedia.org/wiki/Auferstehung_Jesu_Christi" TargetMode="External"/><Relationship Id="rId7" Type="http://schemas.openxmlformats.org/officeDocument/2006/relationships/hyperlink" Target="http://de.wikipedia.org/wiki/Parusie" TargetMode="External"/><Relationship Id="rId2" Type="http://schemas.openxmlformats.org/officeDocument/2006/relationships/hyperlink" Target="http://de.wikipedia.org/wiki/Christentu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e.wikipedia.org/wiki/Osten" TargetMode="External"/><Relationship Id="rId5" Type="http://schemas.openxmlformats.org/officeDocument/2006/relationships/hyperlink" Target="http://de.wikipedia.org/wiki/Urgermanisch" TargetMode="External"/><Relationship Id="rId4" Type="http://schemas.openxmlformats.org/officeDocument/2006/relationships/hyperlink" Target="http://de.wikipedia.org/wiki/Vollmon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ostern-im-web.de/main.php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de.wikipedia.org/wiki/Oster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826345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666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Výukový materiál k seznámení žáků se slovní zásobou na téma Velikonoce a se zvyky v německy mluvících zemích. Prezentace je vhodná pro žáky s různou úrovní znalostí. Slovní zásoba je uvedena česky i německy, úkolem je odhadnout, zda jsou dvojice sestaveny správně a slovíčka „</a:t>
            </a:r>
            <a:r>
              <a:rPr lang="cs-CZ" dirty="0" err="1" smtClean="0"/>
              <a:t>přeházet“.Mohou</a:t>
            </a:r>
            <a:r>
              <a:rPr lang="cs-CZ" dirty="0" smtClean="0"/>
              <a:t> pracovat s fixy a pak podle prezentace kontrolovat.</a:t>
            </a:r>
          </a:p>
          <a:p>
            <a:r>
              <a:rPr lang="cs-CZ" dirty="0" smtClean="0"/>
              <a:t>Odkaz na webové stránky obsahuje hry, recepty, zvyky, básničky, …</a:t>
            </a:r>
          </a:p>
          <a:p>
            <a:r>
              <a:rPr lang="cs-CZ" dirty="0" smtClean="0"/>
              <a:t>Citace z Wikipedie je určena pro pokročilejší žáky, ostatní s pomocí učitele pouze vyjádří smysl článku.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411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Ostern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ivana\AppData\Local\Microsoft\Windows\Temporary Internet Files\Content.IE5\JGCW0BAA\MC900353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73016"/>
            <a:ext cx="2654174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na\AppData\Local\Microsoft\Windows\Temporary Internet Files\Content.IE5\BPJFRPEV\MP9004392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774" y="332656"/>
            <a:ext cx="1637928" cy="2456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ana\AppData\Local\Microsoft\Windows\Temporary Internet Files\Content.IE5\VHN3382D\MP90030902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05064"/>
            <a:ext cx="3657600" cy="2395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282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zásoba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77332" y="2708920"/>
            <a:ext cx="3820055" cy="341724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600" dirty="0"/>
              <a:t>Velikonoce </a:t>
            </a:r>
          </a:p>
          <a:p>
            <a:pPr marL="0" indent="0">
              <a:buNone/>
            </a:pPr>
            <a:r>
              <a:rPr lang="cs-CZ" sz="2600" dirty="0"/>
              <a:t>Vajíčka</a:t>
            </a:r>
          </a:p>
          <a:p>
            <a:pPr marL="0" indent="0">
              <a:buNone/>
            </a:pPr>
            <a:r>
              <a:rPr lang="cs-CZ" sz="2600" dirty="0"/>
              <a:t>Zajíc</a:t>
            </a:r>
          </a:p>
          <a:p>
            <a:pPr marL="0" indent="0">
              <a:buNone/>
            </a:pPr>
            <a:r>
              <a:rPr lang="cs-CZ" sz="2600" dirty="0"/>
              <a:t>Zelený</a:t>
            </a:r>
          </a:p>
          <a:p>
            <a:pPr marL="0" indent="0">
              <a:buNone/>
            </a:pPr>
            <a:r>
              <a:rPr lang="cs-CZ" sz="2600" dirty="0"/>
              <a:t>Velký pátek</a:t>
            </a:r>
          </a:p>
          <a:p>
            <a:pPr marL="0" indent="0">
              <a:buNone/>
            </a:pPr>
            <a:r>
              <a:rPr lang="cs-CZ" sz="2600" dirty="0"/>
              <a:t>Kuře</a:t>
            </a:r>
          </a:p>
          <a:p>
            <a:pPr marL="0" indent="0">
              <a:buNone/>
            </a:pPr>
            <a:r>
              <a:rPr lang="cs-CZ" sz="2600" dirty="0"/>
              <a:t>Hledání vajec</a:t>
            </a:r>
          </a:p>
          <a:p>
            <a:pPr marL="0" indent="0">
              <a:buNone/>
            </a:pPr>
            <a:r>
              <a:rPr lang="cs-CZ" sz="2600" dirty="0"/>
              <a:t>Svátek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708920"/>
            <a:ext cx="3822192" cy="3417243"/>
          </a:xfrm>
        </p:spPr>
        <p:txBody>
          <a:bodyPr>
            <a:normAutofit lnSpcReduction="10000"/>
          </a:bodyPr>
          <a:lstStyle/>
          <a:p>
            <a:r>
              <a:rPr lang="cs-CZ" sz="2400" dirty="0" err="1" smtClean="0"/>
              <a:t>Eier</a:t>
            </a:r>
            <a:endParaRPr lang="cs-CZ" sz="2400" dirty="0" smtClean="0"/>
          </a:p>
          <a:p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Fest</a:t>
            </a:r>
            <a:endParaRPr lang="cs-CZ" sz="2400" dirty="0" smtClean="0"/>
          </a:p>
          <a:p>
            <a:r>
              <a:rPr lang="cs-CZ" sz="2400" dirty="0" smtClean="0"/>
              <a:t>Der </a:t>
            </a:r>
            <a:r>
              <a:rPr lang="cs-CZ" sz="2400" dirty="0" err="1" smtClean="0"/>
              <a:t>Karfreitag</a:t>
            </a:r>
            <a:endParaRPr lang="cs-CZ" sz="2400" dirty="0" smtClean="0"/>
          </a:p>
          <a:p>
            <a:r>
              <a:rPr lang="cs-CZ" sz="2400" dirty="0" err="1" smtClean="0"/>
              <a:t>Gr</a:t>
            </a:r>
            <a:r>
              <a:rPr lang="hu-HU" sz="2400" dirty="0" smtClean="0">
                <a:latin typeface="Calibri"/>
              </a:rPr>
              <a:t>űn</a:t>
            </a:r>
          </a:p>
          <a:p>
            <a:r>
              <a:rPr lang="hu-HU" sz="2400" dirty="0" smtClean="0">
                <a:latin typeface="Calibri"/>
              </a:rPr>
              <a:t>Ostern</a:t>
            </a:r>
          </a:p>
          <a:p>
            <a:r>
              <a:rPr lang="hu-HU" sz="2400" dirty="0" smtClean="0">
                <a:latin typeface="Calibri"/>
              </a:rPr>
              <a:t>Die Eiersuche</a:t>
            </a:r>
          </a:p>
          <a:p>
            <a:r>
              <a:rPr lang="hu-HU" sz="2400" dirty="0" smtClean="0">
                <a:latin typeface="Calibri"/>
              </a:rPr>
              <a:t>Der Hase</a:t>
            </a:r>
          </a:p>
          <a:p>
            <a:r>
              <a:rPr lang="hu-HU" sz="2400" dirty="0" smtClean="0">
                <a:latin typeface="Calibri"/>
              </a:rPr>
              <a:t>Das Kűcken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2362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8.14815E-6 C 0.03994 -0.0132 0.00816 -0.00348 0.1125 -8.14815E-6 C 0.1191 0.00022 0.1257 0.00462 0.13195 0.0074 C 0.13473 0.00856 0.14028 0.0111 0.14028 0.0111 C 0.14688 0.0199 0.15139 0.03147 0.15139 0.04444 " pathEditMode="relative" ptsTypes="ffffA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7037E-7 C 0.02969 0.01042 -0.01163 -0.00324 0.07049 0.00509 C 0.07657 0.00579 0.0882 0.0125 0.0941 0.01528 C 0.10556 0.03889 0.11684 0.05903 0.12309 0.08588 C 0.125 0.09352 0.12674 0.10116 0.12848 0.10856 C 0.12934 0.11111 0.13039 0.1162 0.13039 0.11667 C 0.13889 0.19861 0.13386 0.36643 0.13386 0.3669 " pathEditMode="relative" rAng="0" ptsTypes="ffffffA">
                                      <p:cBhvr>
                                        <p:cTn id="1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54" y="1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989 0.00509 C 0.11597 0.00602 0.12326 0.0037 0.12795 0.0088 C 0.12916 0.00995 0.12881 0.0125 0.12934 0.01435 C 0.13107 0.01944 0.13489 0.02917 0.13489 0.02917 C 0.13576 0.03657 0.13611 0.04074 0.13767 0.04769 C 0.13854 0.05139 0.14045 0.0588 0.14045 0.0588 C 0.13993 0.07662 0.13993 0.09468 0.13906 0.1125 C 0.13888 0.11435 0.13767 0.11806 0.13767 0.11806 " pathEditMode="relative" ptsTypes="fffffffA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1.85185E-6 C 0.00417 -0.00185 0.00834 -0.0037 0.01251 -0.00555 C 0.0139 -0.00625 0.01667 -0.0074 0.01667 -0.0074 C 0.02483 -0.01828 0.02726 -0.03032 0.03334 -0.04259 C 0.03386 -0.0456 0.03386 -0.04884 0.03473 -0.05185 C 0.03525 -0.05393 0.03699 -0.05532 0.03751 -0.0574 C 0.0415 -0.07152 0.03942 -0.08727 0.04584 -0.1 C 0.04636 -0.10486 0.04706 -0.10995 0.04723 -0.11481 C 0.04792 -0.12777 0.04758 -0.14074 0.04862 -0.1537 C 0.04897 -0.15764 0.05053 -0.16111 0.0514 -0.16481 C 0.05192 -0.16666 0.05278 -0.17037 0.05278 -0.17037 C 0.05417 -0.22477 0.05417 -0.20486 0.05417 -0.22963 " pathEditMode="relative" ptsTypes="fffffffffffA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6 C 0.05885 0.00255 0.10989 0.00579 0.16319 0.01042 C 0.18333 0.01852 0.21198 0.02431 0.22847 0.03218 C 0.22014 0.04491 0.19583 0.06042 0.19583 0.07361 " pathEditMode="relative" rAng="0" ptsTypes="fffA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24" y="3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11111E-6 C 0.00555 -0.00254 0.00833 -0.00555 0.0125 -0.01111 C 0.01302 -0.01296 0.01319 -0.01481 0.01389 -0.01666 C 0.01458 -0.01875 0.01597 -0.02014 0.01666 -0.02222 C 0.01979 -0.03194 0.01962 -0.04352 0.02222 -0.0537 C 0.02309 -0.0574 0.02413 -0.06111 0.025 -0.06481 C 0.02552 -0.06666 0.02639 -0.07037 0.02639 -0.07037 C 0.03264 -0.12916 0.02778 -0.07893 0.02778 -0.22222 " pathEditMode="relative" ptsTypes="fffffffA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4.44444E-6 C 0.00504 -0.00069 0.01025 -0.00092 0.01528 -0.00185 C 0.02067 -0.00278 0.02414 -0.00879 0.02917 -0.01111 C 0.03282 -0.01273 0.03664 -0.01319 0.04028 -0.01481 C 0.05608 -0.03588 0.04862 -0.09213 0.04862 -0.10926 " pathEditMode="relative" ptsTypes="ffffA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de-DE" b="1" dirty="0"/>
              <a:t>Ostern</a:t>
            </a:r>
            <a:r>
              <a:rPr lang="de-DE" dirty="0"/>
              <a:t> (lateinisch </a:t>
            </a:r>
            <a:r>
              <a:rPr lang="de-DE" i="1" dirty="0" err="1" smtClean="0"/>
              <a:t>pascha</a:t>
            </a:r>
            <a:r>
              <a:rPr lang="cs-CZ" dirty="0"/>
              <a:t>)</a:t>
            </a:r>
            <a:r>
              <a:rPr lang="de-DE" dirty="0" smtClean="0"/>
              <a:t> </a:t>
            </a:r>
            <a:r>
              <a:rPr lang="de-DE" dirty="0"/>
              <a:t>ist im </a:t>
            </a:r>
            <a:r>
              <a:rPr lang="de-DE" dirty="0">
                <a:hlinkClick r:id="rId2" action="ppaction://hlinkfile" tooltip="Christentum"/>
              </a:rPr>
              <a:t>Christentum</a:t>
            </a:r>
            <a:r>
              <a:rPr lang="de-DE" dirty="0"/>
              <a:t> die jährliche Gedächtnisfeier der </a:t>
            </a:r>
            <a:r>
              <a:rPr lang="de-DE" dirty="0">
                <a:hlinkClick r:id="rId3" action="ppaction://hlinkfile" tooltip="Auferstehung Jesu Christi"/>
              </a:rPr>
              <a:t>Auferstehung Jesu </a:t>
            </a:r>
            <a:r>
              <a:rPr lang="de-DE" dirty="0" smtClean="0">
                <a:hlinkClick r:id="rId3" action="ppaction://hlinkfile" tooltip="Auferstehung Jesu Christi"/>
              </a:rPr>
              <a:t>Christi</a:t>
            </a:r>
            <a:r>
              <a:rPr lang="cs-CZ" dirty="0" smtClean="0"/>
              <a:t>.</a:t>
            </a:r>
          </a:p>
          <a:p>
            <a:r>
              <a:rPr lang="de-DE" dirty="0" smtClean="0"/>
              <a:t>Ostern </a:t>
            </a:r>
            <a:r>
              <a:rPr lang="de-DE" dirty="0"/>
              <a:t>fällt immer auf den Sonntag nach dem ersten </a:t>
            </a:r>
            <a:r>
              <a:rPr lang="de-DE" dirty="0">
                <a:hlinkClick r:id="rId4" action="ppaction://hlinkfile" tooltip="Vollmond"/>
              </a:rPr>
              <a:t>Frühjahrsvollmond</a:t>
            </a:r>
            <a:r>
              <a:rPr lang="de-DE" dirty="0"/>
              <a:t>, </a:t>
            </a:r>
            <a:r>
              <a:rPr lang="de-DE" dirty="0" smtClean="0"/>
              <a:t> </a:t>
            </a:r>
            <a:r>
              <a:rPr lang="de-DE" dirty="0"/>
              <a:t>also frühestens auf den 22. März und spätestens auf den 25. April</a:t>
            </a:r>
            <a:r>
              <a:rPr lang="de-DE" dirty="0" smtClean="0"/>
              <a:t>.</a:t>
            </a:r>
            <a:endParaRPr lang="cs-CZ" dirty="0" smtClean="0"/>
          </a:p>
          <a:p>
            <a:r>
              <a:rPr lang="de-DE" dirty="0"/>
              <a:t>Der im Deutschen gebräuchliche Name </a:t>
            </a:r>
            <a:r>
              <a:rPr lang="de-DE" i="1" dirty="0"/>
              <a:t>Ostern</a:t>
            </a:r>
            <a:r>
              <a:rPr lang="de-DE" dirty="0"/>
              <a:t> ist </a:t>
            </a:r>
            <a:r>
              <a:rPr lang="de-DE" dirty="0">
                <a:hlinkClick r:id="rId5" action="ppaction://hlinkfile" tooltip="Urgermanisch"/>
              </a:rPr>
              <a:t>altgermanischen</a:t>
            </a:r>
            <a:r>
              <a:rPr lang="de-DE" dirty="0"/>
              <a:t> Ursprungs und hängt wohl mit der Himmelsrichtung „</a:t>
            </a:r>
            <a:r>
              <a:rPr lang="de-DE" dirty="0">
                <a:hlinkClick r:id="rId6" action="ppaction://hlinkfile" tooltip="Osten"/>
              </a:rPr>
              <a:t>Osten</a:t>
            </a:r>
            <a:r>
              <a:rPr lang="de-DE" dirty="0"/>
              <a:t>“ zusammen: Der Ort der aufgehenden Sonne gilt im Christentum als Symbol des auferstandenen und </a:t>
            </a:r>
            <a:r>
              <a:rPr lang="de-DE" dirty="0">
                <a:hlinkClick r:id="rId7" action="ppaction://hlinkfile" tooltip="Parusie"/>
              </a:rPr>
              <a:t>wiederkehrenden</a:t>
            </a:r>
            <a:r>
              <a:rPr lang="de-DE" dirty="0"/>
              <a:t> </a:t>
            </a:r>
            <a:r>
              <a:rPr lang="de-DE" dirty="0">
                <a:hlinkClick r:id="rId8" action="ppaction://hlinkfile" tooltip="Jesus Christus"/>
              </a:rPr>
              <a:t>Jesus Christus</a:t>
            </a:r>
            <a:r>
              <a:rPr lang="de-DE" dirty="0"/>
              <a:t>. Viele Osterbräuche sind außerchristlicher </a:t>
            </a:r>
            <a:r>
              <a:rPr lang="cs-CZ" dirty="0" smtClean="0"/>
              <a:t> </a:t>
            </a:r>
            <a:r>
              <a:rPr lang="de-DE" dirty="0" smtClean="0"/>
              <a:t>Herkunft</a:t>
            </a:r>
            <a:r>
              <a:rPr lang="de-DE" dirty="0"/>
              <a:t>.</a:t>
            </a:r>
          </a:p>
          <a:p>
            <a:endParaRPr lang="de-DE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Ostern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9236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www.ostern-im-web.de/main.php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informace a hry</a:t>
            </a:r>
            <a:endParaRPr lang="cs-CZ" dirty="0"/>
          </a:p>
        </p:txBody>
      </p:sp>
      <p:pic>
        <p:nvPicPr>
          <p:cNvPr id="1026" name="Picture 2" descr="C:\Users\ivana\AppData\Local\Microsoft\Windows\Temporary Internet Files\Content.IE5\JGCW0BAA\MC900237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645024"/>
            <a:ext cx="2355410" cy="1985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0712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Ostern</a:t>
            </a:r>
            <a:r>
              <a:rPr lang="en-US" dirty="0"/>
              <a:t>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2012-03-28].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de.wikipedia.org/wiki/Ostern</a:t>
            </a:r>
            <a:endParaRPr lang="cs-CZ" dirty="0" smtClean="0"/>
          </a:p>
          <a:p>
            <a:r>
              <a:rPr lang="cs-CZ" b="1">
                <a:solidFill>
                  <a:prstClr val="black"/>
                </a:solidFill>
                <a:latin typeface="Arial" charset="0"/>
              </a:rPr>
              <a:t>- </a:t>
            </a:r>
            <a:r>
              <a:rPr lang="cs-CZ" b="1">
                <a:solidFill>
                  <a:prstClr val="black"/>
                </a:solidFill>
                <a:latin typeface="Arial" charset="0"/>
                <a:hlinkClick r:id="rId3"/>
              </a:rPr>
              <a:t>http://office.microsoft.com</a:t>
            </a:r>
            <a:endParaRPr lang="cs-CZ" b="1">
              <a:solidFill>
                <a:prstClr val="black"/>
              </a:solidFill>
              <a:latin typeface="Arial" charset="0"/>
            </a:endParaRPr>
          </a:p>
          <a:p>
            <a:r>
              <a:rPr lang="en-US" smtClean="0"/>
              <a:t>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0965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42</TotalTime>
  <Words>281</Words>
  <Application>Microsoft Office PowerPoint</Application>
  <PresentationFormat>Předvádění na obrazovce (4:3)</PresentationFormat>
  <Paragraphs>40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Vlnění</vt:lpstr>
      <vt:lpstr>Motiv systému Office</vt:lpstr>
      <vt:lpstr>Prezentace aplikace PowerPoint</vt:lpstr>
      <vt:lpstr>Anotace:</vt:lpstr>
      <vt:lpstr>Ostern</vt:lpstr>
      <vt:lpstr>Slovní zásoba</vt:lpstr>
      <vt:lpstr>Ostern</vt:lpstr>
      <vt:lpstr>Další informace a hry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Ostrern</dc:title>
  <dc:creator>ivana</dc:creator>
  <cp:lastModifiedBy>ivana</cp:lastModifiedBy>
  <cp:revision>5</cp:revision>
  <dcterms:created xsi:type="dcterms:W3CDTF">2012-03-20T16:50:48Z</dcterms:created>
  <dcterms:modified xsi:type="dcterms:W3CDTF">2012-06-24T14:18:21Z</dcterms:modified>
</cp:coreProperties>
</file>