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3" r:id="rId3"/>
    <p:sldId id="256" r:id="rId4"/>
    <p:sldId id="261" r:id="rId5"/>
    <p:sldId id="258" r:id="rId6"/>
    <p:sldId id="259" r:id="rId7"/>
    <p:sldId id="262" r:id="rId8"/>
    <p:sldId id="257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NÁZEV:VY_32_INOVACE_3.2.9.3.R11_Das </a:t>
          </a:r>
          <a:r>
            <a:rPr lang="cs-CZ" sz="2000" dirty="0" err="1" smtClean="0"/>
            <a:t>Wetter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RNDr. Ivana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BF7CF94-AB6A-4EE4-A290-71B2EC71D236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744D8793-0FEE-4396-997E-0D5C2E92DD37}" type="parTrans" cxnId="{91D1BC4A-CA90-46AF-B475-FD25DBACC821}">
      <dgm:prSet/>
      <dgm:spPr/>
      <dgm:t>
        <a:bodyPr/>
        <a:lstStyle/>
        <a:p>
          <a:endParaRPr lang="cs-CZ"/>
        </a:p>
      </dgm:t>
    </dgm:pt>
    <dgm:pt modelId="{96585438-7BB2-4B5B-A065-0CE9D31195F1}" type="sibTrans" cxnId="{91D1BC4A-CA90-46AF-B475-FD25DBACC82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Německý jazyk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 custLinFactNeighborX="343" custLinFactNeighborY="-1569"/>
      <dgm:spPr/>
      <dgm:t>
        <a:bodyPr/>
        <a:lstStyle/>
        <a:p>
          <a:endParaRPr lang="cs-CZ"/>
        </a:p>
      </dgm:t>
    </dgm:pt>
    <dgm:pt modelId="{6332B3EA-A8CE-4185-9F85-EF364B37C7E9}" type="pres">
      <dgm:prSet presAssocID="{DBF7CF94-AB6A-4EE4-A290-71B2EC71D236}" presName="vertSpace4" presStyleLbl="node1" presStyleIdx="2" presStyleCnt="6"/>
      <dgm:spPr/>
    </dgm:pt>
    <dgm:pt modelId="{7EDD3E6D-7806-4AC7-93AB-667F59664819}" type="pres">
      <dgm:prSet presAssocID="{DBF7CF94-AB6A-4EE4-A290-71B2EC71D236}" presName="circle4" presStyleLbl="node1" presStyleIdx="3" presStyleCnt="6"/>
      <dgm:spPr/>
    </dgm:pt>
    <dgm:pt modelId="{36DAAE2A-7F1F-480F-8BB4-11CB0A685263}" type="pres">
      <dgm:prSet presAssocID="{DBF7CF94-AB6A-4EE4-A290-71B2EC71D236}" presName="rect4" presStyleLbl="alignAcc1" presStyleIdx="3" presStyleCnt="6"/>
      <dgm:spPr/>
      <dgm:t>
        <a:bodyPr/>
        <a:lstStyle/>
        <a:p>
          <a:endParaRPr lang="cs-CZ"/>
        </a:p>
      </dgm:t>
    </dgm:pt>
    <dgm:pt modelId="{003AB50F-CA86-40EA-B043-81A935D363C2}" type="pres">
      <dgm:prSet presAssocID="{D8197B8C-B260-4A16-BDF4-0947B075E274}" presName="vertSpace5" presStyleLbl="node1" presStyleIdx="3" presStyleCnt="6"/>
      <dgm:spPr/>
    </dgm:pt>
    <dgm:pt modelId="{2C7B4A6B-BBDD-4140-96E2-34FECCFD9CC7}" type="pres">
      <dgm:prSet presAssocID="{D8197B8C-B260-4A16-BDF4-0947B075E274}" presName="circle5" presStyleLbl="node1" presStyleIdx="4" presStyleCnt="6"/>
      <dgm:spPr/>
    </dgm:pt>
    <dgm:pt modelId="{0693AC1D-3370-43D0-92AE-0E712FB33F78}" type="pres">
      <dgm:prSet presAssocID="{D8197B8C-B260-4A16-BDF4-0947B075E274}" presName="rect5" presStyleLbl="alignAcc1" presStyleIdx="4" presStyleCnt="6"/>
      <dgm:spPr/>
      <dgm:t>
        <a:bodyPr/>
        <a:lstStyle/>
        <a:p>
          <a:endParaRPr lang="cs-CZ"/>
        </a:p>
      </dgm:t>
    </dgm:pt>
    <dgm:pt modelId="{B151CD88-DC0A-45F8-9721-F274DBD1D1CF}" type="pres">
      <dgm:prSet presAssocID="{4C35D32F-0EAB-4CD7-82EE-45574DC2A586}" presName="vertSpace6" presStyleLbl="node1" presStyleIdx="4" presStyleCnt="6"/>
      <dgm:spPr/>
    </dgm:pt>
    <dgm:pt modelId="{AEA40399-5C86-4162-8F11-63B9B610B657}" type="pres">
      <dgm:prSet presAssocID="{4C35D32F-0EAB-4CD7-82EE-45574DC2A586}" presName="circle6" presStyleLbl="node1" presStyleIdx="5" presStyleCnt="6"/>
      <dgm:spPr/>
    </dgm:pt>
    <dgm:pt modelId="{1FA51D0B-1184-4DA8-B3BD-24EADD1BA016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381A48-EA5C-46CD-9445-15DA1FFDFA42}" type="pres">
      <dgm:prSet presAssocID="{DBF7CF94-AB6A-4EE4-A290-71B2EC71D236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DB1BEA-ABB3-4735-A2C6-B408C8DC0B35}" type="pres">
      <dgm:prSet presAssocID="{D8197B8C-B260-4A16-BDF4-0947B075E274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B2411E-D0A5-43A3-8D4C-4D2CC9B78522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C2FF079-D89C-4731-8506-D6B85BF0976C}" type="presOf" srcId="{D1B46980-6531-4606-95E6-44980827E919}" destId="{6140AFEC-043D-4C43-A2F9-D0F5331DF3A3}" srcOrd="0" destOrd="0" presId="urn:microsoft.com/office/officeart/2005/8/layout/target3"/>
    <dgm:cxn modelId="{5D898173-B34D-4BA5-A758-FE70088EB442}" type="presOf" srcId="{D1D4F407-5343-4D3F-B5B9-D407B03CAEB4}" destId="{AED2198E-93D5-4001-81B4-73124B309672}" srcOrd="1" destOrd="0" presId="urn:microsoft.com/office/officeart/2005/8/layout/target3"/>
    <dgm:cxn modelId="{730CDCD6-8234-47C6-BE78-7DACBB913A0D}" type="presOf" srcId="{DBF7CF94-AB6A-4EE4-A290-71B2EC71D236}" destId="{88381A48-EA5C-46CD-9445-15DA1FFDFA4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EE8E52-5552-42ED-8C62-4CA07A3072D2}" type="presOf" srcId="{757F3AB3-0718-4624-B441-E567A8F0AB56}" destId="{333A1088-737F-45CB-B68E-254E46348037}" srcOrd="0" destOrd="0" presId="urn:microsoft.com/office/officeart/2005/8/layout/target3"/>
    <dgm:cxn modelId="{6B8E1CCA-19F8-4616-98FA-0344C20EE796}" type="presOf" srcId="{B651F6E3-6281-48DB-9319-2AEAFDAE7572}" destId="{619D679B-A015-4ECF-8348-D1034C574F40}" srcOrd="0" destOrd="0" presId="urn:microsoft.com/office/officeart/2005/8/layout/target3"/>
    <dgm:cxn modelId="{64684296-15A1-4BA1-82D2-F44879754EE0}" type="presOf" srcId="{4C35D32F-0EAB-4CD7-82EE-45574DC2A586}" destId="{E0B2411E-D0A5-43A3-8D4C-4D2CC9B78522}" srcOrd="1" destOrd="0" presId="urn:microsoft.com/office/officeart/2005/8/layout/target3"/>
    <dgm:cxn modelId="{76A33C49-17C7-4FC2-86F9-8B7ECF5B9E09}" type="presOf" srcId="{D8197B8C-B260-4A16-BDF4-0947B075E274}" destId="{DDDB1BEA-ABB3-4735-A2C6-B408C8DC0B35}" srcOrd="1" destOrd="0" presId="urn:microsoft.com/office/officeart/2005/8/layout/target3"/>
    <dgm:cxn modelId="{6804EFA0-6F3F-40EB-95C4-2BFFFB126603}" type="presOf" srcId="{D8197B8C-B260-4A16-BDF4-0947B075E274}" destId="{0693AC1D-3370-43D0-92AE-0E712FB33F78}" srcOrd="0" destOrd="0" presId="urn:microsoft.com/office/officeart/2005/8/layout/target3"/>
    <dgm:cxn modelId="{0D04B458-1F5A-41DD-808E-269724326526}" type="presOf" srcId="{B651F6E3-6281-48DB-9319-2AEAFDAE7572}" destId="{6BB5E863-4638-4E1D-BFDE-399D028AC4ED}" srcOrd="1" destOrd="0" presId="urn:microsoft.com/office/officeart/2005/8/layout/target3"/>
    <dgm:cxn modelId="{91D1BC4A-CA90-46AF-B475-FD25DBACC821}" srcId="{757F3AB3-0718-4624-B441-E567A8F0AB56}" destId="{DBF7CF94-AB6A-4EE4-A290-71B2EC71D236}" srcOrd="3" destOrd="0" parTransId="{744D8793-0FEE-4396-997E-0D5C2E92DD37}" sibTransId="{96585438-7BB2-4B5B-A065-0CE9D31195F1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DAE7F67C-F5B2-4EC6-A403-43DEF13D28E4}" type="presOf" srcId="{4C35D32F-0EAB-4CD7-82EE-45574DC2A586}" destId="{1FA51D0B-1184-4DA8-B3BD-24EADD1BA016}" srcOrd="0" destOrd="0" presId="urn:microsoft.com/office/officeart/2005/8/layout/target3"/>
    <dgm:cxn modelId="{5BA54603-D600-4CFB-B520-D45B26D4DB56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66CBEBF-A798-41C6-B022-F11A081243BC}" type="presOf" srcId="{DBF7CF94-AB6A-4EE4-A290-71B2EC71D236}" destId="{36DAAE2A-7F1F-480F-8BB4-11CB0A68526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C62E68D-0978-4B8A-BE86-FD38C5A2E072}" type="presOf" srcId="{D1B46980-6531-4606-95E6-44980827E919}" destId="{2BE915AB-18AA-4053-B92C-3BFC9ED204BB}" srcOrd="1" destOrd="0" presId="urn:microsoft.com/office/officeart/2005/8/layout/target3"/>
    <dgm:cxn modelId="{9D0A872E-23E2-46DC-AA15-80F4F60697DB}" type="presParOf" srcId="{333A1088-737F-45CB-B68E-254E46348037}" destId="{F5ABB229-8D3B-4694-996A-96F23CF14429}" srcOrd="0" destOrd="0" presId="urn:microsoft.com/office/officeart/2005/8/layout/target3"/>
    <dgm:cxn modelId="{E89A7E08-97EF-4645-9F24-704E511B2011}" type="presParOf" srcId="{333A1088-737F-45CB-B68E-254E46348037}" destId="{F41139FD-01EE-4571-8B17-4FB00FC51163}" srcOrd="1" destOrd="0" presId="urn:microsoft.com/office/officeart/2005/8/layout/target3"/>
    <dgm:cxn modelId="{8E1101C0-61EA-4C66-A0C7-83913C5B476F}" type="presParOf" srcId="{333A1088-737F-45CB-B68E-254E46348037}" destId="{D005CE8C-CC26-4C3E-AC11-E15060ECD759}" srcOrd="2" destOrd="0" presId="urn:microsoft.com/office/officeart/2005/8/layout/target3"/>
    <dgm:cxn modelId="{19F4BEB3-9BA5-4B43-A9CF-DB7A743CFF21}" type="presParOf" srcId="{333A1088-737F-45CB-B68E-254E46348037}" destId="{2C702D82-9B77-49B7-9568-BB8EB47C3372}" srcOrd="3" destOrd="0" presId="urn:microsoft.com/office/officeart/2005/8/layout/target3"/>
    <dgm:cxn modelId="{4DB16E13-1937-4421-9471-D16A1F0A354E}" type="presParOf" srcId="{333A1088-737F-45CB-B68E-254E46348037}" destId="{A52A0455-90FF-4808-ABD0-F02540D31D5A}" srcOrd="4" destOrd="0" presId="urn:microsoft.com/office/officeart/2005/8/layout/target3"/>
    <dgm:cxn modelId="{04F14AE3-1952-4CA9-A3CF-564839E658B5}" type="presParOf" srcId="{333A1088-737F-45CB-B68E-254E46348037}" destId="{6140AFEC-043D-4C43-A2F9-D0F5331DF3A3}" srcOrd="5" destOrd="0" presId="urn:microsoft.com/office/officeart/2005/8/layout/target3"/>
    <dgm:cxn modelId="{13C84BB8-EEB4-407D-ACA0-6506698BA5E5}" type="presParOf" srcId="{333A1088-737F-45CB-B68E-254E46348037}" destId="{9358AC05-5D7D-4327-9F80-1AD486AEA664}" srcOrd="6" destOrd="0" presId="urn:microsoft.com/office/officeart/2005/8/layout/target3"/>
    <dgm:cxn modelId="{BED52522-2F53-4843-9301-A01FFFC82FCF}" type="presParOf" srcId="{333A1088-737F-45CB-B68E-254E46348037}" destId="{313FC574-E1CD-4FB4-B054-0B805CE0447D}" srcOrd="7" destOrd="0" presId="urn:microsoft.com/office/officeart/2005/8/layout/target3"/>
    <dgm:cxn modelId="{438C95AF-E789-4973-B553-7D614323F925}" type="presParOf" srcId="{333A1088-737F-45CB-B68E-254E46348037}" destId="{619D679B-A015-4ECF-8348-D1034C574F40}" srcOrd="8" destOrd="0" presId="urn:microsoft.com/office/officeart/2005/8/layout/target3"/>
    <dgm:cxn modelId="{7D78FE9F-D64E-46B4-89B8-622B93976B8E}" type="presParOf" srcId="{333A1088-737F-45CB-B68E-254E46348037}" destId="{6332B3EA-A8CE-4185-9F85-EF364B37C7E9}" srcOrd="9" destOrd="0" presId="urn:microsoft.com/office/officeart/2005/8/layout/target3"/>
    <dgm:cxn modelId="{5AF81B81-713D-4EEA-87E1-8D00901A2E3B}" type="presParOf" srcId="{333A1088-737F-45CB-B68E-254E46348037}" destId="{7EDD3E6D-7806-4AC7-93AB-667F59664819}" srcOrd="10" destOrd="0" presId="urn:microsoft.com/office/officeart/2005/8/layout/target3"/>
    <dgm:cxn modelId="{D3A8AE73-F339-46E2-9BF4-0CF7BE1817CB}" type="presParOf" srcId="{333A1088-737F-45CB-B68E-254E46348037}" destId="{36DAAE2A-7F1F-480F-8BB4-11CB0A685263}" srcOrd="11" destOrd="0" presId="urn:microsoft.com/office/officeart/2005/8/layout/target3"/>
    <dgm:cxn modelId="{94042AB3-B4C2-43C5-A0D5-EF58DC3322B4}" type="presParOf" srcId="{333A1088-737F-45CB-B68E-254E46348037}" destId="{003AB50F-CA86-40EA-B043-81A935D363C2}" srcOrd="12" destOrd="0" presId="urn:microsoft.com/office/officeart/2005/8/layout/target3"/>
    <dgm:cxn modelId="{DE09BE3F-3790-43FA-B913-BCC8038C83D1}" type="presParOf" srcId="{333A1088-737F-45CB-B68E-254E46348037}" destId="{2C7B4A6B-BBDD-4140-96E2-34FECCFD9CC7}" srcOrd="13" destOrd="0" presId="urn:microsoft.com/office/officeart/2005/8/layout/target3"/>
    <dgm:cxn modelId="{8A5949DD-A870-4481-83F2-D10057AF01B2}" type="presParOf" srcId="{333A1088-737F-45CB-B68E-254E46348037}" destId="{0693AC1D-3370-43D0-92AE-0E712FB33F78}" srcOrd="14" destOrd="0" presId="urn:microsoft.com/office/officeart/2005/8/layout/target3"/>
    <dgm:cxn modelId="{40DD9692-03C6-4C43-8E55-34218F770659}" type="presParOf" srcId="{333A1088-737F-45CB-B68E-254E46348037}" destId="{B151CD88-DC0A-45F8-9721-F274DBD1D1CF}" srcOrd="15" destOrd="0" presId="urn:microsoft.com/office/officeart/2005/8/layout/target3"/>
    <dgm:cxn modelId="{EB9A3F13-95B6-450F-A771-416F61164159}" type="presParOf" srcId="{333A1088-737F-45CB-B68E-254E46348037}" destId="{AEA40399-5C86-4162-8F11-63B9B610B657}" srcOrd="16" destOrd="0" presId="urn:microsoft.com/office/officeart/2005/8/layout/target3"/>
    <dgm:cxn modelId="{A59B071B-10AB-44DC-8C40-6E16921793A6}" type="presParOf" srcId="{333A1088-737F-45CB-B68E-254E46348037}" destId="{1FA51D0B-1184-4DA8-B3BD-24EADD1BA016}" srcOrd="17" destOrd="0" presId="urn:microsoft.com/office/officeart/2005/8/layout/target3"/>
    <dgm:cxn modelId="{4EA4816E-A4E2-4E0B-AED7-BC11D4F26459}" type="presParOf" srcId="{333A1088-737F-45CB-B68E-254E46348037}" destId="{AED2198E-93D5-4001-81B4-73124B309672}" srcOrd="18" destOrd="0" presId="urn:microsoft.com/office/officeart/2005/8/layout/target3"/>
    <dgm:cxn modelId="{E67040EC-4C89-4EB5-8DAF-D0D9E3B736A9}" type="presParOf" srcId="{333A1088-737F-45CB-B68E-254E46348037}" destId="{2BE915AB-18AA-4053-B92C-3BFC9ED204BB}" srcOrd="19" destOrd="0" presId="urn:microsoft.com/office/officeart/2005/8/layout/target3"/>
    <dgm:cxn modelId="{2E9963A1-6C33-4BD8-9306-91FB45FA56ED}" type="presParOf" srcId="{333A1088-737F-45CB-B68E-254E46348037}" destId="{6BB5E863-4638-4E1D-BFDE-399D028AC4ED}" srcOrd="20" destOrd="0" presId="urn:microsoft.com/office/officeart/2005/8/layout/target3"/>
    <dgm:cxn modelId="{4D296204-2707-4F63-B3ED-A5BCB69B8E8A}" type="presParOf" srcId="{333A1088-737F-45CB-B68E-254E46348037}" destId="{88381A48-EA5C-46CD-9445-15DA1FFDFA42}" srcOrd="21" destOrd="0" presId="urn:microsoft.com/office/officeart/2005/8/layout/target3"/>
    <dgm:cxn modelId="{5DDE0598-FDA9-42A3-8D73-42222C79186F}" type="presParOf" srcId="{333A1088-737F-45CB-B68E-254E46348037}" destId="{DDDB1BEA-ABB3-4735-A2C6-B408C8DC0B35}" srcOrd="22" destOrd="0" presId="urn:microsoft.com/office/officeart/2005/8/layout/target3"/>
    <dgm:cxn modelId="{E96A2BDD-A8FD-416A-A692-0298338F681F}" type="presParOf" srcId="{333A1088-737F-45CB-B68E-254E46348037}" destId="{E0B2411E-D0A5-43A3-8D4C-4D2CC9B7852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RNDr. Ivana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10947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NÁZEV:VY_32_INOVACE_3.2.9.3.R11_Das </a:t>
          </a:r>
          <a:r>
            <a:rPr lang="cs-CZ" sz="2000" kern="1200" dirty="0" err="1" smtClean="0"/>
            <a:t>Wetter</a:t>
          </a:r>
          <a:endParaRPr lang="cs-CZ" sz="2000" kern="1200" dirty="0"/>
        </a:p>
      </dsp:txBody>
      <dsp:txXfrm>
        <a:off x="1273857" y="610947"/>
        <a:ext cx="6498543" cy="318462"/>
      </dsp:txXfrm>
    </dsp:sp>
    <dsp:sp modelId="{7EDD3E6D-7806-4AC7-93AB-667F59664819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6DAAE2A-7F1F-480F-8BB4-11CB0A685263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955392"/>
        <a:ext cx="6498543" cy="318465"/>
      </dsp:txXfrm>
    </dsp:sp>
    <dsp:sp modelId="{2C7B4A6B-BBDD-4140-96E2-34FECCFD9CC7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693AC1D-3370-43D0-92AE-0E712FB33F78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Německý jazyk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EA40399-5C86-4162-8F11-63B9B610B65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A51D0B-1184-4DA8-B3BD-24EADD1BA016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791AE0-171A-4C47-9E2A-769274BE4570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7D905A-155C-497C-841F-345565C012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6965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E7E1D2F-F208-4F90-92FE-6D1BECDA893B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6ED2F66-942C-47FB-8EBD-02A67B20F2B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jSGz0RkxXM&amp;feature=relat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de.wikipedia.org/wiki/Herbst" TargetMode="External"/><Relationship Id="rId3" Type="http://schemas.openxmlformats.org/officeDocument/2006/relationships/hyperlink" Target="http://de.wikipedia.org/wiki/Astronomisch" TargetMode="External"/><Relationship Id="rId7" Type="http://schemas.openxmlformats.org/officeDocument/2006/relationships/hyperlink" Target="http://de.wikipedia.org/wiki/Sommer" TargetMode="External"/><Relationship Id="rId2" Type="http://schemas.openxmlformats.org/officeDocument/2006/relationships/hyperlink" Target="http://de.wikipedia.org/wiki/Jah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.wikipedia.org/wiki/Fr%C3%BChling" TargetMode="External"/><Relationship Id="rId11" Type="http://schemas.openxmlformats.org/officeDocument/2006/relationships/hyperlink" Target="http://de.wikipedia.org/wiki/Regenzeit" TargetMode="External"/><Relationship Id="rId5" Type="http://schemas.openxmlformats.org/officeDocument/2006/relationships/hyperlink" Target="http://de.wikipedia.org/wiki/Gem%C3%A4%C3%9Figte_Zone" TargetMode="External"/><Relationship Id="rId10" Type="http://schemas.openxmlformats.org/officeDocument/2006/relationships/hyperlink" Target="http://de.wikipedia.org/wiki/Trockenzeit" TargetMode="External"/><Relationship Id="rId4" Type="http://schemas.openxmlformats.org/officeDocument/2006/relationships/hyperlink" Target="http://de.wikipedia.org/wiki/Klimatisch" TargetMode="External"/><Relationship Id="rId9" Type="http://schemas.openxmlformats.org/officeDocument/2006/relationships/hyperlink" Target="http://de.wikipedia.org/wiki/Winter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etter.de/cms/wetterbericht-deutschland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0659448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427984" y="2408531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56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je určena k doplnění tématu o ročních období a o počasí. Procvičuje slovní zásobu, základní fráze. </a:t>
            </a:r>
          </a:p>
          <a:p>
            <a:r>
              <a:rPr lang="cs-CZ" dirty="0" smtClean="0"/>
              <a:t>V první části si žáci zopakují roční období při poslechu písně.</a:t>
            </a:r>
          </a:p>
          <a:p>
            <a:r>
              <a:rPr lang="cs-CZ" dirty="0" smtClean="0"/>
              <a:t> Při poslechovém cvičení- aktuální předpověď počasí- si žáci vyzkouší porozumění rodilému mluvčímu. Doporučuji poslech opakovat až 3-krát.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108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ivana\AppData\Local\Microsoft\Windows\Temporary Internet Files\Content.IE5\VHN3382D\MC90044179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6731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0247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zásoba: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Jaro                   Der Fr</a:t>
            </a:r>
            <a:r>
              <a:rPr lang="hu-HU" dirty="0" smtClean="0">
                <a:latin typeface="Calibri"/>
              </a:rPr>
              <a:t>űhling</a:t>
            </a:r>
            <a:endParaRPr lang="cs-CZ" dirty="0" smtClean="0"/>
          </a:p>
          <a:p>
            <a:r>
              <a:rPr lang="cs-CZ" dirty="0" smtClean="0"/>
              <a:t>Léto                    Der Sommer</a:t>
            </a:r>
          </a:p>
          <a:p>
            <a:r>
              <a:rPr lang="cs-CZ" dirty="0" smtClean="0"/>
              <a:t>Podzim               Der </a:t>
            </a:r>
            <a:r>
              <a:rPr lang="cs-CZ" dirty="0" err="1" smtClean="0"/>
              <a:t>Herbst</a:t>
            </a:r>
            <a:endParaRPr lang="cs-CZ" dirty="0" smtClean="0"/>
          </a:p>
          <a:p>
            <a:r>
              <a:rPr lang="cs-CZ" dirty="0" smtClean="0"/>
              <a:t>Zima                   Der Winter</a:t>
            </a:r>
          </a:p>
          <a:p>
            <a:r>
              <a:rPr lang="cs-CZ" dirty="0" smtClean="0"/>
              <a:t>Počasí        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Wetter</a:t>
            </a:r>
            <a:endParaRPr lang="cs-CZ" dirty="0" smtClean="0"/>
          </a:p>
          <a:p>
            <a:r>
              <a:rPr lang="cs-CZ" dirty="0" smtClean="0"/>
              <a:t>Slunce                 Die </a:t>
            </a:r>
            <a:r>
              <a:rPr lang="cs-CZ" dirty="0" err="1" smtClean="0"/>
              <a:t>Sonne</a:t>
            </a:r>
            <a:endParaRPr lang="cs-CZ" dirty="0" smtClean="0"/>
          </a:p>
          <a:p>
            <a:r>
              <a:rPr lang="cs-CZ" dirty="0" smtClean="0"/>
              <a:t>Teplo                    </a:t>
            </a:r>
            <a:r>
              <a:rPr lang="cs-CZ" dirty="0" err="1" smtClean="0"/>
              <a:t>warm</a:t>
            </a:r>
            <a:endParaRPr lang="cs-CZ" dirty="0" smtClean="0"/>
          </a:p>
          <a:p>
            <a:r>
              <a:rPr lang="cs-CZ" dirty="0" smtClean="0"/>
              <a:t>Chladno               </a:t>
            </a:r>
            <a:r>
              <a:rPr lang="cs-CZ" dirty="0" err="1" smtClean="0"/>
              <a:t>kalt</a:t>
            </a:r>
            <a:endParaRPr lang="cs-CZ" dirty="0" smtClean="0"/>
          </a:p>
          <a:p>
            <a:r>
              <a:rPr lang="cs-CZ" dirty="0" smtClean="0"/>
              <a:t>Roční období       Die </a:t>
            </a:r>
            <a:r>
              <a:rPr lang="cs-CZ" dirty="0" err="1" smtClean="0"/>
              <a:t>Jahreszeit</a:t>
            </a:r>
            <a:endParaRPr lang="cs-CZ" dirty="0" smtClean="0"/>
          </a:p>
          <a:p>
            <a:r>
              <a:rPr lang="cs-CZ" dirty="0" smtClean="0"/>
              <a:t>Rok                    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24" y="1700808"/>
            <a:ext cx="187220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557" y="2564904"/>
            <a:ext cx="1895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32856"/>
            <a:ext cx="1895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625" y="3889375"/>
            <a:ext cx="1895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6657" y="4293096"/>
            <a:ext cx="1895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325" y="4725144"/>
            <a:ext cx="1895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425" y="5229200"/>
            <a:ext cx="20351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425" y="3429000"/>
            <a:ext cx="1895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0772" y="2962275"/>
            <a:ext cx="1895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1025" y="5733256"/>
            <a:ext cx="1895475" cy="31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12331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Jahreszeiten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Poslechněte si </a:t>
            </a:r>
            <a:r>
              <a:rPr lang="cs-CZ" dirty="0"/>
              <a:t>p</a:t>
            </a:r>
            <a:r>
              <a:rPr lang="cs-CZ" dirty="0" smtClean="0"/>
              <a:t>íseň o ročních obdobích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www.youtube.com/watch?v=ijSGz0RkxXM&amp;feature=related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9565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Jahreszeiten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Přečtěte si o ročních obdobích ve Wikipedii:</a:t>
            </a:r>
          </a:p>
          <a:p>
            <a:endParaRPr lang="cs-CZ" dirty="0"/>
          </a:p>
          <a:p>
            <a:r>
              <a:rPr lang="de-DE" b="1" dirty="0"/>
              <a:t>Jahreszeit </a:t>
            </a:r>
          </a:p>
          <a:p>
            <a:r>
              <a:rPr lang="de-DE" dirty="0" smtClean="0"/>
              <a:t>Die </a:t>
            </a:r>
            <a:r>
              <a:rPr lang="de-DE" b="1" dirty="0"/>
              <a:t>Jahreszeiten</a:t>
            </a:r>
            <a:r>
              <a:rPr lang="de-DE" dirty="0"/>
              <a:t> unterteilen das </a:t>
            </a:r>
            <a:r>
              <a:rPr lang="de-DE" dirty="0">
                <a:hlinkClick r:id="rId2" tooltip="Jahr"/>
              </a:rPr>
              <a:t>Jahr</a:t>
            </a:r>
            <a:r>
              <a:rPr lang="de-DE" dirty="0"/>
              <a:t> in verschiedene Perioden, die sich durch charakteristische </a:t>
            </a:r>
            <a:r>
              <a:rPr lang="de-DE" dirty="0">
                <a:hlinkClick r:id="rId3" tooltip="Astronomisch"/>
              </a:rPr>
              <a:t>astronomische</a:t>
            </a:r>
            <a:r>
              <a:rPr lang="de-DE" dirty="0"/>
              <a:t> oder </a:t>
            </a:r>
            <a:r>
              <a:rPr lang="de-DE" dirty="0">
                <a:hlinkClick r:id="rId4" tooltip="Klimatisch"/>
              </a:rPr>
              <a:t>klimatische</a:t>
            </a:r>
            <a:r>
              <a:rPr lang="de-DE" dirty="0"/>
              <a:t> Eigenschaften auszeichnen. Im alltäglichen Sprachgebrauch sind damit hauptsächlich meteorologisch deutlich voneinander unterscheidbare Jahresabschnitte gemeint; in </a:t>
            </a:r>
            <a:r>
              <a:rPr lang="de-DE" dirty="0">
                <a:hlinkClick r:id="rId5" tooltip="Gemäßigte Zone"/>
              </a:rPr>
              <a:t>gemäßigten Breiten</a:t>
            </a:r>
            <a:r>
              <a:rPr lang="de-DE" dirty="0"/>
              <a:t> sind dies </a:t>
            </a:r>
            <a:r>
              <a:rPr lang="de-DE" dirty="0">
                <a:hlinkClick r:id="rId6" tooltip="Frühling"/>
              </a:rPr>
              <a:t>Frühling</a:t>
            </a:r>
            <a:r>
              <a:rPr lang="de-DE" dirty="0"/>
              <a:t>, </a:t>
            </a:r>
            <a:r>
              <a:rPr lang="de-DE" dirty="0">
                <a:hlinkClick r:id="rId7" tooltip="Sommer"/>
              </a:rPr>
              <a:t>Sommer</a:t>
            </a:r>
            <a:r>
              <a:rPr lang="de-DE" dirty="0"/>
              <a:t>, </a:t>
            </a:r>
            <a:r>
              <a:rPr lang="de-DE" dirty="0">
                <a:hlinkClick r:id="rId8" tooltip="Herbst"/>
              </a:rPr>
              <a:t>Herbst</a:t>
            </a:r>
            <a:r>
              <a:rPr lang="de-DE" dirty="0"/>
              <a:t> und </a:t>
            </a:r>
            <a:r>
              <a:rPr lang="de-DE" dirty="0">
                <a:hlinkClick r:id="rId9" tooltip="Winter"/>
              </a:rPr>
              <a:t>Winter</a:t>
            </a:r>
            <a:r>
              <a:rPr lang="de-DE" dirty="0"/>
              <a:t>, in den Tropen sind es </a:t>
            </a:r>
            <a:r>
              <a:rPr lang="de-DE" dirty="0">
                <a:hlinkClick r:id="rId10" tooltip="Trockenzeit"/>
              </a:rPr>
              <a:t>Trockenzeit</a:t>
            </a:r>
            <a:r>
              <a:rPr lang="de-DE" dirty="0"/>
              <a:t> und </a:t>
            </a:r>
            <a:r>
              <a:rPr lang="de-DE" dirty="0">
                <a:hlinkClick r:id="rId11" tooltip="Regenzeit"/>
              </a:rPr>
              <a:t>Regenzeit</a:t>
            </a:r>
            <a:r>
              <a:rPr lang="de-DE" dirty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469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zásoba: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9925" y="1763880"/>
            <a:ext cx="1419713" cy="149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78281"/>
            <a:ext cx="1383180" cy="1379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457200" y="1879811"/>
            <a:ext cx="1883581" cy="1262261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rgbClr val="FFBE7D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3" name="Picture 5" descr="C:\Users\ivana\AppData\Local\Microsoft\Windows\Temporary Internet Files\Content.IE5\VHN3382D\MC9003710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511" y="3930127"/>
            <a:ext cx="1561270" cy="165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ivana\AppData\Local\Microsoft\Windows\Temporary Internet Files\Content.IE5\KO5MMGFY\MC90044040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1890" y="3930127"/>
            <a:ext cx="1616044" cy="1616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ivana\AppData\Local\Microsoft\Windows\Temporary Internet Files\Content.IE5\KO5MMGFY\MC90025102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8318" y="4191307"/>
            <a:ext cx="2658815" cy="148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57200" y="3099130"/>
            <a:ext cx="2314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bew</a:t>
            </a:r>
            <a:r>
              <a:rPr lang="hu-HU" sz="2400" dirty="0" smtClean="0"/>
              <a:t>őlkt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81890" y="3258001"/>
            <a:ext cx="18501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Es </a:t>
            </a:r>
            <a:r>
              <a:rPr lang="cs-CZ" sz="2400" dirty="0" err="1" smtClean="0"/>
              <a:t>regnet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325800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Es </a:t>
            </a:r>
            <a:r>
              <a:rPr lang="cs-CZ" sz="2400" dirty="0" err="1" smtClean="0"/>
              <a:t>schneit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" y="5404021"/>
            <a:ext cx="2314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Gewitter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5546171"/>
            <a:ext cx="25305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sonnig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 rot="10800000" flipV="1">
            <a:off x="5158318" y="5800906"/>
            <a:ext cx="2664296" cy="474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Es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windig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22557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Wettervorhersage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Sledujte aktuální předpověď počasí v Německu:</a:t>
            </a:r>
          </a:p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www.wetter.de/cms/wetterbericht-deutschland.html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6606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/>
              <a:t>Jahreszeit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2012-03-19]. Dostupné z: http://de.wikipedia.org/wiki/Jahreszeit </a:t>
            </a:r>
            <a:endParaRPr lang="cs-CZ" dirty="0" smtClean="0"/>
          </a:p>
          <a:p>
            <a:endParaRPr lang="cs-CZ" dirty="0"/>
          </a:p>
          <a:p>
            <a:r>
              <a:rPr lang="cs-CZ" b="1" dirty="0">
                <a:solidFill>
                  <a:prstClr val="black"/>
                </a:solidFill>
                <a:latin typeface="Arial" charset="0"/>
              </a:rPr>
              <a:t>- </a:t>
            </a:r>
            <a:r>
              <a:rPr lang="cs-CZ" b="1" dirty="0">
                <a:solidFill>
                  <a:prstClr val="black"/>
                </a:solidFill>
                <a:latin typeface="Arial" charset="0"/>
                <a:hlinkClick r:id="rId2"/>
              </a:rPr>
              <a:t>http://office.microsoft.com</a:t>
            </a:r>
            <a:endParaRPr lang="cs-CZ" b="1" dirty="0">
              <a:solidFill>
                <a:prstClr val="black"/>
              </a:solidFill>
              <a:latin typeface="Arial" charset="0"/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16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263</Words>
  <Application>Microsoft Office PowerPoint</Application>
  <PresentationFormat>Předvádění na obrazovce (4:3)</PresentationFormat>
  <Paragraphs>49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Anotace:</vt:lpstr>
      <vt:lpstr>Das Wetter.</vt:lpstr>
      <vt:lpstr>Slovní zásoba:</vt:lpstr>
      <vt:lpstr>Jahreszeiten.</vt:lpstr>
      <vt:lpstr>Jahreszeiten:</vt:lpstr>
      <vt:lpstr>Slovní zásoba:</vt:lpstr>
      <vt:lpstr>Wettervorhersage: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Das Wetter.</dc:title>
  <dc:creator>ivana</dc:creator>
  <cp:lastModifiedBy>ivana</cp:lastModifiedBy>
  <cp:revision>6</cp:revision>
  <dcterms:created xsi:type="dcterms:W3CDTF">2012-03-19T17:41:51Z</dcterms:created>
  <dcterms:modified xsi:type="dcterms:W3CDTF">2012-06-24T14:27:42Z</dcterms:modified>
</cp:coreProperties>
</file>