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66" r:id="rId3"/>
    <p:sldId id="257" r:id="rId4"/>
    <p:sldId id="256" r:id="rId5"/>
    <p:sldId id="260" r:id="rId6"/>
    <p:sldId id="258" r:id="rId7"/>
    <p:sldId id="259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NÁZEV:VY_32_INOVACE_3.2.9.3.R10_In der </a:t>
          </a:r>
          <a:r>
            <a:rPr lang="cs-CZ" sz="2000" dirty="0" err="1" smtClean="0"/>
            <a:t>Stadt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RNDr. Ivana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Německý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BF7CF94-AB6A-4EE4-A290-71B2EC71D236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744D8793-0FEE-4396-997E-0D5C2E92DD37}" type="parTrans" cxnId="{91D1BC4A-CA90-46AF-B475-FD25DBACC821}">
      <dgm:prSet/>
      <dgm:spPr/>
      <dgm:t>
        <a:bodyPr/>
        <a:lstStyle/>
        <a:p>
          <a:endParaRPr lang="cs-CZ"/>
        </a:p>
      </dgm:t>
    </dgm:pt>
    <dgm:pt modelId="{96585438-7BB2-4B5B-A065-0CE9D31195F1}" type="sibTrans" cxnId="{91D1BC4A-CA90-46AF-B475-FD25DBACC82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 custLinFactNeighborX="343" custLinFactNeighborY="-1569"/>
      <dgm:spPr/>
      <dgm:t>
        <a:bodyPr/>
        <a:lstStyle/>
        <a:p>
          <a:endParaRPr lang="cs-CZ"/>
        </a:p>
      </dgm:t>
    </dgm:pt>
    <dgm:pt modelId="{6332B3EA-A8CE-4185-9F85-EF364B37C7E9}" type="pres">
      <dgm:prSet presAssocID="{DBF7CF94-AB6A-4EE4-A290-71B2EC71D236}" presName="vertSpace4" presStyleLbl="node1" presStyleIdx="2" presStyleCnt="6"/>
      <dgm:spPr/>
    </dgm:pt>
    <dgm:pt modelId="{7EDD3E6D-7806-4AC7-93AB-667F59664819}" type="pres">
      <dgm:prSet presAssocID="{DBF7CF94-AB6A-4EE4-A290-71B2EC71D236}" presName="circle4" presStyleLbl="node1" presStyleIdx="3" presStyleCnt="6"/>
      <dgm:spPr/>
    </dgm:pt>
    <dgm:pt modelId="{36DAAE2A-7F1F-480F-8BB4-11CB0A685263}" type="pres">
      <dgm:prSet presAssocID="{DBF7CF94-AB6A-4EE4-A290-71B2EC71D236}" presName="rect4" presStyleLbl="alignAcc1" presStyleIdx="3" presStyleCnt="6"/>
      <dgm:spPr/>
      <dgm:t>
        <a:bodyPr/>
        <a:lstStyle/>
        <a:p>
          <a:endParaRPr lang="cs-CZ"/>
        </a:p>
      </dgm:t>
    </dgm:pt>
    <dgm:pt modelId="{003AB50F-CA86-40EA-B043-81A935D363C2}" type="pres">
      <dgm:prSet presAssocID="{D8197B8C-B260-4A16-BDF4-0947B075E274}" presName="vertSpace5" presStyleLbl="node1" presStyleIdx="3" presStyleCnt="6"/>
      <dgm:spPr/>
    </dgm:pt>
    <dgm:pt modelId="{2C7B4A6B-BBDD-4140-96E2-34FECCFD9CC7}" type="pres">
      <dgm:prSet presAssocID="{D8197B8C-B260-4A16-BDF4-0947B075E274}" presName="circle5" presStyleLbl="node1" presStyleIdx="4" presStyleCnt="6"/>
      <dgm:spPr/>
    </dgm:pt>
    <dgm:pt modelId="{0693AC1D-3370-43D0-92AE-0E712FB33F78}" type="pres">
      <dgm:prSet presAssocID="{D8197B8C-B260-4A16-BDF4-0947B075E274}" presName="rect5" presStyleLbl="alignAcc1" presStyleIdx="4" presStyleCnt="6"/>
      <dgm:spPr/>
      <dgm:t>
        <a:bodyPr/>
        <a:lstStyle/>
        <a:p>
          <a:endParaRPr lang="cs-CZ"/>
        </a:p>
      </dgm:t>
    </dgm:pt>
    <dgm:pt modelId="{B151CD88-DC0A-45F8-9721-F274DBD1D1CF}" type="pres">
      <dgm:prSet presAssocID="{4C35D32F-0EAB-4CD7-82EE-45574DC2A586}" presName="vertSpace6" presStyleLbl="node1" presStyleIdx="4" presStyleCnt="6"/>
      <dgm:spPr/>
    </dgm:pt>
    <dgm:pt modelId="{AEA40399-5C86-4162-8F11-63B9B610B657}" type="pres">
      <dgm:prSet presAssocID="{4C35D32F-0EAB-4CD7-82EE-45574DC2A586}" presName="circle6" presStyleLbl="node1" presStyleIdx="5" presStyleCnt="6"/>
      <dgm:spPr/>
    </dgm:pt>
    <dgm:pt modelId="{1FA51D0B-1184-4DA8-B3BD-24EADD1BA016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381A48-EA5C-46CD-9445-15DA1FFDFA42}" type="pres">
      <dgm:prSet presAssocID="{DBF7CF94-AB6A-4EE4-A290-71B2EC71D236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DB1BEA-ABB3-4735-A2C6-B408C8DC0B35}" type="pres">
      <dgm:prSet presAssocID="{D8197B8C-B260-4A16-BDF4-0947B075E274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B2411E-D0A5-43A3-8D4C-4D2CC9B78522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CF11D8-2270-48EC-B2F6-3A574269EFA1}" type="presOf" srcId="{757F3AB3-0718-4624-B441-E567A8F0AB56}" destId="{333A1088-737F-45CB-B68E-254E46348037}" srcOrd="0" destOrd="0" presId="urn:microsoft.com/office/officeart/2005/8/layout/target3"/>
    <dgm:cxn modelId="{025ADC0D-B720-4C76-A6BD-5452665620AC}" type="presOf" srcId="{DBF7CF94-AB6A-4EE4-A290-71B2EC71D236}" destId="{88381A48-EA5C-46CD-9445-15DA1FFDFA42}" srcOrd="1" destOrd="0" presId="urn:microsoft.com/office/officeart/2005/8/layout/target3"/>
    <dgm:cxn modelId="{B25B1952-0ABC-4360-AD89-97D8D6AEBA27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38260FB-40E5-4140-A8DC-E08E28F9898D}" type="presOf" srcId="{B651F6E3-6281-48DB-9319-2AEAFDAE7572}" destId="{6BB5E863-4638-4E1D-BFDE-399D028AC4ED}" srcOrd="1" destOrd="0" presId="urn:microsoft.com/office/officeart/2005/8/layout/target3"/>
    <dgm:cxn modelId="{46D82FE6-CE0A-45EF-A74A-1E86FA85CF4B}" type="presOf" srcId="{D8197B8C-B260-4A16-BDF4-0947B075E274}" destId="{0693AC1D-3370-43D0-92AE-0E712FB33F78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16832A5D-0356-4E09-B261-14660979B734}" type="presOf" srcId="{D1B46980-6531-4606-95E6-44980827E919}" destId="{6140AFEC-043D-4C43-A2F9-D0F5331DF3A3}" srcOrd="0" destOrd="0" presId="urn:microsoft.com/office/officeart/2005/8/layout/target3"/>
    <dgm:cxn modelId="{946569BB-AC76-4018-853B-0405D25B7992}" type="presOf" srcId="{4C35D32F-0EAB-4CD7-82EE-45574DC2A586}" destId="{1FA51D0B-1184-4DA8-B3BD-24EADD1BA016}" srcOrd="0" destOrd="0" presId="urn:microsoft.com/office/officeart/2005/8/layout/target3"/>
    <dgm:cxn modelId="{BFE7A4D8-A6D6-4214-8CC5-ACAF98B28224}" type="presOf" srcId="{4C35D32F-0EAB-4CD7-82EE-45574DC2A586}" destId="{E0B2411E-D0A5-43A3-8D4C-4D2CC9B78522}" srcOrd="1" destOrd="0" presId="urn:microsoft.com/office/officeart/2005/8/layout/target3"/>
    <dgm:cxn modelId="{185D5506-AA8F-4DAC-8543-ADD173FF17C7}" type="presOf" srcId="{B651F6E3-6281-48DB-9319-2AEAFDAE7572}" destId="{619D679B-A015-4ECF-8348-D1034C574F40}" srcOrd="0" destOrd="0" presId="urn:microsoft.com/office/officeart/2005/8/layout/target3"/>
    <dgm:cxn modelId="{91D1BC4A-CA90-46AF-B475-FD25DBACC821}" srcId="{757F3AB3-0718-4624-B441-E567A8F0AB56}" destId="{DBF7CF94-AB6A-4EE4-A290-71B2EC71D236}" srcOrd="3" destOrd="0" parTransId="{744D8793-0FEE-4396-997E-0D5C2E92DD37}" sibTransId="{96585438-7BB2-4B5B-A065-0CE9D31195F1}"/>
    <dgm:cxn modelId="{0864E8EA-CAB3-414B-B71C-905CEA7B39CE}" type="presOf" srcId="{DBF7CF94-AB6A-4EE4-A290-71B2EC71D236}" destId="{36DAAE2A-7F1F-480F-8BB4-11CB0A685263}" srcOrd="0" destOrd="0" presId="urn:microsoft.com/office/officeart/2005/8/layout/target3"/>
    <dgm:cxn modelId="{1CEB5E5E-E24B-4564-AF86-78A95CA0E51E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E7060B93-A042-402B-84B7-F66D6B6F8DA2}" type="presOf" srcId="{D1D4F407-5343-4D3F-B5B9-D407B03CAEB4}" destId="{D005CE8C-CC26-4C3E-AC11-E15060ECD759}" srcOrd="0" destOrd="0" presId="urn:microsoft.com/office/officeart/2005/8/layout/target3"/>
    <dgm:cxn modelId="{96EB2496-9D20-424A-A490-B148F13CC178}" type="presOf" srcId="{D8197B8C-B260-4A16-BDF4-0947B075E274}" destId="{DDDB1BEA-ABB3-4735-A2C6-B408C8DC0B35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A575876-B7A1-4505-AFFA-E0DCA7C552F1}" type="presParOf" srcId="{333A1088-737F-45CB-B68E-254E46348037}" destId="{F5ABB229-8D3B-4694-996A-96F23CF14429}" srcOrd="0" destOrd="0" presId="urn:microsoft.com/office/officeart/2005/8/layout/target3"/>
    <dgm:cxn modelId="{9C09B087-A4CB-4975-B486-D062EA853520}" type="presParOf" srcId="{333A1088-737F-45CB-B68E-254E46348037}" destId="{F41139FD-01EE-4571-8B17-4FB00FC51163}" srcOrd="1" destOrd="0" presId="urn:microsoft.com/office/officeart/2005/8/layout/target3"/>
    <dgm:cxn modelId="{6324BFBB-7E05-4D7C-81C8-0FA97F7B64A8}" type="presParOf" srcId="{333A1088-737F-45CB-B68E-254E46348037}" destId="{D005CE8C-CC26-4C3E-AC11-E15060ECD759}" srcOrd="2" destOrd="0" presId="urn:microsoft.com/office/officeart/2005/8/layout/target3"/>
    <dgm:cxn modelId="{F2E0FD7D-74F0-487A-954A-E494473A7019}" type="presParOf" srcId="{333A1088-737F-45CB-B68E-254E46348037}" destId="{2C702D82-9B77-49B7-9568-BB8EB47C3372}" srcOrd="3" destOrd="0" presId="urn:microsoft.com/office/officeart/2005/8/layout/target3"/>
    <dgm:cxn modelId="{1C6D0DB5-D846-4F58-BCE0-E482AAD99CA6}" type="presParOf" srcId="{333A1088-737F-45CB-B68E-254E46348037}" destId="{A52A0455-90FF-4808-ABD0-F02540D31D5A}" srcOrd="4" destOrd="0" presId="urn:microsoft.com/office/officeart/2005/8/layout/target3"/>
    <dgm:cxn modelId="{845B5EE2-07A1-4E76-9751-F5329A08A55A}" type="presParOf" srcId="{333A1088-737F-45CB-B68E-254E46348037}" destId="{6140AFEC-043D-4C43-A2F9-D0F5331DF3A3}" srcOrd="5" destOrd="0" presId="urn:microsoft.com/office/officeart/2005/8/layout/target3"/>
    <dgm:cxn modelId="{5FB3FEF2-BBC2-4619-B288-27386DD57670}" type="presParOf" srcId="{333A1088-737F-45CB-B68E-254E46348037}" destId="{9358AC05-5D7D-4327-9F80-1AD486AEA664}" srcOrd="6" destOrd="0" presId="urn:microsoft.com/office/officeart/2005/8/layout/target3"/>
    <dgm:cxn modelId="{10D02766-166E-482F-AF67-ADEC0B6F1FBA}" type="presParOf" srcId="{333A1088-737F-45CB-B68E-254E46348037}" destId="{313FC574-E1CD-4FB4-B054-0B805CE0447D}" srcOrd="7" destOrd="0" presId="urn:microsoft.com/office/officeart/2005/8/layout/target3"/>
    <dgm:cxn modelId="{33B09E13-EDD1-452A-B3D7-8A000F2D6A88}" type="presParOf" srcId="{333A1088-737F-45CB-B68E-254E46348037}" destId="{619D679B-A015-4ECF-8348-D1034C574F40}" srcOrd="8" destOrd="0" presId="urn:microsoft.com/office/officeart/2005/8/layout/target3"/>
    <dgm:cxn modelId="{5EA9D9AD-B8E1-404F-8AB6-CF64E17E7C8D}" type="presParOf" srcId="{333A1088-737F-45CB-B68E-254E46348037}" destId="{6332B3EA-A8CE-4185-9F85-EF364B37C7E9}" srcOrd="9" destOrd="0" presId="urn:microsoft.com/office/officeart/2005/8/layout/target3"/>
    <dgm:cxn modelId="{81F8393D-DB21-40AA-B788-6BC35BE40D87}" type="presParOf" srcId="{333A1088-737F-45CB-B68E-254E46348037}" destId="{7EDD3E6D-7806-4AC7-93AB-667F59664819}" srcOrd="10" destOrd="0" presId="urn:microsoft.com/office/officeart/2005/8/layout/target3"/>
    <dgm:cxn modelId="{B0E07969-1A91-4DD8-BAD8-7DF97DDF689A}" type="presParOf" srcId="{333A1088-737F-45CB-B68E-254E46348037}" destId="{36DAAE2A-7F1F-480F-8BB4-11CB0A685263}" srcOrd="11" destOrd="0" presId="urn:microsoft.com/office/officeart/2005/8/layout/target3"/>
    <dgm:cxn modelId="{456CE2CC-5B6D-4F04-AD88-F75C627A018C}" type="presParOf" srcId="{333A1088-737F-45CB-B68E-254E46348037}" destId="{003AB50F-CA86-40EA-B043-81A935D363C2}" srcOrd="12" destOrd="0" presId="urn:microsoft.com/office/officeart/2005/8/layout/target3"/>
    <dgm:cxn modelId="{BDAF96DD-2957-43FD-88FC-E35F2BFC1048}" type="presParOf" srcId="{333A1088-737F-45CB-B68E-254E46348037}" destId="{2C7B4A6B-BBDD-4140-96E2-34FECCFD9CC7}" srcOrd="13" destOrd="0" presId="urn:microsoft.com/office/officeart/2005/8/layout/target3"/>
    <dgm:cxn modelId="{76551D51-FA41-4346-AA27-4050C4A97F31}" type="presParOf" srcId="{333A1088-737F-45CB-B68E-254E46348037}" destId="{0693AC1D-3370-43D0-92AE-0E712FB33F78}" srcOrd="14" destOrd="0" presId="urn:microsoft.com/office/officeart/2005/8/layout/target3"/>
    <dgm:cxn modelId="{77A980FF-747C-4F7C-BD6F-8F9B73496D1A}" type="presParOf" srcId="{333A1088-737F-45CB-B68E-254E46348037}" destId="{B151CD88-DC0A-45F8-9721-F274DBD1D1CF}" srcOrd="15" destOrd="0" presId="urn:microsoft.com/office/officeart/2005/8/layout/target3"/>
    <dgm:cxn modelId="{E08F1D20-44D9-4309-B106-591F17109B8E}" type="presParOf" srcId="{333A1088-737F-45CB-B68E-254E46348037}" destId="{AEA40399-5C86-4162-8F11-63B9B610B657}" srcOrd="16" destOrd="0" presId="urn:microsoft.com/office/officeart/2005/8/layout/target3"/>
    <dgm:cxn modelId="{9ADAD2A8-9BF2-4592-93EB-BC66329CC761}" type="presParOf" srcId="{333A1088-737F-45CB-B68E-254E46348037}" destId="{1FA51D0B-1184-4DA8-B3BD-24EADD1BA016}" srcOrd="17" destOrd="0" presId="urn:microsoft.com/office/officeart/2005/8/layout/target3"/>
    <dgm:cxn modelId="{FEA3F74B-D62D-4D3C-B6B6-FEF3BE3604E3}" type="presParOf" srcId="{333A1088-737F-45CB-B68E-254E46348037}" destId="{AED2198E-93D5-4001-81B4-73124B309672}" srcOrd="18" destOrd="0" presId="urn:microsoft.com/office/officeart/2005/8/layout/target3"/>
    <dgm:cxn modelId="{1853FC43-23BD-42BA-B38A-1A775D9ACC3C}" type="presParOf" srcId="{333A1088-737F-45CB-B68E-254E46348037}" destId="{2BE915AB-18AA-4053-B92C-3BFC9ED204BB}" srcOrd="19" destOrd="0" presId="urn:microsoft.com/office/officeart/2005/8/layout/target3"/>
    <dgm:cxn modelId="{2235CE09-F933-420A-93A5-06686E46B1C5}" type="presParOf" srcId="{333A1088-737F-45CB-B68E-254E46348037}" destId="{6BB5E863-4638-4E1D-BFDE-399D028AC4ED}" srcOrd="20" destOrd="0" presId="urn:microsoft.com/office/officeart/2005/8/layout/target3"/>
    <dgm:cxn modelId="{DD5B7927-B650-4515-9491-8266890EF2A6}" type="presParOf" srcId="{333A1088-737F-45CB-B68E-254E46348037}" destId="{88381A48-EA5C-46CD-9445-15DA1FFDFA42}" srcOrd="21" destOrd="0" presId="urn:microsoft.com/office/officeart/2005/8/layout/target3"/>
    <dgm:cxn modelId="{71BCA91C-77DC-4896-ACB5-0CF62A054816}" type="presParOf" srcId="{333A1088-737F-45CB-B68E-254E46348037}" destId="{DDDB1BEA-ABB3-4735-A2C6-B408C8DC0B35}" srcOrd="22" destOrd="0" presId="urn:microsoft.com/office/officeart/2005/8/layout/target3"/>
    <dgm:cxn modelId="{077E474C-81CA-4F80-8AEE-8FC4D85F4174}" type="presParOf" srcId="{333A1088-737F-45CB-B68E-254E46348037}" destId="{E0B2411E-D0A5-43A3-8D4C-4D2CC9B7852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10947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NÁZEV:VY_32_INOVACE_3.2.9.3.R10_In der </a:t>
          </a:r>
          <a:r>
            <a:rPr lang="cs-CZ" sz="2000" kern="1200" dirty="0" err="1" smtClean="0"/>
            <a:t>Stadt</a:t>
          </a:r>
          <a:endParaRPr lang="cs-CZ" sz="2000" kern="1200" dirty="0"/>
        </a:p>
      </dsp:txBody>
      <dsp:txXfrm>
        <a:off x="1273857" y="610947"/>
        <a:ext cx="6498543" cy="318462"/>
      </dsp:txXfrm>
    </dsp:sp>
    <dsp:sp modelId="{7EDD3E6D-7806-4AC7-93AB-667F59664819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6DAAE2A-7F1F-480F-8BB4-11CB0A685263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955392"/>
        <a:ext cx="6498543" cy="318465"/>
      </dsp:txXfrm>
    </dsp:sp>
    <dsp:sp modelId="{2C7B4A6B-BBDD-4140-96E2-34FECCFD9CC7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693AC1D-3370-43D0-92AE-0E712FB33F78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Německý jazyk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EA40399-5C86-4162-8F11-63B9B610B65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FA51D0B-1184-4DA8-B3BD-24EADD1BA016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63FB56-9C38-4A96-9EF1-564A7354F88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232499-C96D-495C-93EC-C974FB4B85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6244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CF87B-9531-4EFA-A690-88798343DF8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E3EEB1C-7D95-45CF-AF05-A46F05DC95B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CF87B-9531-4EFA-A690-88798343DF8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EEB1C-7D95-45CF-AF05-A46F05DC95B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CF87B-9531-4EFA-A690-88798343DF8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E3EEB1C-7D95-45CF-AF05-A46F05DC95B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CF87B-9531-4EFA-A690-88798343DF8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EEB1C-7D95-45CF-AF05-A46F05DC95B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CF87B-9531-4EFA-A690-88798343DF8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EEB1C-7D95-45CF-AF05-A46F05DC95B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CF87B-9531-4EFA-A690-88798343DF8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EEB1C-7D95-45CF-AF05-A46F05DC95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CF87B-9531-4EFA-A690-88798343DF8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EEB1C-7D95-45CF-AF05-A46F05DC95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CF87B-9531-4EFA-A690-88798343DF8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EEB1C-7D95-45CF-AF05-A46F05DC95B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CF87B-9531-4EFA-A690-88798343DF8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E3EEB1C-7D95-45CF-AF05-A46F05DC95B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CF87B-9531-4EFA-A690-88798343DF8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EEB1C-7D95-45CF-AF05-A46F05DC95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CF87B-9531-4EFA-A690-88798343DF8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EEB1C-7D95-45CF-AF05-A46F05DC95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1245484"/>
      </p:ext>
    </p:extLst>
  </p:cSld>
  <p:clrMapOvr>
    <a:masterClrMapping/>
  </p:clrMapOvr>
  <p:transition spd="slow">
    <p:pull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76898"/>
      </p:ext>
    </p:extLst>
  </p:cSld>
  <p:clrMapOvr>
    <a:masterClrMapping/>
  </p:clrMapOvr>
  <p:transition spd="slow">
    <p:pull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519879"/>
      </p:ext>
    </p:extLst>
  </p:cSld>
  <p:clrMapOvr>
    <a:masterClrMapping/>
  </p:clrMapOvr>
  <p:transition spd="slow">
    <p:pull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204485"/>
      </p:ext>
    </p:extLst>
  </p:cSld>
  <p:clrMapOvr>
    <a:masterClrMapping/>
  </p:clrMapOvr>
  <p:transition spd="slow">
    <p:pull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614576"/>
      </p:ext>
    </p:extLst>
  </p:cSld>
  <p:clrMapOvr>
    <a:masterClrMapping/>
  </p:clrMapOvr>
  <p:transition spd="slow">
    <p:pull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532788"/>
      </p:ext>
    </p:extLst>
  </p:cSld>
  <p:clrMapOvr>
    <a:masterClrMapping/>
  </p:clrMapOvr>
  <p:transition spd="slow">
    <p:pull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7616709"/>
      </p:ext>
    </p:extLst>
  </p:cSld>
  <p:clrMapOvr>
    <a:masterClrMapping/>
  </p:clrMapOvr>
  <p:transition spd="slow">
    <p:pull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221480"/>
      </p:ext>
    </p:extLst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671356"/>
      </p:ext>
    </p:extLst>
  </p:cSld>
  <p:clrMapOvr>
    <a:masterClrMapping/>
  </p:clrMapOvr>
  <p:transition spd="slow">
    <p:pull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6064238"/>
      </p:ext>
    </p:extLst>
  </p:cSld>
  <p:clrMapOvr>
    <a:masterClrMapping/>
  </p:clrMapOvr>
  <p:transition spd="slow">
    <p:pull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6022698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54CF87B-9531-4EFA-A690-88798343DF8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E3EEB1C-7D95-45CF-AF05-A46F05DC95B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7AA16-80EA-422F-873A-DC9B26B3D65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FA0E1F-9894-4111-8BDE-A700B319DA1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4129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0445145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94637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k procvičení konverzace na téma In der </a:t>
            </a:r>
            <a:r>
              <a:rPr lang="cs-CZ" dirty="0" err="1" smtClean="0"/>
              <a:t>Stadt</a:t>
            </a:r>
            <a:r>
              <a:rPr lang="cs-CZ" dirty="0" smtClean="0"/>
              <a:t>- Ve městě. Žáci si zopakují slovní zásobu, použití předložek a fráze. Na závěr nacvičí ve skupinách rozhovor podle předlohy.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96740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 der </a:t>
            </a:r>
            <a:r>
              <a:rPr lang="cs-CZ" dirty="0" err="1" smtClean="0"/>
              <a:t>Stadt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C:\Users\ivana\AppData\Local\Microsoft\Windows\Temporary Internet Files\Content.IE5\KO5MMGFY\MC9000192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0155" y="3356992"/>
            <a:ext cx="4603687" cy="2574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430831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Zopakujte si slovíčka: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Škola-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endParaRPr lang="cs-CZ" dirty="0" smtClean="0"/>
          </a:p>
          <a:p>
            <a:r>
              <a:rPr lang="cs-CZ" dirty="0" smtClean="0"/>
              <a:t>Ulice-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Strasse</a:t>
            </a:r>
            <a:endParaRPr lang="cs-CZ" dirty="0" smtClean="0"/>
          </a:p>
          <a:p>
            <a:r>
              <a:rPr lang="cs-CZ" dirty="0" smtClean="0"/>
              <a:t>Náměstí- der </a:t>
            </a:r>
            <a:r>
              <a:rPr lang="cs-CZ" dirty="0" err="1" smtClean="0"/>
              <a:t>Platz</a:t>
            </a:r>
            <a:endParaRPr lang="cs-CZ" dirty="0" smtClean="0"/>
          </a:p>
          <a:p>
            <a:r>
              <a:rPr lang="cs-CZ" dirty="0" smtClean="0"/>
              <a:t>Hotel- </a:t>
            </a:r>
            <a:r>
              <a:rPr lang="cs-CZ" dirty="0" err="1" smtClean="0"/>
              <a:t>das</a:t>
            </a:r>
            <a:r>
              <a:rPr lang="cs-CZ" dirty="0" smtClean="0"/>
              <a:t> Hotel</a:t>
            </a:r>
          </a:p>
          <a:p>
            <a:r>
              <a:rPr lang="cs-CZ" dirty="0" smtClean="0"/>
              <a:t>Supermarket- der </a:t>
            </a:r>
            <a:r>
              <a:rPr lang="cs-CZ" dirty="0" err="1" smtClean="0"/>
              <a:t>Supermarkt</a:t>
            </a:r>
            <a:endParaRPr lang="cs-CZ" dirty="0" smtClean="0"/>
          </a:p>
          <a:p>
            <a:r>
              <a:rPr lang="cs-CZ" dirty="0" smtClean="0"/>
              <a:t>Pekárna-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Bäckerei</a:t>
            </a:r>
            <a:endParaRPr lang="cs-CZ" dirty="0" smtClean="0"/>
          </a:p>
          <a:p>
            <a:r>
              <a:rPr lang="cs-CZ" dirty="0" smtClean="0"/>
              <a:t>Cukrárna-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Konditorei</a:t>
            </a:r>
            <a:endParaRPr lang="cs-CZ" dirty="0" smtClean="0"/>
          </a:p>
          <a:p>
            <a:r>
              <a:rPr lang="cs-CZ" dirty="0" smtClean="0"/>
              <a:t>Kavárna- </a:t>
            </a:r>
            <a:r>
              <a:rPr lang="cs-CZ" dirty="0" err="1" smtClean="0"/>
              <a:t>das</a:t>
            </a:r>
            <a:r>
              <a:rPr lang="cs-CZ" dirty="0" smtClean="0"/>
              <a:t> Café</a:t>
            </a:r>
          </a:p>
          <a:p>
            <a:r>
              <a:rPr lang="cs-CZ" dirty="0" smtClean="0"/>
              <a:t>Knihkupectví-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Buchhandlung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9712" y="1412776"/>
            <a:ext cx="201622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361730"/>
            <a:ext cx="2030413" cy="44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186" y="2909590"/>
            <a:ext cx="2030413" cy="44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6415" y="2465090"/>
            <a:ext cx="2030413" cy="44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787" y="1988840"/>
            <a:ext cx="2030413" cy="44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0767" y="3816350"/>
            <a:ext cx="2030413" cy="44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793" y="4260850"/>
            <a:ext cx="2030413" cy="44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9987" y="4725144"/>
            <a:ext cx="2030413" cy="44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7993" y="5301208"/>
            <a:ext cx="2182813" cy="44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88914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</a:t>
            </a:r>
            <a:r>
              <a:rPr lang="cs-CZ" dirty="0" smtClean="0"/>
              <a:t>  </a:t>
            </a:r>
            <a:r>
              <a:rPr lang="cs-CZ" dirty="0" err="1" smtClean="0"/>
              <a:t>ist</a:t>
            </a:r>
            <a:r>
              <a:rPr lang="cs-CZ" dirty="0" smtClean="0"/>
              <a:t> 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Ptejte se a odpovídejte: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763688" y="3140968"/>
            <a:ext cx="3384376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148064" y="3140968"/>
            <a:ext cx="1584176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619672" y="2852936"/>
            <a:ext cx="3240360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4139952" y="1916832"/>
            <a:ext cx="72008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499992" y="1772816"/>
            <a:ext cx="2592288" cy="31683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 rot="19826702">
            <a:off x="2618589" y="3460003"/>
            <a:ext cx="720080" cy="3240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19946459">
            <a:off x="3923928" y="2852936"/>
            <a:ext cx="5760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 rot="19988731">
            <a:off x="3455876" y="4197580"/>
            <a:ext cx="684076" cy="4555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2856041">
            <a:off x="6571730" y="4016569"/>
            <a:ext cx="857961" cy="5372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rot="3066829">
            <a:off x="5148064" y="2060848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815637" y="4417948"/>
            <a:ext cx="12580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Schule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13096" y="349577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Supemarkt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00092" y="1945080"/>
            <a:ext cx="1980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Buchhandlung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978629" y="2447586"/>
            <a:ext cx="1521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Konditorei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763688" y="3391189"/>
            <a:ext cx="12149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Bäckerei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 rot="19977609">
            <a:off x="1979712" y="3894385"/>
            <a:ext cx="17595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Mozartstrasse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 rot="2992289">
            <a:off x="4388892" y="3048947"/>
            <a:ext cx="2196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Jakoberstrasse</a:t>
            </a:r>
            <a:endParaRPr lang="cs-CZ" sz="2400" dirty="0"/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6117051" y="5085184"/>
            <a:ext cx="615189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7092280" y="4417948"/>
            <a:ext cx="792088" cy="5232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7238561" y="5085184"/>
            <a:ext cx="1221871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 rot="19287574">
            <a:off x="6353178" y="5193732"/>
            <a:ext cx="1927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Schillerplatz</a:t>
            </a:r>
            <a:endParaRPr lang="cs-CZ" sz="2400" dirty="0"/>
          </a:p>
        </p:txBody>
      </p:sp>
      <p:sp>
        <p:nvSpPr>
          <p:cNvPr id="33" name="Dvojitá vlna 32"/>
          <p:cNvSpPr/>
          <p:nvPr/>
        </p:nvSpPr>
        <p:spPr>
          <a:xfrm>
            <a:off x="1115616" y="5373216"/>
            <a:ext cx="3744416" cy="648072"/>
          </a:xfrm>
          <a:prstGeom prst="doubleWav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rgbClr val="FF0000"/>
                </a:solidFill>
              </a:rPr>
              <a:t>Nápověda</a:t>
            </a:r>
            <a:r>
              <a:rPr lang="cs-CZ" sz="2000" dirty="0" err="1" smtClean="0"/>
              <a:t>:</a:t>
            </a:r>
            <a:r>
              <a:rPr lang="cs-CZ" sz="2000" dirty="0" err="1" smtClean="0">
                <a:solidFill>
                  <a:srgbClr val="FF0000"/>
                </a:solidFill>
              </a:rPr>
              <a:t>in</a:t>
            </a:r>
            <a:r>
              <a:rPr lang="cs-CZ" sz="2000" dirty="0" smtClean="0">
                <a:solidFill>
                  <a:srgbClr val="FF0000"/>
                </a:solidFill>
              </a:rPr>
              <a:t> der </a:t>
            </a:r>
            <a:r>
              <a:rPr lang="cs-CZ" sz="2000" dirty="0" err="1" smtClean="0">
                <a:solidFill>
                  <a:srgbClr val="FF0000"/>
                </a:solidFill>
              </a:rPr>
              <a:t>Strasse</a:t>
            </a:r>
            <a:r>
              <a:rPr lang="cs-CZ" sz="2000" dirty="0" smtClean="0">
                <a:solidFill>
                  <a:srgbClr val="FF0000"/>
                </a:solidFill>
              </a:rPr>
              <a:t>, </a:t>
            </a:r>
            <a:r>
              <a:rPr lang="cs-CZ" sz="2000" dirty="0" err="1" smtClean="0">
                <a:solidFill>
                  <a:srgbClr val="FF0000"/>
                </a:solidFill>
              </a:rPr>
              <a:t>am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Platz</a:t>
            </a:r>
            <a:endParaRPr lang="cs-CZ" sz="2000" dirty="0"/>
          </a:p>
        </p:txBody>
      </p:sp>
      <p:sp>
        <p:nvSpPr>
          <p:cNvPr id="34" name="Obdélník 33"/>
          <p:cNvSpPr/>
          <p:nvPr/>
        </p:nvSpPr>
        <p:spPr>
          <a:xfrm rot="19323825">
            <a:off x="5796136" y="5085184"/>
            <a:ext cx="808529" cy="4680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5220072" y="4941168"/>
            <a:ext cx="980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Hotel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953929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- předložky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Předložky se 3. a 4. pádem:</a:t>
            </a:r>
          </a:p>
          <a:p>
            <a:r>
              <a:rPr lang="cs-CZ" sz="2800" dirty="0" err="1">
                <a:solidFill>
                  <a:schemeClr val="accent2"/>
                </a:solidFill>
              </a:rPr>
              <a:t>a</a:t>
            </a:r>
            <a:r>
              <a:rPr lang="cs-CZ" sz="2800" dirty="0" err="1" smtClean="0">
                <a:solidFill>
                  <a:schemeClr val="accent2"/>
                </a:solidFill>
              </a:rPr>
              <a:t>n</a:t>
            </a:r>
            <a:r>
              <a:rPr lang="cs-CZ" sz="2800" dirty="0" smtClean="0">
                <a:solidFill>
                  <a:schemeClr val="accent2"/>
                </a:solidFill>
              </a:rPr>
              <a:t>, </a:t>
            </a:r>
            <a:r>
              <a:rPr lang="cs-CZ" sz="2800" dirty="0" err="1" smtClean="0">
                <a:solidFill>
                  <a:schemeClr val="accent2"/>
                </a:solidFill>
              </a:rPr>
              <a:t>auf</a:t>
            </a:r>
            <a:r>
              <a:rPr lang="cs-CZ" sz="2800" dirty="0" smtClean="0">
                <a:solidFill>
                  <a:schemeClr val="accent2"/>
                </a:solidFill>
              </a:rPr>
              <a:t>, </a:t>
            </a:r>
            <a:r>
              <a:rPr lang="cs-CZ" sz="2800" dirty="0" err="1" smtClean="0">
                <a:solidFill>
                  <a:schemeClr val="accent2"/>
                </a:solidFill>
              </a:rPr>
              <a:t>hinter</a:t>
            </a:r>
            <a:r>
              <a:rPr lang="cs-CZ" sz="2800" dirty="0" smtClean="0">
                <a:solidFill>
                  <a:schemeClr val="accent2"/>
                </a:solidFill>
              </a:rPr>
              <a:t>, in, </a:t>
            </a:r>
            <a:r>
              <a:rPr lang="cs-CZ" sz="2800" dirty="0" err="1" smtClean="0">
                <a:solidFill>
                  <a:schemeClr val="accent2"/>
                </a:solidFill>
              </a:rPr>
              <a:t>neben</a:t>
            </a:r>
            <a:r>
              <a:rPr lang="cs-CZ" sz="2800" dirty="0" smtClean="0">
                <a:solidFill>
                  <a:schemeClr val="accent2"/>
                </a:solidFill>
              </a:rPr>
              <a:t>, vor,…</a:t>
            </a:r>
          </a:p>
          <a:p>
            <a:endParaRPr lang="cs-CZ" sz="2800" dirty="0">
              <a:solidFill>
                <a:schemeClr val="accent2"/>
              </a:solidFill>
            </a:endParaRPr>
          </a:p>
          <a:p>
            <a:r>
              <a:rPr lang="cs-CZ" sz="2800" dirty="0" smtClean="0">
                <a:solidFill>
                  <a:schemeClr val="accent2"/>
                </a:solidFill>
              </a:rPr>
              <a:t>Použití:</a:t>
            </a:r>
            <a:r>
              <a:rPr lang="cs-CZ" sz="2800" dirty="0" smtClean="0"/>
              <a:t>- na otázku KAM?  Následuje 4. pád</a:t>
            </a:r>
          </a:p>
          <a:p>
            <a:pPr marL="0" indent="0">
              <a:buNone/>
            </a:pPr>
            <a:r>
              <a:rPr lang="cs-CZ" sz="2800" dirty="0" smtClean="0"/>
              <a:t>                - na otázku KDE? Následuje 3. pád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/>
                </a:solidFill>
              </a:rPr>
              <a:t>Příklad: In der </a:t>
            </a:r>
            <a:r>
              <a:rPr lang="cs-CZ" sz="2800" dirty="0" err="1" smtClean="0">
                <a:solidFill>
                  <a:schemeClr val="accent2"/>
                </a:solidFill>
              </a:rPr>
              <a:t>Schule</a:t>
            </a:r>
            <a:r>
              <a:rPr lang="cs-CZ" sz="2800" dirty="0" smtClean="0">
                <a:solidFill>
                  <a:schemeClr val="accent2"/>
                </a:solidFill>
              </a:rPr>
              <a:t>: ve škole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2"/>
                </a:solidFill>
              </a:rPr>
              <a:t> </a:t>
            </a:r>
            <a:r>
              <a:rPr lang="cs-CZ" sz="2800" dirty="0" smtClean="0">
                <a:solidFill>
                  <a:schemeClr val="accent2"/>
                </a:solidFill>
              </a:rPr>
              <a:t>             In </a:t>
            </a:r>
            <a:r>
              <a:rPr lang="cs-CZ" sz="2800" dirty="0" err="1" smtClean="0">
                <a:solidFill>
                  <a:schemeClr val="accent2"/>
                </a:solidFill>
              </a:rPr>
              <a:t>die</a:t>
            </a:r>
            <a:r>
              <a:rPr lang="cs-CZ" sz="2800" dirty="0" smtClean="0">
                <a:solidFill>
                  <a:schemeClr val="accent2"/>
                </a:solidFill>
              </a:rPr>
              <a:t> </a:t>
            </a:r>
            <a:r>
              <a:rPr lang="cs-CZ" sz="2800" dirty="0" err="1" smtClean="0">
                <a:solidFill>
                  <a:schemeClr val="accent2"/>
                </a:solidFill>
              </a:rPr>
              <a:t>Schule</a:t>
            </a:r>
            <a:r>
              <a:rPr lang="cs-CZ" sz="2800" dirty="0" smtClean="0">
                <a:solidFill>
                  <a:schemeClr val="accent2"/>
                </a:solidFill>
              </a:rPr>
              <a:t>: do školy</a:t>
            </a:r>
            <a:endParaRPr lang="cs-CZ" sz="28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86283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Doplňujte do textu :</a:t>
            </a:r>
          </a:p>
          <a:p>
            <a:endParaRPr lang="cs-CZ" dirty="0"/>
          </a:p>
          <a:p>
            <a:r>
              <a:rPr lang="cs-CZ" dirty="0" smtClean="0"/>
              <a:t>Die </a:t>
            </a:r>
            <a:r>
              <a:rPr lang="cs-CZ" dirty="0" err="1" smtClean="0"/>
              <a:t>Schlule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in </a:t>
            </a:r>
            <a:r>
              <a:rPr lang="cs-CZ" dirty="0" smtClean="0">
                <a:solidFill>
                  <a:schemeClr val="accent2"/>
                </a:solidFill>
              </a:rPr>
              <a:t>_____</a:t>
            </a:r>
            <a:r>
              <a:rPr lang="cs-CZ" dirty="0" err="1" smtClean="0"/>
              <a:t>Mozartstrasse</a:t>
            </a:r>
            <a:r>
              <a:rPr lang="cs-CZ" dirty="0" smtClean="0"/>
              <a:t>. Die </a:t>
            </a:r>
            <a:r>
              <a:rPr lang="cs-CZ" dirty="0" err="1" smtClean="0"/>
              <a:t>Bäckerei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neben</a:t>
            </a:r>
            <a:r>
              <a:rPr lang="cs-CZ" dirty="0" smtClean="0"/>
              <a:t> _______ </a:t>
            </a:r>
            <a:r>
              <a:rPr lang="cs-CZ" dirty="0" err="1" smtClean="0"/>
              <a:t>Konditorei</a:t>
            </a:r>
            <a:r>
              <a:rPr lang="cs-CZ" dirty="0" smtClean="0"/>
              <a:t>. Vor ______ Hotel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Park.</a:t>
            </a:r>
          </a:p>
          <a:p>
            <a:pPr marL="0" indent="0">
              <a:buNone/>
            </a:pPr>
            <a:r>
              <a:rPr lang="cs-CZ" dirty="0" smtClean="0"/>
              <a:t>    Der </a:t>
            </a:r>
            <a:r>
              <a:rPr lang="cs-CZ" dirty="0" err="1" smtClean="0"/>
              <a:t>Supermarkt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______ </a:t>
            </a:r>
            <a:r>
              <a:rPr lang="cs-CZ" dirty="0" err="1" smtClean="0"/>
              <a:t>Schillerplatz</a:t>
            </a:r>
            <a:r>
              <a:rPr lang="cs-CZ" dirty="0" smtClean="0"/>
              <a:t>. Die </a:t>
            </a:r>
            <a:r>
              <a:rPr lang="cs-CZ" dirty="0" err="1" smtClean="0"/>
              <a:t>Konditorei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sz="2800" dirty="0" smtClean="0"/>
              <a:t>vor___ </a:t>
            </a:r>
            <a:r>
              <a:rPr lang="cs-CZ" sz="2800" dirty="0" err="1" smtClean="0"/>
              <a:t>Buchhandlung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2"/>
                </a:solidFill>
              </a:rPr>
              <a:t>Řešení: der, der, </a:t>
            </a:r>
            <a:r>
              <a:rPr lang="cs-CZ" sz="3200" dirty="0" err="1" smtClean="0">
                <a:solidFill>
                  <a:schemeClr val="accent2"/>
                </a:solidFill>
              </a:rPr>
              <a:t>dem,dem,der</a:t>
            </a:r>
            <a:endParaRPr lang="cs-CZ" sz="3200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43744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accent2"/>
                </a:solidFill>
              </a:rPr>
              <a:t>Wo</a:t>
            </a:r>
            <a:r>
              <a:rPr lang="cs-CZ" b="1" dirty="0" smtClean="0">
                <a:solidFill>
                  <a:schemeClr val="accent2"/>
                </a:solidFill>
              </a:rPr>
              <a:t> </a:t>
            </a:r>
            <a:r>
              <a:rPr lang="cs-CZ" b="1" dirty="0" err="1" smtClean="0">
                <a:solidFill>
                  <a:schemeClr val="accent2"/>
                </a:solidFill>
              </a:rPr>
              <a:t>kauft</a:t>
            </a:r>
            <a:r>
              <a:rPr lang="cs-CZ" b="1" dirty="0" smtClean="0">
                <a:solidFill>
                  <a:schemeClr val="accent2"/>
                </a:solidFill>
              </a:rPr>
              <a:t> man </a:t>
            </a:r>
            <a:r>
              <a:rPr lang="cs-CZ" b="1" dirty="0" err="1" smtClean="0">
                <a:solidFill>
                  <a:schemeClr val="accent2"/>
                </a:solidFill>
              </a:rPr>
              <a:t>das</a:t>
            </a:r>
            <a:r>
              <a:rPr lang="cs-CZ" b="1" dirty="0" smtClean="0">
                <a:solidFill>
                  <a:schemeClr val="accent2"/>
                </a:solidFill>
              </a:rPr>
              <a:t> </a:t>
            </a:r>
            <a:r>
              <a:rPr lang="cs-CZ" b="1" dirty="0" err="1" smtClean="0">
                <a:solidFill>
                  <a:schemeClr val="accent2"/>
                </a:solidFill>
              </a:rPr>
              <a:t>Brot</a:t>
            </a:r>
            <a:r>
              <a:rPr lang="cs-CZ" b="1" dirty="0" smtClean="0">
                <a:solidFill>
                  <a:schemeClr val="accent2"/>
                </a:solidFill>
              </a:rPr>
              <a:t>?</a:t>
            </a:r>
            <a:br>
              <a:rPr lang="cs-CZ" b="1" dirty="0" smtClean="0">
                <a:solidFill>
                  <a:schemeClr val="accent2"/>
                </a:solidFill>
              </a:rPr>
            </a:br>
            <a:r>
              <a:rPr lang="cs-CZ" b="1" dirty="0" smtClean="0">
                <a:solidFill>
                  <a:schemeClr val="accent2"/>
                </a:solidFill>
              </a:rPr>
              <a:t>In der </a:t>
            </a:r>
            <a:r>
              <a:rPr lang="cs-CZ" b="1" dirty="0" err="1" smtClean="0">
                <a:solidFill>
                  <a:schemeClr val="accent2"/>
                </a:solidFill>
              </a:rPr>
              <a:t>Bäckerei</a:t>
            </a:r>
            <a:r>
              <a:rPr lang="cs-CZ" b="1" dirty="0" smtClean="0">
                <a:solidFill>
                  <a:schemeClr val="accent2"/>
                </a:solidFill>
              </a:rPr>
              <a:t>.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Tvořte otázky podle vzoru a vybírejte vhodné obchody: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616" y="2313626"/>
            <a:ext cx="1637050" cy="1583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ivana\AppData\Local\Microsoft\Windows\Temporary Internet Files\Content.IE5\KO5MMGFY\MP9004025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93504"/>
            <a:ext cx="1412776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766" y="2313626"/>
            <a:ext cx="1416627" cy="1339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vana\AppData\Local\Microsoft\Windows\Temporary Internet Files\Content.IE5\VHN3382D\MP90038533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313626"/>
            <a:ext cx="1205880" cy="16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436510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Die </a:t>
            </a:r>
            <a:r>
              <a:rPr lang="cs-CZ" sz="2400" dirty="0" err="1" smtClean="0"/>
              <a:t>Bäckerei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5085184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Blumengeschäft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4595936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Die </a:t>
            </a:r>
            <a:r>
              <a:rPr lang="cs-CZ" sz="2400" dirty="0" err="1" smtClean="0"/>
              <a:t>Buchhandlung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00393" y="5316016"/>
            <a:ext cx="2388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Der </a:t>
            </a:r>
            <a:r>
              <a:rPr lang="cs-CZ" sz="2400" dirty="0" err="1" smtClean="0"/>
              <a:t>Mediamarkt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1264" y="532120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Der </a:t>
            </a:r>
            <a:r>
              <a:rPr lang="cs-CZ" sz="2400" dirty="0" err="1" smtClean="0"/>
              <a:t>Supemarkt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4365104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Kaufhaus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385051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063 0.00833 L -0.03542 -0.0650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0" y="-3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-0.04213 L 0.11042 -0.2120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22" y="-8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7037E-6 L -0.40539 -0.0986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78" y="-4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0.01064 L 0.02031 -0.1722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6" y="-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Znáte názvy dalších obchodů a důležitých budov?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Nádraží- der </a:t>
            </a:r>
            <a:r>
              <a:rPr lang="cs-CZ" dirty="0" err="1"/>
              <a:t>B</a:t>
            </a:r>
            <a:r>
              <a:rPr lang="cs-CZ" dirty="0" err="1" smtClean="0"/>
              <a:t>ahnhof</a:t>
            </a:r>
            <a:endParaRPr lang="cs-CZ" dirty="0" smtClean="0"/>
          </a:p>
          <a:p>
            <a:r>
              <a:rPr lang="cs-CZ" dirty="0" smtClean="0"/>
              <a:t>Banka- </a:t>
            </a:r>
            <a:r>
              <a:rPr lang="cs-CZ" dirty="0" err="1" smtClean="0"/>
              <a:t>die</a:t>
            </a:r>
            <a:r>
              <a:rPr lang="cs-CZ" dirty="0" smtClean="0"/>
              <a:t> Bank</a:t>
            </a:r>
          </a:p>
          <a:p>
            <a:r>
              <a:rPr lang="cs-CZ" dirty="0" smtClean="0"/>
              <a:t>Restaurace- </a:t>
            </a:r>
            <a:r>
              <a:rPr lang="cs-CZ" dirty="0" err="1" smtClean="0"/>
              <a:t>das</a:t>
            </a:r>
            <a:r>
              <a:rPr lang="cs-CZ" dirty="0" smtClean="0"/>
              <a:t> Restaurant</a:t>
            </a:r>
          </a:p>
          <a:p>
            <a:r>
              <a:rPr lang="cs-CZ" dirty="0" smtClean="0"/>
              <a:t>Masna-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Metzgerei</a:t>
            </a:r>
            <a:endParaRPr lang="cs-CZ" dirty="0" smtClean="0"/>
          </a:p>
          <a:p>
            <a:r>
              <a:rPr lang="cs-CZ" dirty="0" smtClean="0"/>
              <a:t>Zelinářství- </a:t>
            </a:r>
            <a:r>
              <a:rPr lang="cs-CZ" dirty="0" err="1" smtClean="0"/>
              <a:t>das</a:t>
            </a:r>
            <a:r>
              <a:rPr lang="cs-CZ" dirty="0" smtClean="0"/>
              <a:t> Gem</a:t>
            </a:r>
            <a:r>
              <a:rPr lang="hu-HU" dirty="0" smtClean="0">
                <a:latin typeface="Calibri"/>
              </a:rPr>
              <a:t>űsegeschäft</a:t>
            </a:r>
            <a:endParaRPr lang="cs-CZ" dirty="0" smtClean="0"/>
          </a:p>
          <a:p>
            <a:r>
              <a:rPr lang="cs-CZ" dirty="0" smtClean="0"/>
              <a:t>Lékárna-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Apotheke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39752" y="1484784"/>
            <a:ext cx="208823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137" y="3378200"/>
            <a:ext cx="2739951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9587" y="2904331"/>
            <a:ext cx="2097087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703" y="3836988"/>
            <a:ext cx="2097087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9225" y="2348880"/>
            <a:ext cx="2097087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9782" y="1988840"/>
            <a:ext cx="2097087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657763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Rozhovor „ Lojza a Líza“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Líza chce poslat Lojzu na nákup. Lojzovi se nechce, a tak se ptá a ptá. Líza se nenechá odradit a trpělivě odpovídá</a:t>
            </a:r>
            <a:r>
              <a:rPr lang="cs-CZ" dirty="0" smtClean="0">
                <a:solidFill>
                  <a:schemeClr val="accent2"/>
                </a:solidFill>
              </a:rPr>
              <a:t>.</a:t>
            </a:r>
          </a:p>
          <a:p>
            <a:r>
              <a:rPr lang="cs-CZ" dirty="0" err="1" smtClean="0"/>
              <a:t>Bitte</a:t>
            </a:r>
            <a:r>
              <a:rPr lang="cs-CZ" dirty="0" smtClean="0"/>
              <a:t>, kauf _______ </a:t>
            </a:r>
            <a:r>
              <a:rPr lang="cs-CZ" dirty="0" err="1" smtClean="0"/>
              <a:t>ein</a:t>
            </a:r>
            <a:r>
              <a:rPr lang="cs-CZ" dirty="0" smtClean="0"/>
              <a:t>.</a:t>
            </a:r>
            <a:r>
              <a:rPr lang="cs-CZ" dirty="0" smtClean="0">
                <a:solidFill>
                  <a:schemeClr val="accent2"/>
                </a:solidFill>
              </a:rPr>
              <a:t> Doplňte potravinu nebo jiný předmět nákupu ( </a:t>
            </a:r>
            <a:r>
              <a:rPr lang="cs-CZ" dirty="0" err="1" smtClean="0">
                <a:solidFill>
                  <a:schemeClr val="accent2"/>
                </a:solidFill>
              </a:rPr>
              <a:t>das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Brot</a:t>
            </a:r>
            <a:r>
              <a:rPr lang="cs-CZ" dirty="0" smtClean="0">
                <a:solidFill>
                  <a:schemeClr val="accent2"/>
                </a:solidFill>
              </a:rPr>
              <a:t>, …) POZOR na 4.pád!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kann man _______ </a:t>
            </a:r>
            <a:r>
              <a:rPr lang="cs-CZ" dirty="0" err="1" smtClean="0"/>
              <a:t>kaufen</a:t>
            </a:r>
            <a:r>
              <a:rPr lang="cs-CZ" dirty="0" smtClean="0"/>
              <a:t>?</a:t>
            </a:r>
          </a:p>
          <a:p>
            <a:r>
              <a:rPr lang="cs-CZ" dirty="0" smtClean="0"/>
              <a:t>In _____________</a:t>
            </a:r>
            <a:r>
              <a:rPr lang="cs-CZ" dirty="0" smtClean="0">
                <a:solidFill>
                  <a:schemeClr val="accent2"/>
                </a:solidFill>
              </a:rPr>
              <a:t>. Doplňte vhodný člen ve 3. pádě a název obchodu.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_____________? </a:t>
            </a:r>
            <a:r>
              <a:rPr lang="cs-CZ" dirty="0" smtClean="0">
                <a:solidFill>
                  <a:schemeClr val="accent2"/>
                </a:solidFill>
              </a:rPr>
              <a:t>Doplňte název obchodu.</a:t>
            </a:r>
          </a:p>
          <a:p>
            <a:r>
              <a:rPr lang="cs-CZ" dirty="0" smtClean="0"/>
              <a:t>In der __________</a:t>
            </a:r>
            <a:r>
              <a:rPr lang="cs-CZ" dirty="0" err="1" smtClean="0"/>
              <a:t>strasse</a:t>
            </a:r>
            <a:r>
              <a:rPr lang="cs-CZ" dirty="0" smtClean="0"/>
              <a:t>. </a:t>
            </a:r>
            <a:r>
              <a:rPr lang="cs-CZ" dirty="0" smtClean="0">
                <a:solidFill>
                  <a:schemeClr val="accent2"/>
                </a:solidFill>
              </a:rPr>
              <a:t>Doplňte název ulice.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35063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>
                <a:solidFill>
                  <a:prstClr val="black"/>
                </a:solidFill>
                <a:latin typeface="Arial" charset="0"/>
                <a:hlinkClick r:id="rId2"/>
              </a:rPr>
              <a:t>http://office.microsoft.com</a:t>
            </a:r>
            <a:endParaRPr lang="cs-CZ" b="1" dirty="0">
              <a:solidFill>
                <a:prstClr val="black"/>
              </a:solidFill>
              <a:latin typeface="Arial" charset="0"/>
            </a:endParaRPr>
          </a:p>
          <a:p>
            <a:r>
              <a:rPr lang="cs-CZ" i="1" dirty="0"/>
              <a:t>Mluvnice němčiny</a:t>
            </a:r>
            <a:r>
              <a:rPr lang="cs-CZ" dirty="0"/>
              <a:t>. 2. vyd. Olomouc: FIN </a:t>
            </a:r>
            <a:r>
              <a:rPr lang="cs-CZ" dirty="0" err="1"/>
              <a:t>Publishing</a:t>
            </a:r>
            <a:r>
              <a:rPr lang="cs-CZ" dirty="0"/>
              <a:t>, 1997. ISBN 80-86002-27-6.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46772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71</TotalTime>
  <Words>398</Words>
  <Application>Microsoft Office PowerPoint</Application>
  <PresentationFormat>Předvádění na obrazovce (4:3)</PresentationFormat>
  <Paragraphs>74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Jmění</vt:lpstr>
      <vt:lpstr>Motiv systému Office</vt:lpstr>
      <vt:lpstr>Prezentace aplikace PowerPoint</vt:lpstr>
      <vt:lpstr>Anotace:</vt:lpstr>
      <vt:lpstr>In der Stadt.</vt:lpstr>
      <vt:lpstr>Zopakujte si slovíčka:</vt:lpstr>
      <vt:lpstr>Wo  ist  die Schule?</vt:lpstr>
      <vt:lpstr>Opakování - předložky</vt:lpstr>
      <vt:lpstr>Procvičení:</vt:lpstr>
      <vt:lpstr>Wo kauft man das Brot? In der Bäckerei.</vt:lpstr>
      <vt:lpstr>Znáte názvy dalších obchodů a důležitých budov?</vt:lpstr>
      <vt:lpstr>Rozhovor „ Lojza a Líza“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 der Stadt.</dc:title>
  <dc:creator>ivana</dc:creator>
  <cp:lastModifiedBy>ivana</cp:lastModifiedBy>
  <cp:revision>8</cp:revision>
  <dcterms:created xsi:type="dcterms:W3CDTF">2012-03-06T15:45:08Z</dcterms:created>
  <dcterms:modified xsi:type="dcterms:W3CDTF">2012-06-24T14:30:16Z</dcterms:modified>
</cp:coreProperties>
</file>