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00C28A-03F4-4648-8197-17C3F9FC2A96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D9D77E6-9C12-49D3-BC00-036ABE3FC0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s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571298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Šárka Petříková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VY_32_INOVACE_3334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Části rostlin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Rostliny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výklad, který žáky seznámí s rostlinami a jejich částmi.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orientují v termínech list, květ, kořen, stonek. Znají základní druhy kořenů, listů.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3092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35896" y="560768"/>
            <a:ext cx="22322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u="sng" dirty="0" smtClean="0">
                <a:solidFill>
                  <a:srgbClr val="FF0000"/>
                </a:solidFill>
              </a:rPr>
              <a:t>Části rostlin</a:t>
            </a:r>
          </a:p>
        </p:txBody>
      </p:sp>
      <p:pic>
        <p:nvPicPr>
          <p:cNvPr id="1027" name="Picture 3" descr="C:\Users\ZSTREBON\AppData\Local\Microsoft\Windows\Temporary Internet Files\Content.IE5\YSFGGJHQ\MC900333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546" y="1114766"/>
            <a:ext cx="3918947" cy="555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61228" y="1700807"/>
            <a:ext cx="8640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KVĚT</a:t>
            </a:r>
            <a:endParaRPr lang="cs-CZ" sz="2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99320" y="3140387"/>
            <a:ext cx="71169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LIST</a:t>
            </a:r>
            <a:endParaRPr lang="cs-CZ" sz="2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65742" y="5683696"/>
            <a:ext cx="10671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KOŘEN</a:t>
            </a:r>
            <a:endParaRPr lang="cs-CZ" sz="2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31905" y="3861628"/>
            <a:ext cx="116868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STONEK</a:t>
            </a:r>
            <a:endParaRPr lang="cs-CZ" sz="22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4860032" y="1916250"/>
            <a:ext cx="19562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505190" y="4077071"/>
            <a:ext cx="157897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432898" y="5899139"/>
            <a:ext cx="11832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792546" y="3339079"/>
            <a:ext cx="11832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4527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8136904" cy="35947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200" b="1" u="sng" dirty="0" smtClean="0"/>
              <a:t>Kořen</a:t>
            </a:r>
          </a:p>
          <a:p>
            <a:pPr marL="1200150" lvl="2" indent="-285750">
              <a:lnSpc>
                <a:spcPct val="150000"/>
              </a:lnSpc>
              <a:buFontTx/>
              <a:buChar char="-"/>
            </a:pPr>
            <a:r>
              <a:rPr lang="cs-CZ" sz="2200" dirty="0" smtClean="0"/>
              <a:t>kořen je část rostliny, která je podzemí. Jeho funkcí je upevňovat rostlinu v zemi, čerpají z půdy živiny a vodu.</a:t>
            </a:r>
          </a:p>
          <a:p>
            <a:pPr marL="1200150" lvl="2" indent="-285750">
              <a:lnSpc>
                <a:spcPct val="150000"/>
              </a:lnSpc>
              <a:buFontTx/>
              <a:buChar char="-"/>
            </a:pPr>
            <a:r>
              <a:rPr lang="cs-CZ" sz="2200" u="sng" dirty="0" smtClean="0"/>
              <a:t>Kořeny mohou mít různou velikost i tvar:</a:t>
            </a:r>
          </a:p>
          <a:p>
            <a:pPr marL="1657350" lvl="3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200" dirty="0" smtClean="0"/>
              <a:t> svazčité kořeny</a:t>
            </a:r>
          </a:p>
          <a:p>
            <a:pPr marL="1657350" lvl="3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200" dirty="0" smtClean="0"/>
              <a:t>hlavní kořen a postranní kořínky</a:t>
            </a:r>
          </a:p>
          <a:p>
            <a:pPr marL="1657350" lvl="3" indent="-285750">
              <a:lnSpc>
                <a:spcPct val="150000"/>
              </a:lnSpc>
              <a:buFont typeface="Wingdings" pitchFamily="2" charset="2"/>
              <a:buChar char="§"/>
            </a:pPr>
            <a:r>
              <a:rPr lang="cs-CZ" sz="2200" dirty="0" smtClean="0"/>
              <a:t>rozvětvený kořen.</a:t>
            </a:r>
          </a:p>
        </p:txBody>
      </p:sp>
      <p:pic>
        <p:nvPicPr>
          <p:cNvPr id="2050" name="Picture 2" descr="C:\Users\ZSTREBON\AppData\Local\Microsoft\Windows\Temporary Internet Files\Content.IE5\OHC3FX29\MC9003906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11811"/>
            <a:ext cx="2529432" cy="4207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512WBYZK\MC9003597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15390"/>
            <a:ext cx="2028335" cy="2044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XNGYRJE3\MC9003339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780927"/>
            <a:ext cx="1810741" cy="256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8594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04664"/>
            <a:ext cx="8208912" cy="56260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200" b="1" u="sng" dirty="0" smtClean="0"/>
              <a:t>Stonek</a:t>
            </a:r>
          </a:p>
          <a:p>
            <a:pPr marL="1200150" lvl="2" indent="-285750">
              <a:lnSpc>
                <a:spcPct val="150000"/>
              </a:lnSpc>
              <a:buFontTx/>
              <a:buChar char="-"/>
            </a:pPr>
            <a:r>
              <a:rPr lang="cs-CZ" sz="2200" dirty="0" smtClean="0"/>
              <a:t>Nadzemní část rostliny. Vyrůstají z něho květy a listy.</a:t>
            </a:r>
          </a:p>
          <a:p>
            <a:pPr marL="1200150" lvl="2" indent="-285750">
              <a:lnSpc>
                <a:spcPct val="150000"/>
              </a:lnSpc>
              <a:buFontTx/>
              <a:buChar char="-"/>
            </a:pPr>
            <a:r>
              <a:rPr lang="cs-CZ" sz="2200" dirty="0" smtClean="0"/>
              <a:t>Stonek přivádí ke květům, plodům a listům živiny a vodu z kořenů.</a:t>
            </a:r>
          </a:p>
          <a:p>
            <a:pPr marL="1200150" lvl="2" indent="-285750">
              <a:lnSpc>
                <a:spcPct val="150000"/>
              </a:lnSpc>
              <a:buFontTx/>
              <a:buChar char="-"/>
            </a:pPr>
            <a:r>
              <a:rPr lang="cs-CZ" sz="2200" dirty="0" smtClean="0"/>
              <a:t>Stonek může být dřevnatý, nazýváme jej kmen. Nalezneme je u rostlin, kterým říkáme dřeviny.</a:t>
            </a:r>
          </a:p>
          <a:p>
            <a:pPr marL="1200150" lvl="2" indent="-285750">
              <a:lnSpc>
                <a:spcPct val="150000"/>
              </a:lnSpc>
              <a:buFontTx/>
              <a:buChar char="-"/>
            </a:pPr>
            <a:r>
              <a:rPr lang="cs-CZ" sz="2200" dirty="0" smtClean="0"/>
              <a:t>Dřeviny, kterým se stonek rozvětvuje ihned u země říkáme keře.</a:t>
            </a:r>
          </a:p>
          <a:p>
            <a:pPr marL="1200150" lvl="2" indent="-285750">
              <a:lnSpc>
                <a:spcPct val="150000"/>
              </a:lnSpc>
              <a:buFontTx/>
              <a:buChar char="-"/>
            </a:pPr>
            <a:r>
              <a:rPr lang="cs-CZ" sz="2200" dirty="0" smtClean="0"/>
              <a:t>Dřevinám, kterým se stonek rozvětvuje z kmene až výše nad zemí říkáme stromy. </a:t>
            </a:r>
          </a:p>
          <a:p>
            <a:pPr marL="1200150" lvl="2" indent="-285750">
              <a:lnSpc>
                <a:spcPct val="150000"/>
              </a:lnSpc>
              <a:buFontTx/>
              <a:buChar char="-"/>
            </a:pPr>
            <a:r>
              <a:rPr lang="cs-CZ" sz="2200" dirty="0" smtClean="0"/>
              <a:t>Stromy mají kořeny, kmen a větve, které tvoří korunu. </a:t>
            </a:r>
            <a:endParaRPr lang="cs-CZ" sz="2200" dirty="0"/>
          </a:p>
        </p:txBody>
      </p:sp>
      <p:pic>
        <p:nvPicPr>
          <p:cNvPr id="3074" name="Picture 2" descr="C:\Users\ZSTREBON\AppData\Local\Microsoft\Windows\Temporary Internet Files\Content.IE5\X4DSOBE7\MC9004063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84227"/>
            <a:ext cx="1444625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530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4096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cs-CZ" sz="2200" b="1" u="sng" dirty="0" smtClean="0"/>
              <a:t>List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Listy jsou upevněné ke stonku. Stonek jim přivádí vodu a živiny. U stromů a keřů jsou listy připojeny k větvím. 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Reagují na změnu teploty:</a:t>
            </a:r>
          </a:p>
          <a:p>
            <a:pPr marL="1657350" lvl="3" indent="-285750">
              <a:buFont typeface="Wingdings" pitchFamily="2" charset="2"/>
              <a:buChar char="§"/>
            </a:pPr>
            <a:r>
              <a:rPr lang="cs-CZ" sz="2200" dirty="0" smtClean="0"/>
              <a:t>na jaře vyraší,</a:t>
            </a:r>
          </a:p>
          <a:p>
            <a:pPr marL="1657350" lvl="3" indent="-285750">
              <a:buFont typeface="Wingdings" pitchFamily="2" charset="2"/>
              <a:buChar char="§"/>
            </a:pPr>
            <a:r>
              <a:rPr lang="cs-CZ" sz="2200" dirty="0" smtClean="0"/>
              <a:t>v létě je zelený,</a:t>
            </a:r>
          </a:p>
          <a:p>
            <a:pPr marL="1657350" lvl="3" indent="-285750">
              <a:buFont typeface="Wingdings" pitchFamily="2" charset="2"/>
              <a:buChar char="§"/>
            </a:pPr>
            <a:r>
              <a:rPr lang="cs-CZ" sz="2200" dirty="0" smtClean="0"/>
              <a:t>na podzim žloutne a opadává.</a:t>
            </a:r>
            <a:endParaRPr lang="cs-CZ" sz="2200" dirty="0"/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Listy mají většinou zelenou barvu, díky níž u nich může probíhat proces fotosyntézy. Vypouštějí do ovzduší kyslík.</a:t>
            </a:r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Listy mají různý tvar. Většina listů je složena z řapíku a čepeli.</a:t>
            </a:r>
          </a:p>
          <a:p>
            <a:pPr marL="1200150" lvl="2" indent="-285750">
              <a:buFontTx/>
              <a:buChar char="-"/>
            </a:pPr>
            <a:endParaRPr lang="cs-CZ" sz="2200" dirty="0"/>
          </a:p>
          <a:p>
            <a:pPr marL="1200150" lvl="2" indent="-285750">
              <a:buFontTx/>
              <a:buChar char="-"/>
            </a:pPr>
            <a:endParaRPr lang="cs-CZ" sz="2200" dirty="0" smtClean="0"/>
          </a:p>
          <a:p>
            <a:pPr marL="1200150" lvl="2" indent="-285750">
              <a:buFontTx/>
              <a:buChar char="-"/>
            </a:pPr>
            <a:endParaRPr lang="cs-CZ" sz="2200" dirty="0"/>
          </a:p>
          <a:p>
            <a:pPr marL="1200150" lvl="2" indent="-285750">
              <a:buFontTx/>
              <a:buChar char="-"/>
            </a:pPr>
            <a:endParaRPr lang="cs-CZ" sz="2200" dirty="0" smtClean="0"/>
          </a:p>
          <a:p>
            <a:pPr marL="1200150" lvl="2" indent="-285750">
              <a:buFontTx/>
              <a:buChar char="-"/>
            </a:pPr>
            <a:endParaRPr lang="cs-CZ" sz="2200" dirty="0"/>
          </a:p>
          <a:p>
            <a:pPr marL="1200150" lvl="2" indent="-285750">
              <a:buFontTx/>
              <a:buChar char="-"/>
            </a:pPr>
            <a:endParaRPr lang="cs-CZ" sz="2200" dirty="0" smtClean="0"/>
          </a:p>
          <a:p>
            <a:pPr lvl="2"/>
            <a:endParaRPr lang="cs-CZ" sz="2200" dirty="0" smtClean="0"/>
          </a:p>
          <a:p>
            <a:pPr marL="1200150" lvl="2" indent="-285750">
              <a:buFontTx/>
              <a:buChar char="-"/>
            </a:pPr>
            <a:r>
              <a:rPr lang="cs-CZ" sz="2200" dirty="0" smtClean="0"/>
              <a:t>Listy máme jednoduché, nebo složené (složené z několika listů).</a:t>
            </a:r>
            <a:endParaRPr lang="cs-CZ" sz="2200" dirty="0"/>
          </a:p>
          <a:p>
            <a:pPr marL="1200150" lvl="2" indent="-285750">
              <a:buFontTx/>
              <a:buChar char="-"/>
            </a:pPr>
            <a:endParaRPr lang="cs-CZ" dirty="0" smtClean="0"/>
          </a:p>
        </p:txBody>
      </p:sp>
      <p:pic>
        <p:nvPicPr>
          <p:cNvPr id="4098" name="Picture 2" descr="C:\Users\ZSTREBON\AppData\Local\Microsoft\Windows\Temporary Internet Files\Content.IE5\QXOMYNFP\MC900441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2084" y="3883249"/>
            <a:ext cx="1797050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47697" y="3721666"/>
            <a:ext cx="64807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čepel</a:t>
            </a:r>
            <a:endParaRPr lang="cs-CZ" sz="15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473090" y="4068288"/>
            <a:ext cx="792088" cy="1615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11812" y="4044831"/>
            <a:ext cx="80380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řapík</a:t>
            </a:r>
            <a:endParaRPr lang="cs-CZ" sz="15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899592" y="4236441"/>
            <a:ext cx="1405731" cy="544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 descr="C:\Users\ZSTREBON\AppData\Local\Microsoft\Windows\Temporary Internet Files\Content.IE5\OHC3FX29\MC900331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913834"/>
            <a:ext cx="1812202" cy="1546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072084" y="5373216"/>
            <a:ext cx="228389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Jednoduchý list</a:t>
            </a:r>
            <a:endParaRPr lang="cs-CZ" sz="15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30594" y="5534798"/>
            <a:ext cx="140100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/>
              <a:t>Složený list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100743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56895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cs-CZ" sz="2200" b="1" u="sng" dirty="0" smtClean="0"/>
              <a:t>Květ</a:t>
            </a:r>
          </a:p>
          <a:p>
            <a:pPr marL="1257300" lvl="2" indent="-342900">
              <a:buFontTx/>
              <a:buChar char="-"/>
            </a:pPr>
            <a:r>
              <a:rPr lang="cs-CZ" sz="2200" dirty="0" smtClean="0"/>
              <a:t>Rostliny kvetou většinou na jaře. Květy mají různou barvu i tvar. </a:t>
            </a:r>
          </a:p>
          <a:p>
            <a:pPr marL="1257300" lvl="2" indent="-342900">
              <a:buFontTx/>
              <a:buChar char="-"/>
            </a:pPr>
            <a:r>
              <a:rPr lang="cs-CZ" sz="2200" dirty="0" smtClean="0"/>
              <a:t>Květ rostliny slouží k rozmnožování (mají samčí a </a:t>
            </a:r>
            <a:r>
              <a:rPr lang="cs-CZ" sz="2200" dirty="0" smtClean="0"/>
              <a:t>samičí část</a:t>
            </a:r>
            <a:r>
              <a:rPr lang="cs-CZ" sz="2200" dirty="0" smtClean="0"/>
              <a:t>).</a:t>
            </a:r>
          </a:p>
          <a:p>
            <a:pPr marL="1257300" lvl="2" indent="-342900">
              <a:buFontTx/>
              <a:buChar char="-"/>
            </a:pPr>
            <a:endParaRPr lang="cs-CZ" sz="2200" dirty="0"/>
          </a:p>
          <a:p>
            <a:pPr marL="1257300" lvl="2" indent="-342900">
              <a:buFontTx/>
              <a:buChar char="-"/>
            </a:pPr>
            <a:endParaRPr lang="cs-CZ" sz="2200" dirty="0" smtClean="0"/>
          </a:p>
          <a:p>
            <a:pPr marL="1257300" lvl="2" indent="-342900">
              <a:buFontTx/>
              <a:buChar char="-"/>
            </a:pPr>
            <a:endParaRPr lang="cs-CZ" sz="2200" dirty="0"/>
          </a:p>
          <a:p>
            <a:pPr marL="1257300" lvl="2" indent="-342900">
              <a:buFontTx/>
              <a:buChar char="-"/>
            </a:pPr>
            <a:endParaRPr lang="cs-CZ" sz="2200" dirty="0" smtClean="0"/>
          </a:p>
          <a:p>
            <a:pPr marL="1257300" lvl="2" indent="-342900">
              <a:buFontTx/>
              <a:buChar char="-"/>
            </a:pPr>
            <a:endParaRPr lang="cs-CZ" sz="2200" dirty="0"/>
          </a:p>
          <a:p>
            <a:pPr marL="1257300" lvl="2" indent="-342900">
              <a:buFontTx/>
              <a:buChar char="-"/>
            </a:pPr>
            <a:endParaRPr lang="cs-CZ" sz="2200" dirty="0" smtClean="0"/>
          </a:p>
          <a:p>
            <a:pPr marL="1257300" lvl="2" indent="-342900">
              <a:buFontTx/>
              <a:buChar char="-"/>
            </a:pPr>
            <a:endParaRPr lang="cs-CZ" sz="2200" dirty="0"/>
          </a:p>
          <a:p>
            <a:pPr marL="1257300" lvl="2" indent="-342900">
              <a:buFontTx/>
              <a:buChar char="-"/>
            </a:pPr>
            <a:endParaRPr lang="cs-CZ" sz="2200" dirty="0" smtClean="0"/>
          </a:p>
          <a:p>
            <a:pPr lvl="2"/>
            <a:endParaRPr lang="cs-CZ" sz="2200" dirty="0" smtClean="0"/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200" b="1" u="sng" dirty="0" smtClean="0"/>
              <a:t>Plod</a:t>
            </a:r>
          </a:p>
          <a:p>
            <a:pPr marL="1257300" lvl="2" indent="-342900">
              <a:buFontTx/>
              <a:buChar char="-"/>
            </a:pPr>
            <a:r>
              <a:rPr lang="cs-CZ" sz="2200" dirty="0" smtClean="0"/>
              <a:t>Plody </a:t>
            </a:r>
            <a:r>
              <a:rPr lang="cs-CZ" sz="2200" dirty="0" smtClean="0"/>
              <a:t>se vyvíjejí z opylených květů. Z uzrálých plodů vypadávají </a:t>
            </a:r>
            <a:r>
              <a:rPr lang="cs-CZ" sz="2200" dirty="0" smtClean="0"/>
              <a:t>semena</a:t>
            </a:r>
            <a:r>
              <a:rPr lang="cs-CZ" sz="2200" dirty="0" smtClean="0"/>
              <a:t>, díky kterým se rostliny dál rozmnožují.</a:t>
            </a:r>
          </a:p>
          <a:p>
            <a:pPr marL="742950" lvl="1" indent="-285750">
              <a:buFont typeface="Arial" pitchFamily="34" charset="0"/>
              <a:buChar char="•"/>
            </a:pPr>
            <a:endParaRPr lang="cs-CZ" sz="2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88840"/>
            <a:ext cx="5898207" cy="3018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620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548680"/>
            <a:ext cx="8424936" cy="26314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Zdroje: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Archiv autora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dirty="0" smtClean="0"/>
              <a:t>	</a:t>
            </a:r>
            <a:r>
              <a:rPr lang="cs-CZ" u="sng" dirty="0" smtClean="0">
                <a:hlinkClick r:id="rId2"/>
              </a:rPr>
              <a:t>www.office.misrosoft.com</a:t>
            </a:r>
            <a:endParaRPr lang="cs-CZ" u="sng" dirty="0" smtClean="0"/>
          </a:p>
          <a:p>
            <a:endParaRPr lang="cs-CZ" dirty="0" smtClean="0"/>
          </a:p>
          <a:p>
            <a:pPr lvl="2"/>
            <a:r>
              <a:rPr lang="cs-CZ" dirty="0" smtClean="0"/>
              <a:t>http://upload.wikimedia.org/wikipedia/commons/5/5e/Mature_flower_diagram_cs.svg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7227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</TotalTime>
  <Words>347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User</cp:lastModifiedBy>
  <cp:revision>6</cp:revision>
  <dcterms:created xsi:type="dcterms:W3CDTF">2012-04-03T17:56:54Z</dcterms:created>
  <dcterms:modified xsi:type="dcterms:W3CDTF">2012-06-25T13:37:23Z</dcterms:modified>
</cp:coreProperties>
</file>