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2" r:id="rId2"/>
    <p:sldId id="256" r:id="rId3"/>
    <p:sldId id="258" r:id="rId4"/>
    <p:sldId id="259" r:id="rId5"/>
    <p:sldId id="260" r:id="rId6"/>
    <p:sldId id="261" r:id="rId7"/>
    <p:sldId id="257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FC87C-4A74-43F0-B60D-B47B2B10A686}" type="datetimeFigureOut">
              <a:rPr lang="cs-CZ" smtClean="0"/>
              <a:t>4.4.2012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698BF-7267-4691-B676-700BEE3F91A3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FC87C-4A74-43F0-B60D-B47B2B10A686}" type="datetimeFigureOut">
              <a:rPr lang="cs-CZ" smtClean="0"/>
              <a:t>4.4.2012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698BF-7267-4691-B676-700BEE3F91A3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FC87C-4A74-43F0-B60D-B47B2B10A686}" type="datetimeFigureOut">
              <a:rPr lang="cs-CZ" smtClean="0"/>
              <a:t>4.4.2012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698BF-7267-4691-B676-700BEE3F91A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FC87C-4A74-43F0-B60D-B47B2B10A686}" type="datetimeFigureOut">
              <a:rPr lang="cs-CZ" smtClean="0"/>
              <a:t>4.4.2012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698BF-7267-4691-B676-700BEE3F91A3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FC87C-4A74-43F0-B60D-B47B2B10A686}" type="datetimeFigureOut">
              <a:rPr lang="cs-CZ" smtClean="0"/>
              <a:t>4.4.2012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698BF-7267-4691-B676-700BEE3F91A3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FC87C-4A74-43F0-B60D-B47B2B10A686}" type="datetimeFigureOut">
              <a:rPr lang="cs-CZ" smtClean="0"/>
              <a:t>4.4.2012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698BF-7267-4691-B676-700BEE3F91A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FC87C-4A74-43F0-B60D-B47B2B10A686}" type="datetimeFigureOut">
              <a:rPr lang="cs-CZ" smtClean="0"/>
              <a:t>4.4.2012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698BF-7267-4691-B676-700BEE3F91A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FC87C-4A74-43F0-B60D-B47B2B10A686}" type="datetimeFigureOut">
              <a:rPr lang="cs-CZ" smtClean="0"/>
              <a:t>4.4.2012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698BF-7267-4691-B676-700BEE3F91A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FC87C-4A74-43F0-B60D-B47B2B10A686}" type="datetimeFigureOut">
              <a:rPr lang="cs-CZ" smtClean="0"/>
              <a:t>4.4.2012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698BF-7267-4691-B676-700BEE3F91A3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FC87C-4A74-43F0-B60D-B47B2B10A686}" type="datetimeFigureOut">
              <a:rPr lang="cs-CZ" smtClean="0"/>
              <a:t>4.4.2012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698BF-7267-4691-B676-700BEE3F91A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FC87C-4A74-43F0-B60D-B47B2B10A686}" type="datetimeFigureOut">
              <a:rPr lang="cs-CZ" smtClean="0"/>
              <a:t>4.4.2012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698BF-7267-4691-B676-700BEE3F91A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D39FC87C-4A74-43F0-B60D-B47B2B10A686}" type="datetimeFigureOut">
              <a:rPr lang="cs-CZ" smtClean="0"/>
              <a:t>4.4.2012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DC698BF-7267-4691-B676-700BEE3F91A3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//upload.wikimedia.org/wikipedia/commons/a/a0/Eduard_Ritter_Der_Holzfaeller.jpg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//upload.wikimedia.org/wikipedia/commons/e/eb/Okres_ceske_budejovice.PNG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de.wikipedia.org/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de.wikipedia.org/w/index.php?title=Image:Holasovice1.jpg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thumb/a/a0/Eduard_Ritter_Der_Holzfaeller.jpg/464px-Eduard_Ritter_Der_Holzfaeller.jpg" TargetMode="External"/><Relationship Id="rId2" Type="http://schemas.openxmlformats.org/officeDocument/2006/relationships/hyperlink" Target="http://www.office.misrosoft.com/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upload.wikimedia.org/wikipedia/commons/thumb/4/4b/Holasovice1.jpg/799px-Holasovice1.jpg" TargetMode="External"/><Relationship Id="rId4" Type="http://schemas.openxmlformats.org/officeDocument/2006/relationships/hyperlink" Target="http://upload.wikimedia.org/wikipedia/commons/thumb/e/e3/Cosmas-Chronica_Boemorum.jpg/411px-Cosmas-Chronica_Boemorum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620713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0366505"/>
              </p:ext>
            </p:extLst>
          </p:nvPr>
        </p:nvGraphicFramePr>
        <p:xfrm>
          <a:off x="1665288" y="2414588"/>
          <a:ext cx="5813425" cy="2826120"/>
        </p:xfrm>
        <a:graphic>
          <a:graphicData uri="http://schemas.openxmlformats.org/drawingml/2006/table">
            <a:tbl>
              <a:tblPr/>
              <a:tblGrid>
                <a:gridCol w="1360487"/>
                <a:gridCol w="4452938"/>
              </a:tblGrid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Škola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ZŠ Třeboň, Sokolská 296, 379 01 Třeboň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Mgr. Šárka Petříková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Číslo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VY_32_INOVACE_3335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Název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Naše obec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Téma hodiny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Naše obec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Předmět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Prvouka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Ročník/y/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3.C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51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Materiál obsahuje základní výklad, který žáky seznámí se základním rozděleném země, obcí, měst.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16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Očekávaný výstup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Žáci se orientují a aktivně používají pojmy jako obec, město, vesnice, kraj, okres, apod.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6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Prezentace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76967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203848" y="476672"/>
            <a:ext cx="223224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000" b="1" u="sng" dirty="0" smtClean="0">
                <a:solidFill>
                  <a:srgbClr val="FF0000"/>
                </a:solidFill>
              </a:rPr>
              <a:t>Naše obec</a:t>
            </a:r>
            <a:endParaRPr lang="cs-CZ" sz="3000" b="1" u="sng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19765" y="1268760"/>
            <a:ext cx="4752528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Arial" pitchFamily="34" charset="0"/>
              <a:buChar char="•"/>
            </a:pPr>
            <a:r>
              <a:rPr lang="cs-CZ" sz="2200" dirty="0" smtClean="0"/>
              <a:t>Obce vznikaly na místech, kde stávaly osady. </a:t>
            </a:r>
          </a:p>
          <a:p>
            <a:pPr marL="342900" indent="-342900" algn="just">
              <a:buFont typeface="Arial" pitchFamily="34" charset="0"/>
              <a:buChar char="•"/>
            </a:pPr>
            <a:endParaRPr lang="cs-CZ" sz="2200" dirty="0"/>
          </a:p>
          <a:p>
            <a:pPr marL="342900" indent="-342900" algn="just">
              <a:buFont typeface="Arial" pitchFamily="34" charset="0"/>
              <a:buChar char="•"/>
            </a:pPr>
            <a:r>
              <a:rPr lang="cs-CZ" sz="2200" dirty="0" smtClean="0"/>
              <a:t>Lidé se usadili na místech, kde byla úrodná krajina, kde lidé mohli pěstovat plodiny na obživu nejen sebe, ale také hospodářských zvířat.  </a:t>
            </a:r>
          </a:p>
          <a:p>
            <a:pPr marL="342900" indent="-342900" algn="just">
              <a:buFont typeface="Arial" pitchFamily="34" charset="0"/>
              <a:buChar char="•"/>
            </a:pPr>
            <a:endParaRPr lang="cs-CZ" sz="2200" dirty="0"/>
          </a:p>
          <a:p>
            <a:pPr marL="342900" indent="-342900" algn="just">
              <a:buFont typeface="Arial" pitchFamily="34" charset="0"/>
              <a:buChar char="•"/>
            </a:pPr>
            <a:r>
              <a:rPr lang="cs-CZ" sz="2200" dirty="0" smtClean="0"/>
              <a:t>Když se v osadách začali objevovat řemeslníci, vznikl i obchod. Lidé výrobky, vypěstované rostliny i zvířata začali vyměňovat a později i prodávat. </a:t>
            </a:r>
            <a:endParaRPr lang="cs-CZ" sz="2200" dirty="0"/>
          </a:p>
        </p:txBody>
      </p:sp>
      <p:pic>
        <p:nvPicPr>
          <p:cNvPr id="1026" name="Picture 2" descr="Soubor:Eduard Ritter Der Holzfaeller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5538" y="1412776"/>
            <a:ext cx="2505878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5630251" y="4653135"/>
            <a:ext cx="2776451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dirty="0" smtClean="0"/>
              <a:t>Dřevorubec (okolo roku 1840)</a:t>
            </a:r>
            <a:endParaRPr lang="cs-CZ" sz="1500" dirty="0"/>
          </a:p>
        </p:txBody>
      </p:sp>
    </p:spTree>
    <p:extLst>
      <p:ext uri="{BB962C8B-B14F-4D97-AF65-F5344CB8AC3E}">
        <p14:creationId xmlns:p14="http://schemas.microsoft.com/office/powerpoint/2010/main" val="3840607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476672"/>
            <a:ext cx="7848872" cy="4924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000" b="1" u="sng" dirty="0" smtClean="0">
                <a:solidFill>
                  <a:srgbClr val="FF0000"/>
                </a:solidFill>
              </a:rPr>
              <a:t>Co víme o naší obci?</a:t>
            </a:r>
          </a:p>
          <a:p>
            <a:endParaRPr lang="cs-CZ" sz="2000" dirty="0"/>
          </a:p>
          <a:p>
            <a:endParaRPr lang="cs-CZ" sz="2000" dirty="0" smtClean="0"/>
          </a:p>
          <a:p>
            <a:pPr marL="285750" indent="-285750" algn="just">
              <a:buFont typeface="Arial" pitchFamily="34" charset="0"/>
              <a:buChar char="•"/>
            </a:pPr>
            <a:r>
              <a:rPr lang="cs-CZ" sz="2000" dirty="0" smtClean="0"/>
              <a:t>Z obecních kronik, v muzeu nebo archivu se dovíme mnoho zajímavého  o vzniku naší obce. Kronika je kniha, která popisuje události z historie (můžeme si přečíst o válkách, požárech, o významných lidech obce, o důležitých návštěvách, apod.).</a:t>
            </a:r>
          </a:p>
          <a:p>
            <a:pPr algn="just"/>
            <a:endParaRPr lang="cs-CZ" sz="2200" dirty="0"/>
          </a:p>
          <a:p>
            <a:pPr marL="285750" indent="-285750" algn="just">
              <a:buFont typeface="Arial" pitchFamily="34" charset="0"/>
              <a:buChar char="•"/>
            </a:pPr>
            <a:r>
              <a:rPr lang="cs-CZ" sz="2000" dirty="0" smtClean="0"/>
              <a:t>Některé obce jsou staré několik desítek let,</a:t>
            </a:r>
          </a:p>
          <a:p>
            <a:pPr algn="just"/>
            <a:r>
              <a:rPr lang="cs-CZ" sz="2000" dirty="0" smtClean="0"/>
              <a:t>jiné byly založeny před několika sty lety. </a:t>
            </a:r>
          </a:p>
          <a:p>
            <a:pPr algn="just"/>
            <a:endParaRPr lang="cs-CZ" sz="2200" dirty="0"/>
          </a:p>
          <a:p>
            <a:pPr marL="285750" indent="-285750" algn="just">
              <a:buFont typeface="Arial" pitchFamily="34" charset="0"/>
              <a:buChar char="•"/>
            </a:pPr>
            <a:r>
              <a:rPr lang="cs-CZ" sz="2000" dirty="0" smtClean="0"/>
              <a:t>Bližší historii obce se můžete dozvědět </a:t>
            </a:r>
          </a:p>
          <a:p>
            <a:pPr algn="just"/>
            <a:r>
              <a:rPr lang="cs-CZ" sz="2000" dirty="0" smtClean="0"/>
              <a:t>např. od prarodičů, či nejstarších obyvatel obce.</a:t>
            </a:r>
          </a:p>
          <a:p>
            <a:endParaRPr lang="cs-CZ" sz="2000" dirty="0"/>
          </a:p>
          <a:p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2050" name="Picture 2" descr="http://upload.wikimedia.org/wikipedia/commons/e/e3/Cosmas-Chronica_Boemorum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6448" y="2919768"/>
            <a:ext cx="2204244" cy="3216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6052446" y="6309319"/>
            <a:ext cx="223224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dirty="0" smtClean="0"/>
              <a:t>Kosmova kronika česká</a:t>
            </a:r>
            <a:endParaRPr lang="cs-CZ" sz="1500" dirty="0"/>
          </a:p>
        </p:txBody>
      </p:sp>
    </p:spTree>
    <p:extLst>
      <p:ext uri="{BB962C8B-B14F-4D97-AF65-F5344CB8AC3E}">
        <p14:creationId xmlns:p14="http://schemas.microsoft.com/office/powerpoint/2010/main" val="4143267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404664"/>
            <a:ext cx="8280920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000" b="1" u="sng" dirty="0" smtClean="0">
                <a:solidFill>
                  <a:srgbClr val="FF0000"/>
                </a:solidFill>
              </a:rPr>
              <a:t>Město</a:t>
            </a:r>
          </a:p>
          <a:p>
            <a:endParaRPr lang="cs-CZ" dirty="0"/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000" dirty="0" smtClean="0"/>
              <a:t>Městem nazýváme obec s větším počtem obyvatel. </a:t>
            </a:r>
            <a:endParaRPr lang="cs-CZ" sz="2000" dirty="0"/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000" dirty="0" smtClean="0"/>
              <a:t>V čele města stojí starosta a městská rada. Ti město řídí. Ve velkých městech je v čele primátor. </a:t>
            </a:r>
            <a:endParaRPr lang="cs-CZ" sz="2000" dirty="0"/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000" dirty="0" smtClean="0"/>
              <a:t>Město může zahrnovat i blízké vesnice, které nemají vlastního starostu.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000" dirty="0" smtClean="0"/>
              <a:t>Střed města nazýváme centrum města. Tvoří jej nejstarší část města. 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000" dirty="0" smtClean="0"/>
              <a:t>V centru města najdeme náměstí. Na něm většinou důležité budovy – radnice, kostel, další historické budovy. 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000" dirty="0" smtClean="0"/>
              <a:t>Kromě budov najdeme obvykle na náměstí nějakou sochu, kašnu, nebo např. pomník.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444744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48753" y="332656"/>
            <a:ext cx="806489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Hlavní město </a:t>
            </a:r>
          </a:p>
          <a:p>
            <a:pPr marL="742950" lvl="1" indent="-285750">
              <a:buFont typeface="Wingdings" pitchFamily="2" charset="2"/>
              <a:buChar char="§"/>
            </a:pPr>
            <a:r>
              <a:rPr lang="cs-CZ" dirty="0" smtClean="0"/>
              <a:t>Hlavním městem naší republiky je Praha. Má i největší počet obyvatel (přes 1 milion).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Krajské město</a:t>
            </a:r>
          </a:p>
          <a:p>
            <a:pPr marL="742950" lvl="1" indent="-285750">
              <a:buFont typeface="Wingdings" pitchFamily="2" charset="2"/>
              <a:buChar char="§"/>
            </a:pPr>
            <a:r>
              <a:rPr lang="cs-CZ" dirty="0" smtClean="0"/>
              <a:t>Krajské město je město, které je sídlem kraje ( sídlí zde krajský úřad).</a:t>
            </a:r>
          </a:p>
          <a:p>
            <a:pPr marL="742950" lvl="1" indent="-285750">
              <a:buFont typeface="Wingdings" pitchFamily="2" charset="2"/>
              <a:buChar char="§"/>
            </a:pPr>
            <a:r>
              <a:rPr lang="cs-CZ" dirty="0" smtClean="0"/>
              <a:t>V České republice máme 14 krajů a 14 krajských měst.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Okresní město</a:t>
            </a:r>
          </a:p>
          <a:p>
            <a:pPr marL="742950" lvl="1" indent="-285750">
              <a:buFont typeface="Wingdings" pitchFamily="2" charset="2"/>
              <a:buChar char="§"/>
            </a:pPr>
            <a:r>
              <a:rPr lang="cs-CZ" dirty="0" smtClean="0"/>
              <a:t>Kraj se rozděluje na několik menších částí. Názvy částí se odvozují od nejvýznamnějšího města, které se nachází v této části. </a:t>
            </a:r>
          </a:p>
          <a:p>
            <a:pPr lvl="1"/>
            <a:endParaRPr lang="cs-CZ" dirty="0"/>
          </a:p>
        </p:txBody>
      </p:sp>
      <p:pic>
        <p:nvPicPr>
          <p:cNvPr id="3074" name="Picture 2" descr="Soubor:Okres ceske budejovice.PN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1766" y="3284984"/>
            <a:ext cx="3758867" cy="2161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068931" y="5568605"/>
            <a:ext cx="4824536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dirty="0" smtClean="0"/>
              <a:t>Jihočeský kraj a v něm vyznačený okres Č. Budějovice</a:t>
            </a:r>
            <a:endParaRPr lang="cs-CZ" sz="1500" dirty="0"/>
          </a:p>
        </p:txBody>
      </p:sp>
    </p:spTree>
    <p:extLst>
      <p:ext uri="{BB962C8B-B14F-4D97-AF65-F5344CB8AC3E}">
        <p14:creationId xmlns:p14="http://schemas.microsoft.com/office/powerpoint/2010/main" val="4176985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404664"/>
            <a:ext cx="813690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000" b="1" u="sng" dirty="0" smtClean="0">
                <a:solidFill>
                  <a:srgbClr val="FF0000"/>
                </a:solidFill>
              </a:rPr>
              <a:t>Vesnice</a:t>
            </a:r>
          </a:p>
          <a:p>
            <a:endParaRPr lang="cs-CZ" dirty="0"/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cs-CZ" dirty="0" smtClean="0"/>
              <a:t>V blízkosti přírody žijí lidé, kteří bydlí na vesnici. Jsou to obce s malým počtem obyvatel.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cs-CZ" dirty="0" smtClean="0"/>
              <a:t>Většinou je najdeme uprostřed přírody.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cs-CZ" dirty="0" smtClean="0"/>
              <a:t>I vesnice má svůj střed – náves. </a:t>
            </a:r>
            <a:endParaRPr lang="cs-CZ" dirty="0"/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cs-CZ" dirty="0" smtClean="0"/>
              <a:t>Na návsi většinou najdeme obecní úřad, kostel, někde i školu a obchod. 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cs-CZ" dirty="0" smtClean="0"/>
              <a:t>Často mají obce i své malé knihovny. Jistě i v nich najdeme kroniku obce.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cs-CZ" dirty="0" smtClean="0"/>
              <a:t>Ve větších vesnicích nalezneme pojmenované ulice, v malých jen čísla popisná. </a:t>
            </a:r>
            <a:endParaRPr lang="cs-CZ" dirty="0"/>
          </a:p>
        </p:txBody>
      </p:sp>
      <p:pic>
        <p:nvPicPr>
          <p:cNvPr id="4098" name="Picture 2" descr="http://upload.wikimedia.org/wikipedia/commons/4/4b/Holasovice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3119" y="4221088"/>
            <a:ext cx="5625753" cy="1831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723119" y="6052332"/>
            <a:ext cx="5625753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500" dirty="0" smtClean="0"/>
              <a:t>Originally from </a:t>
            </a:r>
            <a:r>
              <a:rPr lang="en-US" sz="1500" dirty="0" err="1" smtClean="0">
                <a:hlinkClick r:id="rId3"/>
              </a:rPr>
              <a:t>de.wikipedia</a:t>
            </a:r>
            <a:r>
              <a:rPr lang="en-US" sz="1500" dirty="0" smtClean="0"/>
              <a:t>; description page is/was </a:t>
            </a:r>
            <a:r>
              <a:rPr lang="en-US" sz="1500" dirty="0" smtClean="0">
                <a:hlinkClick r:id="rId4"/>
              </a:rPr>
              <a:t>here</a:t>
            </a:r>
            <a:r>
              <a:rPr lang="en-US" sz="1500" dirty="0" smtClean="0"/>
              <a:t>.</a:t>
            </a:r>
            <a:endParaRPr lang="cs-CZ" sz="1500" dirty="0"/>
          </a:p>
        </p:txBody>
      </p:sp>
    </p:spTree>
    <p:extLst>
      <p:ext uri="{BB962C8B-B14F-4D97-AF65-F5344CB8AC3E}">
        <p14:creationId xmlns:p14="http://schemas.microsoft.com/office/powerpoint/2010/main" val="1616889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3528" y="1005492"/>
            <a:ext cx="8496944" cy="46397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1200"/>
              </a:spcAft>
            </a:pPr>
            <a:r>
              <a:rPr lang="cs-CZ" sz="1500" dirty="0" smtClean="0"/>
              <a:t>Zdroje:</a:t>
            </a:r>
          </a:p>
          <a:p>
            <a:pPr>
              <a:lnSpc>
                <a:spcPct val="150000"/>
              </a:lnSpc>
              <a:spcAft>
                <a:spcPts val="1200"/>
              </a:spcAft>
            </a:pPr>
            <a:r>
              <a:rPr lang="cs-CZ" sz="1500" dirty="0" smtClean="0"/>
              <a:t>	Archiv autora</a:t>
            </a:r>
          </a:p>
          <a:p>
            <a:pPr>
              <a:lnSpc>
                <a:spcPct val="150000"/>
              </a:lnSpc>
              <a:spcAft>
                <a:spcPts val="1200"/>
              </a:spcAft>
            </a:pPr>
            <a:r>
              <a:rPr lang="cs-CZ" sz="1500" dirty="0" smtClean="0"/>
              <a:t>	</a:t>
            </a:r>
            <a:r>
              <a:rPr lang="cs-CZ" sz="1500" u="sng" dirty="0" smtClean="0">
                <a:hlinkClick r:id="rId2"/>
              </a:rPr>
              <a:t>www.office.misrosoft.com</a:t>
            </a:r>
            <a:r>
              <a:rPr lang="cs-CZ" sz="1500" dirty="0" smtClean="0"/>
              <a:t> </a:t>
            </a:r>
          </a:p>
          <a:p>
            <a:pPr lvl="2"/>
            <a:r>
              <a:rPr lang="cs-CZ" sz="1500" dirty="0" smtClean="0">
                <a:hlinkClick r:id="rId3"/>
              </a:rPr>
              <a:t>http://upload.wikimedia.org/wikipedia/commons/thumb/a/a0/Eduard_Ritter_Der_Holzfaeller.jpg/464px-Eduard_Ritter_Der_Holzfaeller.jpg</a:t>
            </a:r>
            <a:endParaRPr lang="cs-CZ" sz="1500" dirty="0" smtClean="0"/>
          </a:p>
          <a:p>
            <a:endParaRPr lang="cs-CZ" sz="1500" dirty="0"/>
          </a:p>
          <a:p>
            <a:pPr lvl="2"/>
            <a:r>
              <a:rPr lang="cs-CZ" sz="1500" dirty="0" smtClean="0">
                <a:hlinkClick r:id="rId4"/>
              </a:rPr>
              <a:t>http://upload.wikimedia.org/wikipedia/commons/thumb/e/e3/Cosmas-Chronica_Boemorum.jpg/411px-Cosmas-Chronica_Boemorum.jpg</a:t>
            </a:r>
            <a:endParaRPr lang="cs-CZ" sz="1500" dirty="0" smtClean="0"/>
          </a:p>
          <a:p>
            <a:endParaRPr lang="cs-CZ" sz="1500" dirty="0" smtClean="0"/>
          </a:p>
          <a:p>
            <a:pPr lvl="2"/>
            <a:r>
              <a:rPr lang="cs-CZ" sz="1500" dirty="0" smtClean="0">
                <a:hlinkClick r:id="rId5"/>
              </a:rPr>
              <a:t>http://upload.wikimedia.org/wikipedia/commons/e/eb/Okres_ceske_budejovice.PNG</a:t>
            </a:r>
          </a:p>
          <a:p>
            <a:endParaRPr lang="cs-CZ" sz="1500" dirty="0">
              <a:hlinkClick r:id="rId5"/>
            </a:endParaRPr>
          </a:p>
          <a:p>
            <a:pPr lvl="2"/>
            <a:r>
              <a:rPr lang="cs-CZ" sz="1500" dirty="0" smtClean="0">
                <a:hlinkClick r:id="rId5"/>
              </a:rPr>
              <a:t>http://upload.wikimedia.org/wikipedia/commons/thumb/4/4b/Holasovice1.jpg/799px-Holasovice1.jpg</a:t>
            </a:r>
            <a:endParaRPr lang="cs-CZ" sz="1500" dirty="0" smtClean="0"/>
          </a:p>
          <a:p>
            <a:endParaRPr lang="cs-CZ" sz="15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43265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3064</TotalTime>
  <Words>491</Words>
  <Application>Microsoft Office PowerPoint</Application>
  <PresentationFormat>Předvádění na obrazovce (4:3)</PresentationFormat>
  <Paragraphs>75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Aerodynamika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ZSTREBON</dc:creator>
  <cp:lastModifiedBy>install</cp:lastModifiedBy>
  <cp:revision>18</cp:revision>
  <dcterms:created xsi:type="dcterms:W3CDTF">2012-03-31T15:12:23Z</dcterms:created>
  <dcterms:modified xsi:type="dcterms:W3CDTF">2012-04-04T11:12:56Z</dcterms:modified>
</cp:coreProperties>
</file>