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2" r:id="rId2"/>
    <p:sldId id="256" r:id="rId3"/>
    <p:sldId id="258" r:id="rId4"/>
    <p:sldId id="259" r:id="rId5"/>
    <p:sldId id="260" r:id="rId6"/>
    <p:sldId id="261" r:id="rId7"/>
    <p:sldId id="257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77E648-DA98-48F3-8EF9-D90F14B61A12}" type="datetimeFigureOut">
              <a:rPr lang="cs-CZ" smtClean="0"/>
              <a:t>4.4.2012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3E259F-5A30-45A0-BD76-A3A1C558E2DD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77E648-DA98-48F3-8EF9-D90F14B61A12}" type="datetimeFigureOut">
              <a:rPr lang="cs-CZ" smtClean="0"/>
              <a:t>4.4.2012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3E259F-5A30-45A0-BD76-A3A1C558E2DD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77E648-DA98-48F3-8EF9-D90F14B61A12}" type="datetimeFigureOut">
              <a:rPr lang="cs-CZ" smtClean="0"/>
              <a:t>4.4.2012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3E259F-5A30-45A0-BD76-A3A1C558E2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77E648-DA98-48F3-8EF9-D90F14B61A12}" type="datetimeFigureOut">
              <a:rPr lang="cs-CZ" smtClean="0"/>
              <a:t>4.4.2012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3E259F-5A30-45A0-BD76-A3A1C558E2DD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77E648-DA98-48F3-8EF9-D90F14B61A12}" type="datetimeFigureOut">
              <a:rPr lang="cs-CZ" smtClean="0"/>
              <a:t>4.4.2012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3E259F-5A30-45A0-BD76-A3A1C558E2DD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77E648-DA98-48F3-8EF9-D90F14B61A12}" type="datetimeFigureOut">
              <a:rPr lang="cs-CZ" smtClean="0"/>
              <a:t>4.4.2012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3E259F-5A30-45A0-BD76-A3A1C558E2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77E648-DA98-48F3-8EF9-D90F14B61A12}" type="datetimeFigureOut">
              <a:rPr lang="cs-CZ" smtClean="0"/>
              <a:t>4.4.2012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3E259F-5A30-45A0-BD76-A3A1C558E2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77E648-DA98-48F3-8EF9-D90F14B61A12}" type="datetimeFigureOut">
              <a:rPr lang="cs-CZ" smtClean="0"/>
              <a:t>4.4.2012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3E259F-5A30-45A0-BD76-A3A1C558E2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77E648-DA98-48F3-8EF9-D90F14B61A12}" type="datetimeFigureOut">
              <a:rPr lang="cs-CZ" smtClean="0"/>
              <a:t>4.4.2012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3E259F-5A30-45A0-BD76-A3A1C558E2DD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77E648-DA98-48F3-8EF9-D90F14B61A12}" type="datetimeFigureOut">
              <a:rPr lang="cs-CZ" smtClean="0"/>
              <a:t>4.4.2012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3E259F-5A30-45A0-BD76-A3A1C558E2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77E648-DA98-48F3-8EF9-D90F14B61A12}" type="datetimeFigureOut">
              <a:rPr lang="cs-CZ" smtClean="0"/>
              <a:t>4.4.2012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3E259F-5A30-45A0-BD76-A3A1C558E2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5F77E648-DA98-48F3-8EF9-D90F14B61A12}" type="datetimeFigureOut">
              <a:rPr lang="cs-CZ" smtClean="0"/>
              <a:t>4.4.2012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643E259F-5A30-45A0-BD76-A3A1C558E2DD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//upload.wikimedia.org/wikipedia/commons/b/bd/Dolomit_Rumunia.jpg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.png"/><Relationship Id="rId4" Type="http://schemas.openxmlformats.org/officeDocument/2006/relationships/hyperlink" Target="//upload.wikimedia.org/wikipedia/commons/d/df/Sun_in_X-Ray.png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//upload.wikimedia.org/wikipedia/commons/5/53/Coastal_redwood.jpg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jpeg"/><Relationship Id="rId4" Type="http://schemas.openxmlformats.org/officeDocument/2006/relationships/hyperlink" Target="//upload.wikimedia.org/wikipedia/commons/7/71/Ostriches_cape_point.jpg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b/bd/Dolomit_Rumunia.jpg" TargetMode="External"/><Relationship Id="rId2" Type="http://schemas.openxmlformats.org/officeDocument/2006/relationships/hyperlink" Target="http://www.office.misrosoft.com/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upload.wikimedia.org/wikipedia/commons/thumb/5/53/Coastal_redwood.jpg/397px-Coastal_redwood.jpg" TargetMode="External"/><Relationship Id="rId4" Type="http://schemas.openxmlformats.org/officeDocument/2006/relationships/hyperlink" Target="http://upload.wikimedia.org/wikipedia/commons/d/df/Sun_in_X-Ray.p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6375" y="620713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96091957"/>
              </p:ext>
            </p:extLst>
          </p:nvPr>
        </p:nvGraphicFramePr>
        <p:xfrm>
          <a:off x="1665288" y="2414588"/>
          <a:ext cx="5813425" cy="2826120"/>
        </p:xfrm>
        <a:graphic>
          <a:graphicData uri="http://schemas.openxmlformats.org/drawingml/2006/table">
            <a:tbl>
              <a:tblPr/>
              <a:tblGrid>
                <a:gridCol w="1360487"/>
                <a:gridCol w="4452938"/>
              </a:tblGrid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Škola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ZŠ Třeboň, Sokolská 296, 379 01 Třeboň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Mgr. Šárka Petříková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Číslo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VY_32_INOVACE_3336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Název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Neživá příroda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Téma hodiny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Neživá příroda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Prvouka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Ročník/y/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3.C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851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Materiál obsahuje základní výklad, který žáky seznámí s neživou přírodou, skupenstvím látek, apod.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168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Žáci se orientují a aktivně používají pojmy z neživé přírody. Jsou schopni rozlišit živé a neživé přírodniny. 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567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Prezentace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04855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755576" y="548680"/>
            <a:ext cx="7920880" cy="38779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000" b="1" u="sng" dirty="0" smtClean="0">
                <a:solidFill>
                  <a:srgbClr val="FF0000"/>
                </a:solidFill>
              </a:rPr>
              <a:t>Neživá příroda</a:t>
            </a:r>
          </a:p>
          <a:p>
            <a:pPr algn="ctr"/>
            <a:endParaRPr lang="cs-CZ" sz="2000" b="1" u="sng" dirty="0" smtClean="0">
              <a:solidFill>
                <a:srgbClr val="FF0000"/>
              </a:solidFill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200" dirty="0" smtClean="0"/>
              <a:t>Mezi </a:t>
            </a:r>
            <a:r>
              <a:rPr lang="cs-CZ" sz="2200" b="1" u="sng" dirty="0" smtClean="0"/>
              <a:t>neživé součásti přírody</a:t>
            </a:r>
            <a:r>
              <a:rPr lang="cs-CZ" sz="2200" dirty="0" smtClean="0"/>
              <a:t> patří:</a:t>
            </a:r>
          </a:p>
          <a:p>
            <a:pPr marL="742950" lvl="1" indent="-285750">
              <a:buFont typeface="Wingdings" pitchFamily="2" charset="2"/>
              <a:buChar char="§"/>
            </a:pPr>
            <a:r>
              <a:rPr lang="cs-CZ" sz="2000" dirty="0" smtClean="0"/>
              <a:t>vzduch,</a:t>
            </a:r>
          </a:p>
          <a:p>
            <a:pPr marL="742950" lvl="1" indent="-285750">
              <a:buFont typeface="Wingdings" pitchFamily="2" charset="2"/>
              <a:buChar char="§"/>
            </a:pPr>
            <a:r>
              <a:rPr lang="cs-CZ" sz="2000" dirty="0" smtClean="0"/>
              <a:t>voda,</a:t>
            </a:r>
          </a:p>
          <a:p>
            <a:pPr marL="742950" lvl="1" indent="-285750">
              <a:buFont typeface="Wingdings" pitchFamily="2" charset="2"/>
              <a:buChar char="§"/>
            </a:pPr>
            <a:r>
              <a:rPr lang="cs-CZ" sz="2000" dirty="0" smtClean="0"/>
              <a:t>půda,</a:t>
            </a:r>
          </a:p>
          <a:p>
            <a:pPr marL="742950" lvl="1" indent="-285750">
              <a:buFont typeface="Wingdings" pitchFamily="2" charset="2"/>
              <a:buChar char="§"/>
            </a:pPr>
            <a:r>
              <a:rPr lang="cs-CZ" sz="2000" dirty="0" smtClean="0"/>
              <a:t>nerosty,</a:t>
            </a:r>
          </a:p>
          <a:p>
            <a:pPr marL="742950" lvl="1" indent="-285750">
              <a:buFont typeface="Wingdings" pitchFamily="2" charset="2"/>
              <a:buChar char="§"/>
            </a:pPr>
            <a:r>
              <a:rPr lang="cs-CZ" sz="2000" dirty="0" smtClean="0"/>
              <a:t>horniny,</a:t>
            </a:r>
          </a:p>
          <a:p>
            <a:pPr marL="742950" lvl="1" indent="-285750">
              <a:buFont typeface="Wingdings" pitchFamily="2" charset="2"/>
              <a:buChar char="§"/>
            </a:pPr>
            <a:r>
              <a:rPr lang="cs-CZ" sz="2000" dirty="0" smtClean="0"/>
              <a:t>světlo,</a:t>
            </a:r>
          </a:p>
          <a:p>
            <a:pPr marL="742950" lvl="1" indent="-285750">
              <a:buFont typeface="Wingdings" pitchFamily="2" charset="2"/>
              <a:buChar char="§"/>
            </a:pPr>
            <a:r>
              <a:rPr lang="cs-CZ" sz="2000" dirty="0" smtClean="0"/>
              <a:t>teplo.</a:t>
            </a:r>
          </a:p>
          <a:p>
            <a:pPr lvl="1"/>
            <a:endParaRPr lang="cs-CZ" dirty="0" smtClean="0"/>
          </a:p>
          <a:p>
            <a:pPr lvl="1"/>
            <a:endParaRPr lang="cs-CZ" dirty="0"/>
          </a:p>
        </p:txBody>
      </p:sp>
      <p:pic>
        <p:nvPicPr>
          <p:cNvPr id="1026" name="Picture 2" descr="Soubor:Dolomit Rumunia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54707" y="1659580"/>
            <a:ext cx="2208245" cy="1656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028049" y="3269598"/>
            <a:ext cx="3024336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500" dirty="0" smtClean="0"/>
              <a:t>dolomit</a:t>
            </a:r>
          </a:p>
          <a:p>
            <a:r>
              <a:rPr lang="cs-CZ" sz="1500" dirty="0" smtClean="0"/>
              <a:t>autor </a:t>
            </a:r>
            <a:r>
              <a:rPr lang="cs-CZ" sz="1500" dirty="0" err="1" smtClean="0"/>
              <a:t>zdjęcia</a:t>
            </a:r>
            <a:r>
              <a:rPr lang="cs-CZ" sz="1500" dirty="0" smtClean="0"/>
              <a:t> </a:t>
            </a:r>
            <a:r>
              <a:rPr lang="cs-CZ" sz="1500" dirty="0" err="1" smtClean="0"/>
              <a:t>Stowarzyszenie</a:t>
            </a:r>
            <a:r>
              <a:rPr lang="cs-CZ" sz="1500" dirty="0" smtClean="0"/>
              <a:t> </a:t>
            </a:r>
            <a:r>
              <a:rPr lang="cs-CZ" sz="1500" dirty="0" err="1" smtClean="0"/>
              <a:t>Spirifer</a:t>
            </a:r>
            <a:endParaRPr lang="cs-CZ" sz="1500" dirty="0"/>
          </a:p>
        </p:txBody>
      </p:sp>
      <p:pic>
        <p:nvPicPr>
          <p:cNvPr id="1028" name="Picture 4" descr="Soubor:Sun in X-Ray.pn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69546" y="3933056"/>
            <a:ext cx="2992105" cy="2168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4499992" y="4663209"/>
            <a:ext cx="367240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Slunce nám dává teplo a světlo. Bez něho by nebyl život na Zemi.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6573192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620688"/>
            <a:ext cx="7776864" cy="9591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000" u="sng" dirty="0" smtClean="0"/>
              <a:t>Rostliny, živočichové, člověk a ostatní živé organizmy</a:t>
            </a:r>
            <a:r>
              <a:rPr lang="cs-CZ" sz="2000" dirty="0" smtClean="0"/>
              <a:t> jsou součástí </a:t>
            </a:r>
            <a:r>
              <a:rPr lang="cs-CZ" sz="2000" b="1" u="sng" dirty="0" smtClean="0"/>
              <a:t>živé přírody</a:t>
            </a:r>
            <a:r>
              <a:rPr lang="cs-CZ" sz="2000" dirty="0" smtClean="0"/>
              <a:t>. </a:t>
            </a:r>
            <a:endParaRPr lang="cs-CZ" sz="2000" dirty="0"/>
          </a:p>
        </p:txBody>
      </p:sp>
      <p:pic>
        <p:nvPicPr>
          <p:cNvPr id="2050" name="Picture 2" descr="Soubor:Coastal redwood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2060848"/>
            <a:ext cx="2191683" cy="3312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Soubor:Ostriches cape point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2312876"/>
            <a:ext cx="3744416" cy="2808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925109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332656"/>
            <a:ext cx="828092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 smtClean="0"/>
              <a:t>Živá i neživá příroda nám dává suroviny, ze kterých lidé vyrábějí výrobky.</a:t>
            </a:r>
          </a:p>
        </p:txBody>
      </p:sp>
      <p:pic>
        <p:nvPicPr>
          <p:cNvPr id="2050" name="Picture 2" descr="C:\Users\ZSTREBON\AppData\Local\Microsoft\Windows\Temporary Internet Files\Content.IE5\OPP5JDVQ\MP900289881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67673" y="2450477"/>
            <a:ext cx="2880320" cy="19298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ZSTREBON\AppData\Local\Microsoft\Windows\Temporary Internet Files\Content.IE5\2JW2LOSI\MP90042306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2420888"/>
            <a:ext cx="2988161" cy="19889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ZSTREBON\AppData\Local\Microsoft\Windows\Temporary Internet Files\Content.IE5\NSGRM3GF\MP900439468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55130" y="2468066"/>
            <a:ext cx="2340431" cy="18946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21505" y="1772816"/>
            <a:ext cx="807203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Přírodnina 			surovina			výrobek</a:t>
            </a:r>
            <a:endParaRPr lang="cs-CZ" dirty="0"/>
          </a:p>
        </p:txBody>
      </p:sp>
      <p:cxnSp>
        <p:nvCxnSpPr>
          <p:cNvPr id="5" name="Přímá spojnice se šipkou 4"/>
          <p:cNvCxnSpPr/>
          <p:nvPr/>
        </p:nvCxnSpPr>
        <p:spPr>
          <a:xfrm>
            <a:off x="1673592" y="1957482"/>
            <a:ext cx="1494081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>
            <a:off x="5103076" y="1957482"/>
            <a:ext cx="1494081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590513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476672"/>
            <a:ext cx="7992888" cy="427809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000" b="1" u="sng" dirty="0" smtClean="0">
                <a:solidFill>
                  <a:srgbClr val="FF0000"/>
                </a:solidFill>
              </a:rPr>
              <a:t>Skupenství látek</a:t>
            </a:r>
          </a:p>
          <a:p>
            <a:endParaRPr lang="cs-CZ" sz="2200" dirty="0"/>
          </a:p>
          <a:p>
            <a:pPr marL="285750" indent="-285750">
              <a:buFont typeface="Arial" pitchFamily="34" charset="0"/>
              <a:buChar char="•"/>
            </a:pPr>
            <a:r>
              <a:rPr lang="cs-CZ" sz="2200" dirty="0" smtClean="0"/>
              <a:t>V přírodě nalezneme látky ve skupenství plynném, kapalném nebo pevném. 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2200" dirty="0"/>
          </a:p>
          <a:p>
            <a:pPr marL="285750" indent="-285750">
              <a:buFont typeface="Arial" pitchFamily="34" charset="0"/>
              <a:buChar char="•"/>
            </a:pPr>
            <a:r>
              <a:rPr lang="cs-CZ" sz="2200" dirty="0" smtClean="0"/>
              <a:t>Pevné skupenství (židle ze dřeva, kabát z kůže, košile z látky). Pevné látky mají svůj stálý tvar.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2200" dirty="0"/>
          </a:p>
          <a:p>
            <a:pPr marL="285750" indent="-285750">
              <a:buFont typeface="Arial" pitchFamily="34" charset="0"/>
              <a:buChar char="•"/>
            </a:pPr>
            <a:r>
              <a:rPr lang="cs-CZ" sz="2200" dirty="0" smtClean="0"/>
              <a:t>Kapalné skupenství (mléko, voda, limonáda). Kapalné látky přijímají tvar nádoby, ve které jsou nality.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2200" dirty="0"/>
          </a:p>
          <a:p>
            <a:pPr marL="285750" indent="-285750">
              <a:buFont typeface="Arial" pitchFamily="34" charset="0"/>
              <a:buChar char="•"/>
            </a:pPr>
            <a:r>
              <a:rPr lang="cs-CZ" sz="2200" dirty="0" smtClean="0"/>
              <a:t>Plynné látky (vzduch, plyn). </a:t>
            </a:r>
          </a:p>
        </p:txBody>
      </p:sp>
      <p:pic>
        <p:nvPicPr>
          <p:cNvPr id="3075" name="Picture 3" descr="C:\Users\ZSTREBON\AppData\Local\Microsoft\Windows\Temporary Internet Files\Content.IE5\9LIJR6PS\MC90041255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4077072"/>
            <a:ext cx="2323723" cy="24444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932299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548680"/>
            <a:ext cx="8280920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3000" b="1" u="sng" dirty="0">
                <a:solidFill>
                  <a:srgbClr val="FF0000"/>
                </a:solidFill>
              </a:rPr>
              <a:t>Změny skupenství látek</a:t>
            </a:r>
          </a:p>
          <a:p>
            <a:endParaRPr lang="cs-CZ" dirty="0"/>
          </a:p>
          <a:p>
            <a:r>
              <a:rPr lang="cs-CZ" sz="2200" dirty="0"/>
              <a:t>Vodu nalezneme ve skupenství plynném, kapalném i tuhém. Může své skupenství i </a:t>
            </a:r>
            <a:r>
              <a:rPr lang="cs-CZ" sz="2200" dirty="0" smtClean="0"/>
              <a:t>měnit. </a:t>
            </a:r>
          </a:p>
          <a:p>
            <a:endParaRPr lang="cs-CZ" sz="2200" dirty="0"/>
          </a:p>
          <a:p>
            <a:r>
              <a:rPr lang="cs-CZ" sz="2200" dirty="0" smtClean="0"/>
              <a:t>V </a:t>
            </a:r>
            <a:r>
              <a:rPr lang="cs-CZ" sz="2200" b="1" u="sng" dirty="0" smtClean="0"/>
              <a:t>mrazech</a:t>
            </a:r>
            <a:r>
              <a:rPr lang="cs-CZ" sz="2200" dirty="0" smtClean="0"/>
              <a:t> se voda z </a:t>
            </a:r>
            <a:r>
              <a:rPr lang="cs-CZ" sz="2200" b="1" u="sng" dirty="0" smtClean="0"/>
              <a:t>kapalného</a:t>
            </a:r>
            <a:r>
              <a:rPr lang="cs-CZ" sz="2200" dirty="0" smtClean="0"/>
              <a:t> skupenství </a:t>
            </a:r>
            <a:r>
              <a:rPr lang="cs-CZ" sz="2200" b="1" u="sng" dirty="0" smtClean="0"/>
              <a:t>změní v led (pevné skupenství)</a:t>
            </a:r>
            <a:r>
              <a:rPr lang="cs-CZ" sz="2200" dirty="0" smtClean="0"/>
              <a:t>. Při </a:t>
            </a:r>
            <a:r>
              <a:rPr lang="cs-CZ" sz="2200" b="1" u="sng" dirty="0" smtClean="0"/>
              <a:t>vaření</a:t>
            </a:r>
            <a:r>
              <a:rPr lang="cs-CZ" sz="2200" dirty="0" smtClean="0"/>
              <a:t> se </a:t>
            </a:r>
            <a:r>
              <a:rPr lang="cs-CZ" sz="2200" b="1" u="sng" dirty="0" smtClean="0"/>
              <a:t>kapalného</a:t>
            </a:r>
            <a:r>
              <a:rPr lang="cs-CZ" sz="2200" dirty="0" smtClean="0"/>
              <a:t> skupenství stává skupenství </a:t>
            </a:r>
            <a:r>
              <a:rPr lang="cs-CZ" sz="2200" b="1" u="sng" dirty="0" smtClean="0"/>
              <a:t>plynné</a:t>
            </a:r>
            <a:r>
              <a:rPr lang="cs-CZ" sz="2200" dirty="0" smtClean="0"/>
              <a:t>.</a:t>
            </a:r>
            <a:endParaRPr lang="cs-CZ" sz="2200" dirty="0"/>
          </a:p>
        </p:txBody>
      </p:sp>
      <p:pic>
        <p:nvPicPr>
          <p:cNvPr id="3" name="Picture 2" descr="C:\Users\ZSTREBON\AppData\Local\Microsoft\Windows\Temporary Internet Files\Content.IE5\LGBKCTBK\MP90040288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3729163"/>
            <a:ext cx="2915816" cy="21868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800030" y="5908184"/>
            <a:ext cx="2160240" cy="3231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/>
              <a:t>Led – pevné skupenství</a:t>
            </a:r>
            <a:endParaRPr lang="cs-CZ" sz="1500" dirty="0"/>
          </a:p>
        </p:txBody>
      </p:sp>
      <p:pic>
        <p:nvPicPr>
          <p:cNvPr id="4098" name="Picture 2" descr="C:\Users\ZSTREBON\AppData\Local\Microsoft\Windows\Temporary Internet Files\Content.IE5\T5P3KV62\MC900441752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3729163"/>
            <a:ext cx="2232248" cy="2232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448120" y="5877272"/>
            <a:ext cx="2448272" cy="3231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/>
              <a:t>Voda – kapalné skupenství</a:t>
            </a:r>
            <a:endParaRPr lang="cs-CZ" sz="1500" dirty="0"/>
          </a:p>
        </p:txBody>
      </p:sp>
      <p:pic>
        <p:nvPicPr>
          <p:cNvPr id="4099" name="Picture 3" descr="C:\Users\ZSTREBON\AppData\Local\Microsoft\Windows\Temporary Internet Files\Content.IE5\OHC3FX29\MC90036151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5596" y="3858180"/>
            <a:ext cx="1512168" cy="26404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507887" y="3567580"/>
            <a:ext cx="2376264" cy="3231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/>
              <a:t>Pára – plynné skupenství</a:t>
            </a:r>
            <a:endParaRPr lang="cs-CZ" sz="1500" dirty="0"/>
          </a:p>
        </p:txBody>
      </p:sp>
    </p:spTree>
    <p:extLst>
      <p:ext uri="{BB962C8B-B14F-4D97-AF65-F5344CB8AC3E}">
        <p14:creationId xmlns:p14="http://schemas.microsoft.com/office/powerpoint/2010/main" val="34940950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620688"/>
            <a:ext cx="7920880" cy="403956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spcAft>
                <a:spcPts val="1200"/>
              </a:spcAft>
            </a:pPr>
            <a:r>
              <a:rPr lang="cs-CZ" sz="1500" dirty="0"/>
              <a:t>Zdroje:</a:t>
            </a:r>
          </a:p>
          <a:p>
            <a:pPr>
              <a:lnSpc>
                <a:spcPct val="150000"/>
              </a:lnSpc>
              <a:spcAft>
                <a:spcPts val="1200"/>
              </a:spcAft>
            </a:pPr>
            <a:r>
              <a:rPr lang="cs-CZ" sz="1500" dirty="0"/>
              <a:t>	Archiv autora</a:t>
            </a:r>
          </a:p>
          <a:p>
            <a:pPr>
              <a:lnSpc>
                <a:spcPct val="150000"/>
              </a:lnSpc>
              <a:spcAft>
                <a:spcPts val="1200"/>
              </a:spcAft>
            </a:pPr>
            <a:r>
              <a:rPr lang="cs-CZ" sz="1500" dirty="0"/>
              <a:t>	</a:t>
            </a:r>
            <a:r>
              <a:rPr lang="cs-CZ" sz="1500" u="sng" dirty="0">
                <a:hlinkClick r:id="rId2"/>
              </a:rPr>
              <a:t>www.office.misrosoft.com</a:t>
            </a:r>
            <a:r>
              <a:rPr lang="cs-CZ" sz="1500" dirty="0"/>
              <a:t> </a:t>
            </a:r>
            <a:endParaRPr lang="cs-CZ" sz="1500" dirty="0" smtClean="0">
              <a:hlinkClick r:id="rId3"/>
            </a:endParaRPr>
          </a:p>
          <a:p>
            <a:endParaRPr lang="cs-CZ" sz="1500" dirty="0">
              <a:hlinkClick r:id="rId3"/>
            </a:endParaRPr>
          </a:p>
          <a:p>
            <a:pPr lvl="2"/>
            <a:r>
              <a:rPr lang="cs-CZ" sz="1500" dirty="0" smtClean="0">
                <a:hlinkClick r:id="rId3"/>
              </a:rPr>
              <a:t>http://upload.wikimedia.org/wikipedia/commons/b/bd/Dolomit_Rumunia.jpg</a:t>
            </a:r>
            <a:endParaRPr lang="cs-CZ" sz="1500" dirty="0" smtClean="0"/>
          </a:p>
          <a:p>
            <a:endParaRPr lang="cs-CZ" sz="1500" dirty="0"/>
          </a:p>
          <a:p>
            <a:pPr lvl="2"/>
            <a:r>
              <a:rPr lang="cs-CZ" sz="1500" dirty="0" smtClean="0">
                <a:hlinkClick r:id="rId4"/>
              </a:rPr>
              <a:t>http://upload.wikimedia.org/wikipedia/commons/d/df/Sun_in_X-Ray.png</a:t>
            </a:r>
            <a:endParaRPr lang="cs-CZ" sz="1500" dirty="0" smtClean="0"/>
          </a:p>
          <a:p>
            <a:endParaRPr lang="cs-CZ" sz="1500" dirty="0" smtClean="0"/>
          </a:p>
          <a:p>
            <a:pPr lvl="2"/>
            <a:r>
              <a:rPr lang="cs-CZ" sz="1500" dirty="0" smtClean="0">
                <a:hlinkClick r:id="rId5"/>
              </a:rPr>
              <a:t>http://upload.wikimedia.org/wikipedia/commons/thumb/5/53/Coastal_redwood.jpg/397px-Coastal_redwood.jpg</a:t>
            </a:r>
            <a:r>
              <a:rPr lang="cs-CZ" sz="1500" dirty="0" smtClean="0"/>
              <a:t> </a:t>
            </a:r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127459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Svět módy">
      <a:dk1>
        <a:sysClr val="windowText" lastClr="000000"/>
      </a:dk1>
      <a:lt1>
        <a:sysClr val="window" lastClr="FFFFFF"/>
      </a:lt1>
      <a:dk2>
        <a:srgbClr val="37302A"/>
      </a:dk2>
      <a:lt2>
        <a:srgbClr val="D0CCB9"/>
      </a:lt2>
      <a:accent1>
        <a:srgbClr val="9E8E5C"/>
      </a:accent1>
      <a:accent2>
        <a:srgbClr val="A09781"/>
      </a:accent2>
      <a:accent3>
        <a:srgbClr val="85776D"/>
      </a:accent3>
      <a:accent4>
        <a:srgbClr val="AEAFA9"/>
      </a:accent4>
      <a:accent5>
        <a:srgbClr val="8D878B"/>
      </a:accent5>
      <a:accent6>
        <a:srgbClr val="6B6149"/>
      </a:accent6>
      <a:hlink>
        <a:srgbClr val="B6A272"/>
      </a:hlink>
      <a:folHlink>
        <a:srgbClr val="8A784F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56</TotalTime>
  <Words>262</Words>
  <Application>Microsoft Office PowerPoint</Application>
  <PresentationFormat>Předvádění na obrazovce (4:3)</PresentationFormat>
  <Paragraphs>63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Aerodynamika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ZSTREBON</dc:creator>
  <cp:lastModifiedBy>install</cp:lastModifiedBy>
  <cp:revision>7</cp:revision>
  <dcterms:created xsi:type="dcterms:W3CDTF">2012-04-02T19:29:14Z</dcterms:created>
  <dcterms:modified xsi:type="dcterms:W3CDTF">2012-04-04T11:14:23Z</dcterms:modified>
</cp:coreProperties>
</file>