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7D50EF-83F7-4956-9E24-696E1C120580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BF93BB-5E43-4545-9324-6C6528C3DCF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a/a3/Saut_chevreuil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//commons.wikimedia.org/w/index.php?title=User:Teytaud&amp;action=edit&amp;redlink=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4986784"/>
              </p:ext>
            </p:extLst>
          </p:nvPr>
        </p:nvGraphicFramePr>
        <p:xfrm>
          <a:off x="1665288" y="2414588"/>
          <a:ext cx="5813425" cy="282624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VY_32_INOVACE_3340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Živočichové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Živočichové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výklad, který žáky seznámí se základními informacemi o živočiších. O jejich společných znacích, o rozdělení.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termínech obratlovec, bezobratlí, dokáží samostatně vyjmenovat znaky živočichů.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01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835292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u="sng" dirty="0" smtClean="0">
                <a:solidFill>
                  <a:srgbClr val="FF0000"/>
                </a:solidFill>
              </a:rPr>
              <a:t>Živočichové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u="sng" dirty="0" smtClean="0"/>
              <a:t>Živočichové mají společné znaky: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u="sng" dirty="0" smtClean="0"/>
              <a:t>Živočichové dýchají </a:t>
            </a:r>
          </a:p>
          <a:p>
            <a:pPr lvl="2"/>
            <a:r>
              <a:rPr lang="cs-CZ" sz="2200" dirty="0" smtClean="0"/>
              <a:t>– živočichové vdechují kyslík a vydechují oxid uhličitý. Živočichové žijící na souši kyslík dýchají ze vzduchu, vodní živočichové dýchají kyslík rozpuštěný ve vodě. </a:t>
            </a:r>
          </a:p>
          <a:p>
            <a:pPr marL="742950" lvl="1" indent="-285750">
              <a:buFont typeface="Wingdings" pitchFamily="2" charset="2"/>
              <a:buChar char="§"/>
            </a:pPr>
            <a:endParaRPr lang="cs-CZ" sz="2200" dirty="0"/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u="sng" dirty="0" smtClean="0"/>
              <a:t>Rozmnožují se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Živočichové mají schopnost se rozmnožovat. Od každého druhu živočichů existují vždy dva – samec a samice. 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Nový jedinec vznikne spojením dvou živočichů a k následnému oplodnění samičí buňky (vajíčka) samčí buňkou.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Někteří živočichové svá mláďata rodí, jiná mláďata se líhnou z vajíček.</a:t>
            </a:r>
            <a:endParaRPr lang="cs-CZ" sz="2200" dirty="0"/>
          </a:p>
        </p:txBody>
      </p:sp>
      <p:pic>
        <p:nvPicPr>
          <p:cNvPr id="1026" name="Picture 2" descr="C:\Users\ZSTREBON\AppData\Local\Microsoft\Windows\Temporary Internet Files\Content.IE5\X2ZG9CZD\MP9004072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2457"/>
            <a:ext cx="2232248" cy="148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4235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424936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§"/>
            </a:pPr>
            <a:r>
              <a:rPr lang="cs-CZ" sz="2200" b="1" u="sng" dirty="0" smtClean="0"/>
              <a:t>Mláďata živočichů rostou a vyvíjejí se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Některá mláďata se po narození rodí slepá. Mláďata postupně rostou, sílí a vyvíjejí se. Pomalu se mění v dospělého jedince.</a:t>
            </a:r>
          </a:p>
          <a:p>
            <a:pPr marL="1200150" lvl="2" indent="-285750">
              <a:buFontTx/>
              <a:buChar char="-"/>
            </a:pPr>
            <a:endParaRPr lang="cs-CZ" sz="2200" dirty="0"/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u="sng" dirty="0" smtClean="0"/>
              <a:t>Přijímají vodu a potravu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Živočichové potřebují ke svému životu potravu (živiny) a vodu. Potrava živočichů je rozdílná (masožravec, býložravec). 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Voda je součástí těl živočichů.</a:t>
            </a:r>
            <a:endParaRPr lang="cs-CZ" sz="2200" dirty="0"/>
          </a:p>
          <a:p>
            <a:pPr marL="1200150" lvl="2" indent="-285750">
              <a:buFontTx/>
              <a:buChar char="-"/>
            </a:pPr>
            <a:endParaRPr lang="cs-CZ" dirty="0" smtClean="0"/>
          </a:p>
          <a:p>
            <a:pPr marL="1200150" lvl="2" indent="-285750">
              <a:buFontTx/>
              <a:buChar char="-"/>
            </a:pPr>
            <a:endParaRPr lang="cs-CZ" dirty="0"/>
          </a:p>
        </p:txBody>
      </p:sp>
      <p:pic>
        <p:nvPicPr>
          <p:cNvPr id="2050" name="Picture 2" descr="C:\Users\ZSTREBON\AppData\Local\Microsoft\Windows\Temporary Internet Files\Content.IE5\69JGZ4KK\MC900088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378" y="3789040"/>
            <a:ext cx="3932843" cy="278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048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136904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§"/>
            </a:pPr>
            <a:r>
              <a:rPr lang="cs-CZ" sz="2200" b="1" u="sng" dirty="0" smtClean="0"/>
              <a:t>Vylučují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Živočichové vylučují:</a:t>
            </a:r>
          </a:p>
          <a:p>
            <a:pPr marL="1714500" lvl="3" indent="-342900">
              <a:buFont typeface="Courier New" pitchFamily="49" charset="0"/>
              <a:buChar char="o"/>
            </a:pPr>
            <a:r>
              <a:rPr lang="cs-CZ" sz="2200" dirty="0" smtClean="0"/>
              <a:t>oxid uhličitý (při dýchání),</a:t>
            </a:r>
          </a:p>
          <a:p>
            <a:pPr marL="1714500" lvl="3" indent="-342900">
              <a:buFont typeface="Courier New" pitchFamily="49" charset="0"/>
              <a:buChar char="o"/>
            </a:pPr>
            <a:r>
              <a:rPr lang="cs-CZ" sz="2200" dirty="0"/>
              <a:t>p</a:t>
            </a:r>
            <a:r>
              <a:rPr lang="cs-CZ" sz="2200" dirty="0" smtClean="0"/>
              <a:t>evné nestrávené zbytky potravy (trus),</a:t>
            </a:r>
          </a:p>
          <a:p>
            <a:pPr marL="1714500" lvl="3" indent="-342900">
              <a:buFont typeface="Courier New" pitchFamily="49" charset="0"/>
              <a:buChar char="o"/>
            </a:pPr>
            <a:r>
              <a:rPr lang="cs-CZ" sz="2200" dirty="0" smtClean="0"/>
              <a:t>vodu v moči a potu.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b="1" u="sng" dirty="0" smtClean="0"/>
              <a:t>Živočichové reagují na změnu teploty</a:t>
            </a:r>
          </a:p>
          <a:p>
            <a:pPr marL="1257300" lvl="2" indent="-342900">
              <a:buFontTx/>
              <a:buChar char="-"/>
            </a:pPr>
            <a:r>
              <a:rPr lang="cs-CZ" sz="2200" dirty="0" smtClean="0"/>
              <a:t>Někteří živočichové prospí období zimy, kdy jim klesne teplota na minimum.</a:t>
            </a:r>
          </a:p>
          <a:p>
            <a:pPr marL="1257300" lvl="2" indent="-342900">
              <a:buFontTx/>
              <a:buChar char="-"/>
            </a:pPr>
            <a:r>
              <a:rPr lang="cs-CZ" sz="2200" dirty="0" smtClean="0"/>
              <a:t>Jiní živočichové naopak prospí letní horka.</a:t>
            </a:r>
          </a:p>
          <a:p>
            <a:pPr lvl="2"/>
            <a:endParaRPr lang="cs-CZ" sz="2200" dirty="0" smtClean="0"/>
          </a:p>
          <a:p>
            <a:pPr marL="1714500" lvl="3" indent="-342900"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3074" name="Picture 2" descr="C:\Users\ZSTREBON\AppData\Local\Microsoft\Windows\Temporary Internet Files\Content.IE5\OHC3FX29\MC900346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138" y="3645024"/>
            <a:ext cx="403370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9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809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§"/>
            </a:pPr>
            <a:r>
              <a:rPr lang="cs-CZ" sz="2200" b="1" u="sng" dirty="0" smtClean="0"/>
              <a:t>Živočichové se pohybují</a:t>
            </a:r>
          </a:p>
          <a:p>
            <a:pPr lvl="2"/>
            <a:r>
              <a:rPr lang="cs-CZ" sz="2200" dirty="0" smtClean="0"/>
              <a:t>- Živočichové se mohou pohybovat z místa na místo. Někteří živočichové chodí, jiní se plazí, plavou nebo létají.</a:t>
            </a:r>
            <a:endParaRPr lang="cs-CZ" sz="2200" dirty="0"/>
          </a:p>
        </p:txBody>
      </p:sp>
      <p:pic>
        <p:nvPicPr>
          <p:cNvPr id="4098" name="Picture 2" descr="Soubor:Saut chevreui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44824"/>
            <a:ext cx="6096000" cy="391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01970" y="5775825"/>
            <a:ext cx="9240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hlinkClick r:id="rId4" tooltip="User:Teytaud (stránka neexistuje)"/>
              </a:rPr>
              <a:t>Teytaud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114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u="sng" dirty="0" smtClean="0"/>
              <a:t>Základní rozdělení živočichů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u="sng" dirty="0" smtClean="0"/>
              <a:t>Obratlovci</a:t>
            </a:r>
          </a:p>
          <a:p>
            <a:pPr marL="1200150" lvl="2" indent="-285750">
              <a:buFont typeface="Courier New" pitchFamily="49" charset="0"/>
              <a:buChar char="o"/>
            </a:pPr>
            <a:r>
              <a:rPr lang="cs-CZ" b="1" dirty="0" smtClean="0"/>
              <a:t>Ryby</a:t>
            </a:r>
          </a:p>
          <a:p>
            <a:pPr marL="1657350" lvl="3" indent="-285750">
              <a:buFontTx/>
              <a:buChar char="-"/>
            </a:pPr>
            <a:r>
              <a:rPr lang="cs-CZ" dirty="0" smtClean="0"/>
              <a:t>Tělo mají pokryté šupinami. Žijí ve vodě, dýchají pomocí žáber.</a:t>
            </a:r>
          </a:p>
          <a:p>
            <a:pPr marL="1657350" lvl="3" indent="-285750">
              <a:buFontTx/>
              <a:buChar char="-"/>
            </a:pP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marL="1657350" lvl="3" indent="-285750">
              <a:buFontTx/>
              <a:buChar char="-"/>
            </a:pPr>
            <a:endParaRPr lang="cs-CZ" b="1" dirty="0" smtClean="0"/>
          </a:p>
          <a:p>
            <a:pPr marL="1200150" lvl="2" indent="-285750">
              <a:buFont typeface="Courier New" pitchFamily="49" charset="0"/>
              <a:buChar char="o"/>
            </a:pPr>
            <a:r>
              <a:rPr lang="cs-CZ" b="1" dirty="0" smtClean="0"/>
              <a:t>Obojživelníci</a:t>
            </a:r>
          </a:p>
          <a:p>
            <a:pPr marL="1657350" lvl="3" indent="-285750">
              <a:buFontTx/>
              <a:buChar char="-"/>
            </a:pPr>
            <a:r>
              <a:rPr lang="cs-CZ" dirty="0" smtClean="0"/>
              <a:t>Žijí ve vodě i na souši. Nejprve dýchají žábrami, později plícemi.</a:t>
            </a:r>
          </a:p>
          <a:p>
            <a:pPr marL="1657350" lvl="3" indent="-285750">
              <a:buFontTx/>
              <a:buChar char="-"/>
            </a:pP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lvl="3"/>
            <a:endParaRPr lang="cs-CZ" b="1" dirty="0" smtClean="0"/>
          </a:p>
          <a:p>
            <a:pPr marL="1200150" lvl="2" indent="-285750">
              <a:buFont typeface="Courier New" pitchFamily="49" charset="0"/>
              <a:buChar char="o"/>
            </a:pPr>
            <a:r>
              <a:rPr lang="cs-CZ" b="1" dirty="0" smtClean="0"/>
              <a:t>Plazi</a:t>
            </a:r>
          </a:p>
          <a:p>
            <a:pPr marL="1657350" lvl="3" indent="-285750">
              <a:buFontTx/>
              <a:buChar char="-"/>
            </a:pPr>
            <a:r>
              <a:rPr lang="cs-CZ" dirty="0" smtClean="0"/>
              <a:t>Tělo mají pokryté šupinami. Pohybují se pomocí plazení.</a:t>
            </a:r>
          </a:p>
          <a:p>
            <a:pPr marL="1657350" lvl="3" indent="-285750">
              <a:buFontTx/>
              <a:buChar char="-"/>
            </a:pP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lvl="2"/>
            <a:endParaRPr lang="cs-CZ" dirty="0"/>
          </a:p>
        </p:txBody>
      </p:sp>
      <p:pic>
        <p:nvPicPr>
          <p:cNvPr id="5122" name="Picture 2" descr="C:\Users\ZSTREBON\AppData\Local\Microsoft\Windows\Temporary Internet Files\Content.IE5\T5P3KV62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437" y="1700808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TREBON\AppData\Local\Microsoft\Windows\Temporary Internet Files\Content.IE5\2JW2LOSI\MP900401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107" y="3026805"/>
            <a:ext cx="1734696" cy="115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TREBON\AppData\Local\Microsoft\Windows\Temporary Internet Files\Content.IE5\LGBKCTBK\MP9001807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543" y="4581128"/>
            <a:ext cx="197382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8223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84887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0150" lvl="2" indent="-285750">
              <a:buFont typeface="Courier New" pitchFamily="49" charset="0"/>
              <a:buChar char="o"/>
            </a:pPr>
            <a:r>
              <a:rPr lang="cs-CZ" b="1" dirty="0" smtClean="0"/>
              <a:t>Ptáci</a:t>
            </a:r>
          </a:p>
          <a:p>
            <a:pPr marL="1657350" lvl="3" indent="-285750">
              <a:buFontTx/>
              <a:buChar char="-"/>
            </a:pPr>
            <a:r>
              <a:rPr lang="cs-CZ" dirty="0" smtClean="0"/>
              <a:t>Tělo mají pokryté peřím. Pohybují se létáním. Místo zubů mají zobák.</a:t>
            </a:r>
          </a:p>
          <a:p>
            <a:pPr marL="1657350" lvl="3" indent="-285750">
              <a:buFontTx/>
              <a:buChar char="-"/>
            </a:pP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marL="1657350" lvl="3" indent="-285750">
              <a:buFontTx/>
              <a:buChar char="-"/>
            </a:pP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marL="1200150" lvl="2" indent="-285750">
              <a:buFont typeface="Courier New" pitchFamily="49" charset="0"/>
              <a:buChar char="o"/>
            </a:pPr>
            <a:r>
              <a:rPr lang="cs-CZ" b="1" dirty="0" smtClean="0"/>
              <a:t>Savci</a:t>
            </a:r>
          </a:p>
          <a:p>
            <a:pPr marL="1657350" lvl="3" indent="-285750">
              <a:buFontTx/>
              <a:buChar char="-"/>
            </a:pPr>
            <a:r>
              <a:rPr lang="cs-CZ" dirty="0" smtClean="0"/>
              <a:t>Mláďata po narození sají mateřské mléko od samice (matky). </a:t>
            </a:r>
          </a:p>
          <a:p>
            <a:pPr marL="1657350" lvl="3" indent="-285750">
              <a:buFontTx/>
              <a:buChar char="-"/>
            </a:pP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marL="1657350" lvl="3" indent="-285750">
              <a:buFontTx/>
              <a:buChar char="-"/>
            </a:pP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lvl="3"/>
            <a:endParaRPr lang="cs-CZ" dirty="0"/>
          </a:p>
          <a:p>
            <a:pPr lvl="3"/>
            <a:endParaRPr lang="cs-CZ" dirty="0" smtClean="0"/>
          </a:p>
          <a:p>
            <a:pPr lvl="3"/>
            <a:endParaRPr lang="cs-CZ" dirty="0"/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Bezobratlí</a:t>
            </a:r>
          </a:p>
          <a:p>
            <a:pPr lvl="2"/>
            <a:r>
              <a:rPr lang="cs-CZ" dirty="0" smtClean="0"/>
              <a:t>- Nemají kostru složenou z kostí.</a:t>
            </a:r>
            <a:endParaRPr lang="cs-CZ" dirty="0"/>
          </a:p>
          <a:p>
            <a:pPr marL="1657350" lvl="3" indent="-285750">
              <a:buFontTx/>
              <a:buChar char="-"/>
            </a:pPr>
            <a:endParaRPr lang="cs-CZ" dirty="0" smtClean="0"/>
          </a:p>
          <a:p>
            <a:pPr lvl="3"/>
            <a:endParaRPr lang="cs-CZ" dirty="0"/>
          </a:p>
        </p:txBody>
      </p:sp>
      <p:pic>
        <p:nvPicPr>
          <p:cNvPr id="6146" name="Picture 2" descr="C:\Users\ZSTREBON\AppData\Local\Microsoft\Windows\Temporary Internet Files\Content.IE5\OPP5JDVQ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96752"/>
            <a:ext cx="2480320" cy="165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TREBON\AppData\Local\Microsoft\Windows\Temporary Internet Files\Content.IE5\42E6LGR8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760" y="3429000"/>
            <a:ext cx="1704592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580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961" y="404664"/>
            <a:ext cx="8009477" cy="26314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</a:t>
            </a:r>
            <a:r>
              <a:rPr lang="cs-CZ" u="sng" dirty="0" smtClean="0">
                <a:hlinkClick r:id="rId2"/>
              </a:rPr>
              <a:t>www.office.misrosoft.com</a:t>
            </a:r>
            <a:endParaRPr lang="cs-CZ" u="sng" dirty="0" smtClean="0"/>
          </a:p>
          <a:p>
            <a:pPr lvl="2">
              <a:lnSpc>
                <a:spcPct val="150000"/>
              </a:lnSpc>
              <a:spcAft>
                <a:spcPts val="1200"/>
              </a:spcAft>
            </a:pPr>
            <a:r>
              <a:rPr lang="cs-CZ" u="sng" dirty="0" smtClean="0"/>
              <a:t>http://upload.wikimedia.org/wikipedia/commons/a/a3/Saut_chevreuil.jpg</a:t>
            </a:r>
          </a:p>
        </p:txBody>
      </p:sp>
    </p:spTree>
    <p:extLst>
      <p:ext uri="{BB962C8B-B14F-4D97-AF65-F5344CB8AC3E}">
        <p14:creationId xmlns:p14="http://schemas.microsoft.com/office/powerpoint/2010/main" val="112270040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</TotalTime>
  <Words>372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5</cp:revision>
  <dcterms:created xsi:type="dcterms:W3CDTF">2012-04-03T19:21:44Z</dcterms:created>
  <dcterms:modified xsi:type="dcterms:W3CDTF">2012-04-04T11:19:55Z</dcterms:modified>
</cp:coreProperties>
</file>