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3" r:id="rId9"/>
    <p:sldId id="262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747" autoAdjust="0"/>
  </p:normalViewPr>
  <p:slideViewPr>
    <p:cSldViewPr>
      <p:cViewPr varScale="1">
        <p:scale>
          <a:sx n="103" d="100"/>
          <a:sy n="103" d="100"/>
        </p:scale>
        <p:origin x="-2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42" d="100"/>
          <a:sy n="42" d="100"/>
        </p:scale>
        <p:origin x="-2333" y="-91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FFC13EC2-8FBD-4491-A4C2-CE1B2F5591DF}" type="presOf" srcId="{39F8B381-5807-488E-AC22-73DD4140ED4A}" destId="{612116FE-9061-44B1-A457-8F1AFBD162E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20.2.2012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01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Vyjmenovaná slova po S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X="995" custLinFactNeighborY="77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4851CA-D590-41F7-BC3B-E3B6B46E9D8B}" type="presOf" srcId="{445C7998-7549-48B0-BD68-D4F0167F02E5}" destId="{7B541546-39A7-4633-AED0-6028788110D7}" srcOrd="0" destOrd="0" presId="urn:microsoft.com/office/officeart/2005/8/layout/vList2"/>
    <dgm:cxn modelId="{8F7B082F-2838-41A5-8F1C-A20582703D05}" type="presOf" srcId="{C73C7642-F245-4585-8F88-243F9FAEF6CA}" destId="{1C4BCB69-D3A6-4CCF-9871-D9B9359B8159}" srcOrd="0" destOrd="0" presId="urn:microsoft.com/office/officeart/2005/8/layout/vList2"/>
    <dgm:cxn modelId="{3FCB5D98-6F4E-482E-823A-332AF5846538}" type="presOf" srcId="{39F8B381-5807-488E-AC22-73DD4140ED4A}" destId="{612116FE-9061-44B1-A457-8F1AFBD162E0}" srcOrd="0" destOrd="0" presId="urn:microsoft.com/office/officeart/2005/8/layout/vList2"/>
    <dgm:cxn modelId="{811EDFE4-592A-4877-97FE-083B787701AA}" type="presOf" srcId="{6B0205A6-422D-4956-AD89-0CEBCAE4530D}" destId="{B1DDF1AD-3BC2-43B8-A8D0-A33120EFAF7C}" srcOrd="0" destOrd="0" presId="urn:microsoft.com/office/officeart/2005/8/layout/vList2"/>
    <dgm:cxn modelId="{E7CB543E-80B5-42F0-B8D8-4E813034EBE4}" type="presOf" srcId="{FBBFC3EA-9D9D-4F3A-BEA6-9C2C0E46BF20}" destId="{ACAD381E-21DC-4C07-8FDD-119C2EC3BB2E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61B825A5-4BF6-4210-8D67-00D145F1576D}" type="presOf" srcId="{EBC41103-E2E5-4D48-9B4B-425520D3D098}" destId="{97CBBA99-26B9-4E2D-BA76-BF47FEBF0134}" srcOrd="0" destOrd="0" presId="urn:microsoft.com/office/officeart/2005/8/layout/vList2"/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63FCE24F-677F-4F2A-B3BB-B75FFF46F857}" type="presParOf" srcId="{612116FE-9061-44B1-A457-8F1AFBD162E0}" destId="{7B541546-39A7-4633-AED0-6028788110D7}" srcOrd="0" destOrd="0" presId="urn:microsoft.com/office/officeart/2005/8/layout/vList2"/>
    <dgm:cxn modelId="{57263AF2-CC39-4E6D-8E77-A84419CE831D}" type="presParOf" srcId="{612116FE-9061-44B1-A457-8F1AFBD162E0}" destId="{9B9314F6-85CC-4C49-B24D-6AF5DF05D800}" srcOrd="1" destOrd="0" presId="urn:microsoft.com/office/officeart/2005/8/layout/vList2"/>
    <dgm:cxn modelId="{5F24095E-0102-49E7-A4DA-76F13662B978}" type="presParOf" srcId="{612116FE-9061-44B1-A457-8F1AFBD162E0}" destId="{ACAD381E-21DC-4C07-8FDD-119C2EC3BB2E}" srcOrd="2" destOrd="0" presId="urn:microsoft.com/office/officeart/2005/8/layout/vList2"/>
    <dgm:cxn modelId="{B6E43878-FA18-463A-B2CD-4716F78F8044}" type="presParOf" srcId="{612116FE-9061-44B1-A457-8F1AFBD162E0}" destId="{208194AD-7544-4854-B7A4-4A67E5453B54}" srcOrd="3" destOrd="0" presId="urn:microsoft.com/office/officeart/2005/8/layout/vList2"/>
    <dgm:cxn modelId="{F7344B17-5C92-4BCA-876D-7257CDC1B07E}" type="presParOf" srcId="{612116FE-9061-44B1-A457-8F1AFBD162E0}" destId="{1C4BCB69-D3A6-4CCF-9871-D9B9359B8159}" srcOrd="4" destOrd="0" presId="urn:microsoft.com/office/officeart/2005/8/layout/vList2"/>
    <dgm:cxn modelId="{A576782F-2D84-4FB1-893B-D2707CC229F8}" type="presParOf" srcId="{612116FE-9061-44B1-A457-8F1AFBD162E0}" destId="{34DE5943-AAB5-4DC3-B765-99B35FCB6ECD}" srcOrd="5" destOrd="0" presId="urn:microsoft.com/office/officeart/2005/8/layout/vList2"/>
    <dgm:cxn modelId="{FE64FEE1-F895-48D5-BB2C-16A44EB1BD90}" type="presParOf" srcId="{612116FE-9061-44B1-A457-8F1AFBD162E0}" destId="{97CBBA99-26B9-4E2D-BA76-BF47FEBF0134}" srcOrd="6" destOrd="0" presId="urn:microsoft.com/office/officeart/2005/8/layout/vList2"/>
    <dgm:cxn modelId="{62CD04B9-F779-43D5-B2C9-5DDCF7AF4424}" type="presParOf" srcId="{612116FE-9061-44B1-A457-8F1AFBD162E0}" destId="{9A22653A-B2DB-4D9E-A633-AD2EC219A723}" srcOrd="7" destOrd="0" presId="urn:microsoft.com/office/officeart/2005/8/layout/vList2"/>
    <dgm:cxn modelId="{9DAD8FFE-B2A7-464C-8235-CC201F86D593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100425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Název školy</a:t>
          </a:r>
          <a:r>
            <a:rPr lang="cs-CZ" sz="2100" b="1" kern="1200" dirty="0" smtClean="0"/>
            <a:t>: Základní škola a Mateřská škola Troskotovice, příspěvková organizace</a:t>
          </a:r>
          <a:endParaRPr lang="cs-CZ" sz="2100" kern="1200" dirty="0"/>
        </a:p>
      </dsp:txBody>
      <dsp:txXfrm>
        <a:off x="0" y="100425"/>
        <a:ext cx="7234758" cy="835379"/>
      </dsp:txXfrm>
    </dsp:sp>
    <dsp:sp modelId="{ACAD381E-21DC-4C07-8FDD-119C2EC3BB2E}">
      <dsp:nvSpPr>
        <dsp:cNvPr id="0" name=""/>
        <dsp:cNvSpPr/>
      </dsp:nvSpPr>
      <dsp:spPr>
        <a:xfrm>
          <a:off x="0" y="995815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12210"/>
                <a:satOff val="-18034"/>
                <a:lumOff val="19816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312210"/>
                <a:satOff val="-18034"/>
                <a:lumOff val="19816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312210"/>
                <a:satOff val="-18034"/>
                <a:lumOff val="19816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312210"/>
                <a:satOff val="-18034"/>
                <a:lumOff val="19816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312210"/>
              <a:satOff val="-18034"/>
              <a:lumOff val="19816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Autor</a:t>
          </a:r>
          <a:r>
            <a:rPr lang="cs-CZ" sz="2100" kern="1200" smtClean="0"/>
            <a:t>: Mgr. </a:t>
          </a:r>
          <a:r>
            <a:rPr lang="cs-CZ" sz="2100" kern="1200" dirty="0" smtClean="0"/>
            <a:t>Vlasta Šujanová</a:t>
          </a:r>
          <a:endParaRPr lang="cs-CZ" sz="2100" kern="1200" dirty="0"/>
        </a:p>
      </dsp:txBody>
      <dsp:txXfrm>
        <a:off x="0" y="995815"/>
        <a:ext cx="7234758" cy="835379"/>
      </dsp:txXfrm>
    </dsp:sp>
    <dsp:sp modelId="{1C4BCB69-D3A6-4CCF-9871-D9B9359B8159}">
      <dsp:nvSpPr>
        <dsp:cNvPr id="0" name=""/>
        <dsp:cNvSpPr/>
      </dsp:nvSpPr>
      <dsp:spPr>
        <a:xfrm>
          <a:off x="0" y="1891675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24420"/>
                <a:satOff val="-36069"/>
                <a:lumOff val="39631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624420"/>
                <a:satOff val="-36069"/>
                <a:lumOff val="39631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624420"/>
                <a:satOff val="-36069"/>
                <a:lumOff val="39631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624420"/>
                <a:satOff val="-36069"/>
                <a:lumOff val="39631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624420"/>
              <a:satOff val="-36069"/>
              <a:lumOff val="39631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Téma</a:t>
          </a:r>
          <a:r>
            <a:rPr lang="cs-CZ" sz="2100" kern="1200" dirty="0" smtClean="0"/>
            <a:t>: Vyjmenovaná slova po S</a:t>
          </a:r>
          <a:endParaRPr lang="cs-CZ" sz="2100" kern="1200" dirty="0"/>
        </a:p>
      </dsp:txBody>
      <dsp:txXfrm>
        <a:off x="0" y="1891675"/>
        <a:ext cx="7234758" cy="835379"/>
      </dsp:txXfrm>
    </dsp:sp>
    <dsp:sp modelId="{97CBBA99-26B9-4E2D-BA76-BF47FEBF0134}">
      <dsp:nvSpPr>
        <dsp:cNvPr id="0" name=""/>
        <dsp:cNvSpPr/>
      </dsp:nvSpPr>
      <dsp:spPr>
        <a:xfrm>
          <a:off x="0" y="2787535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24420"/>
                <a:satOff val="-36069"/>
                <a:lumOff val="39631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624420"/>
                <a:satOff val="-36069"/>
                <a:lumOff val="39631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624420"/>
                <a:satOff val="-36069"/>
                <a:lumOff val="39631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624420"/>
                <a:satOff val="-36069"/>
                <a:lumOff val="39631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624420"/>
              <a:satOff val="-36069"/>
              <a:lumOff val="39631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Číslo projektu : 01</a:t>
          </a:r>
          <a:endParaRPr lang="cs-CZ" sz="2100" kern="1200" dirty="0"/>
        </a:p>
      </dsp:txBody>
      <dsp:txXfrm>
        <a:off x="0" y="2787535"/>
        <a:ext cx="7234758" cy="835379"/>
      </dsp:txXfrm>
    </dsp:sp>
    <dsp:sp modelId="{B1DDF1AD-3BC2-43B8-A8D0-A33120EFAF7C}">
      <dsp:nvSpPr>
        <dsp:cNvPr id="0" name=""/>
        <dsp:cNvSpPr/>
      </dsp:nvSpPr>
      <dsp:spPr>
        <a:xfrm>
          <a:off x="0" y="3683396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12210"/>
                <a:satOff val="-18034"/>
                <a:lumOff val="19816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312210"/>
                <a:satOff val="-18034"/>
                <a:lumOff val="19816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312210"/>
                <a:satOff val="-18034"/>
                <a:lumOff val="19816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312210"/>
                <a:satOff val="-18034"/>
                <a:lumOff val="19816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312210"/>
              <a:satOff val="-18034"/>
              <a:lumOff val="19816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Vytvořeno: 20.2.2012</a:t>
          </a:r>
          <a:endParaRPr lang="cs-CZ" sz="2100" kern="1200" dirty="0"/>
        </a:p>
      </dsp:txBody>
      <dsp:txXfrm>
        <a:off x="0" y="3683396"/>
        <a:ext cx="7234758" cy="8353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2FC181-C255-4799-90EC-381C8B322D8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BB805A-F177-4190-9959-74FAB4216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4780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BB805A-F177-4190-9959-74FAB4216220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3869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ECB0B5D-52E0-4EF8-81EA-06B15BE0D5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69FFF69-68F1-4167-9733-67BC2A9242C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ECB0B5D-52E0-4EF8-81EA-06B15BE0D51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11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97527254"/>
              </p:ext>
            </p:extLst>
          </p:nvPr>
        </p:nvGraphicFramePr>
        <p:xfrm>
          <a:off x="2076450" y="2469356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99625617"/>
              </p:ext>
            </p:extLst>
          </p:nvPr>
        </p:nvGraphicFramePr>
        <p:xfrm>
          <a:off x="755576" y="18864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67544" y="4941168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16599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38912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800" dirty="0" smtClean="0"/>
              <a:t>Prezentace může sloužit jako výkladové, opakovací učivo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1800" dirty="0"/>
              <a:t>Mgr. </a:t>
            </a:r>
            <a:r>
              <a:rPr lang="cs-CZ" sz="1800" dirty="0" smtClean="0"/>
              <a:t>Vlasta Šujanová</a:t>
            </a:r>
          </a:p>
          <a:p>
            <a:pPr eaLnBrk="1" hangingPunct="1"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1800" dirty="0" smtClean="0"/>
              <a:t>Čeština</a:t>
            </a:r>
          </a:p>
          <a:p>
            <a:pPr eaLnBrk="1" hangingPunct="1"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Očekávaný </a:t>
            </a: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výstup:</a:t>
            </a:r>
            <a:r>
              <a:rPr lang="cs-CZ" sz="1800" dirty="0"/>
              <a:t> </a:t>
            </a:r>
            <a:r>
              <a:rPr lang="cs-CZ" sz="1800" dirty="0" smtClean="0"/>
              <a:t>seznámení a procvičení vyjmenovaných slov po S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1800" dirty="0" smtClean="0"/>
              <a:t>notebook, </a:t>
            </a:r>
            <a:r>
              <a:rPr lang="cs-CZ" sz="1800" dirty="0"/>
              <a:t>interaktivní tabule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Klíčová slova</a:t>
            </a: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sz="1800" dirty="0" smtClean="0"/>
              <a:t> syn, sytý, sýr, syrový, sychravý, usychat, sýkora, sýček, sysel, syčet, sypat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1800" dirty="0"/>
              <a:t>prezentace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1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800" dirty="0"/>
              <a:t>žák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1800" dirty="0"/>
              <a:t>základní vzdělávání – první </a:t>
            </a:r>
            <a:r>
              <a:rPr lang="cs-CZ" sz="1800" smtClean="0"/>
              <a:t>stupeň  3. a 4</a:t>
            </a:r>
            <a:r>
              <a:rPr lang="cs-CZ" sz="1800" dirty="0" smtClean="0"/>
              <a:t>. roč.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1800" dirty="0"/>
              <a:t>9 -11 let</a:t>
            </a:r>
          </a:p>
          <a:p>
            <a:pPr eaLnBrk="1" hangingPunct="1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1229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Vyjmenovaná slova po S</a:t>
            </a:r>
            <a:br>
              <a:rPr lang="cs-CZ" dirty="0" smtClean="0"/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Seznámení s vyjmenovanými slovy po S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Slova vyjmenovaná a slova příbuzná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Doplňování slov do vět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0MGM\AppData\Local\Microsoft\Windows\Temporary Internet Files\Content.IE5\S7687CZ2\MC9002157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4616" y="3717032"/>
            <a:ext cx="2325232" cy="2157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272005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844824"/>
            <a:ext cx="3034680" cy="1872208"/>
          </a:xfrm>
        </p:spPr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syn               sýr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444956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sysel      sýkora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Žáci 1\AppData\Local\Microsoft\Windows\Temporary Internet Files\Content.IE5\KS7HNNWV\MC900057213[1].wmf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7068" y="4546848"/>
            <a:ext cx="1710676" cy="1510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Žáci 1\AppData\Local\Microsoft\Windows\Temporary Internet Files\Content.IE5\KS7HNNWV\MC9001092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976413"/>
            <a:ext cx="1152128" cy="1388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Žáci 1\AppData\Local\Microsoft\Windows\Temporary Internet Files\Content.IE5\UC56DXC6\MP900423038[1]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212976"/>
            <a:ext cx="1728192" cy="1704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Žáci 1\AppData\Local\Microsoft\Windows\Temporary Internet Files\Content.IE5\UC56DXC6\MC90044177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44824"/>
            <a:ext cx="1875656" cy="209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1115616" y="2852936"/>
            <a:ext cx="3024336" cy="1800200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987824" y="2890664"/>
            <a:ext cx="3312368" cy="0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6300192" y="3936504"/>
            <a:ext cx="1512168" cy="1220688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2411760" y="5157192"/>
            <a:ext cx="3456384" cy="360040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928063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sychravý         usychat</a:t>
            </a:r>
            <a:endParaRPr lang="cs-CZ" dirty="0"/>
          </a:p>
        </p:txBody>
      </p:sp>
      <p:pic>
        <p:nvPicPr>
          <p:cNvPr id="2051" name="Picture 3" descr="C:\Users\Žáci 1\AppData\Local\Microsoft\Windows\Temporary Internet Files\Content.IE5\UC56DXC6\MP9004372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497527"/>
            <a:ext cx="1632592" cy="2445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Žáci 1\AppData\Local\Microsoft\Windows\Temporary Internet Files\Content.IE5\KS7HNNWV\MP9000786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8827" y="3408971"/>
            <a:ext cx="2145421" cy="1462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0196" y="2870982"/>
            <a:ext cx="1676253" cy="1764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Žáci 1\AppData\Local\Microsoft\Windows\Temporary Internet Files\Content.IE5\HQK65MV6\MP90043734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083269"/>
            <a:ext cx="2034417" cy="1551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syrový              sypat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1475656" y="2348880"/>
            <a:ext cx="2232248" cy="1656184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1115616" y="2204864"/>
            <a:ext cx="2084784" cy="1292663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5508104" y="2204864"/>
            <a:ext cx="3024336" cy="1548171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6660232" y="2204864"/>
            <a:ext cx="1008113" cy="1292663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2291806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sytý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s</a:t>
            </a:r>
            <a:r>
              <a:rPr lang="cs-CZ" dirty="0" smtClean="0"/>
              <a:t>ýček          </a:t>
            </a:r>
            <a:r>
              <a:rPr lang="cs-CZ" dirty="0" smtClean="0"/>
              <a:t>syčet</a:t>
            </a:r>
            <a:endParaRPr lang="cs-CZ" dirty="0"/>
          </a:p>
        </p:txBody>
      </p:sp>
      <p:pic>
        <p:nvPicPr>
          <p:cNvPr id="3074" name="Picture 2" descr="C:\Users\Žáci 1\AppData\Local\Microsoft\Windows\Temporary Internet Files\Content.IE5\UC56DXC6\MC9000525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717032"/>
            <a:ext cx="1812341" cy="152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Žáci 1\AppData\Local\Microsoft\Windows\Temporary Internet Files\Content.IE5\UC56DXC6\MP9004010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429000"/>
            <a:ext cx="1832980" cy="2568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0MGM\AppData\Local\Microsoft\Windows\Temporary Internet Files\Content.IE5\S7687CZ2\MC9004405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6208" y="3878319"/>
            <a:ext cx="1828800" cy="1670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971600" y="2708920"/>
            <a:ext cx="3816424" cy="1512168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2032106" y="2708920"/>
            <a:ext cx="3272902" cy="1512168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6774314" y="2708920"/>
            <a:ext cx="0" cy="1656184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010465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správná slova do vět.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Ukrojil kousek tvrdého ……….                        S-</a:t>
            </a:r>
            <a:r>
              <a:rPr lang="cs-CZ" dirty="0" err="1" smtClean="0"/>
              <a:t>chravý</a:t>
            </a:r>
            <a:endParaRPr lang="cs-CZ" dirty="0" smtClean="0"/>
          </a:p>
          <a:p>
            <a:r>
              <a:rPr lang="cs-CZ" dirty="0" smtClean="0"/>
              <a:t>Hladový člověk se do …………najedl.              S-</a:t>
            </a:r>
            <a:r>
              <a:rPr lang="cs-CZ" dirty="0" err="1" smtClean="0"/>
              <a:t>kora</a:t>
            </a:r>
            <a:endParaRPr lang="cs-CZ" dirty="0" smtClean="0"/>
          </a:p>
          <a:p>
            <a:r>
              <a:rPr lang="cs-CZ" dirty="0" smtClean="0"/>
              <a:t>Husa na každého …………                                 s-</a:t>
            </a:r>
            <a:r>
              <a:rPr lang="cs-CZ" dirty="0" err="1" smtClean="0"/>
              <a:t>rový</a:t>
            </a:r>
            <a:endParaRPr lang="cs-CZ" dirty="0" smtClean="0"/>
          </a:p>
          <a:p>
            <a:r>
              <a:rPr lang="cs-CZ" dirty="0" smtClean="0"/>
              <a:t>V lese houká …………..                                      S-čet</a:t>
            </a:r>
          </a:p>
          <a:p>
            <a:r>
              <a:rPr lang="cs-CZ" dirty="0" smtClean="0"/>
              <a:t>Zelenina se má jíst………….                              S-</a:t>
            </a:r>
            <a:r>
              <a:rPr lang="cs-CZ" dirty="0" err="1" smtClean="0"/>
              <a:t>ček</a:t>
            </a:r>
            <a:endParaRPr lang="cs-CZ" dirty="0" smtClean="0"/>
          </a:p>
          <a:p>
            <a:r>
              <a:rPr lang="cs-CZ" dirty="0" smtClean="0"/>
              <a:t>Na podzim je ……………počasí.                        S-pat</a:t>
            </a:r>
          </a:p>
          <a:p>
            <a:r>
              <a:rPr lang="cs-CZ" dirty="0" smtClean="0"/>
              <a:t>Mouku ………….do mísy.                                  S-sel</a:t>
            </a:r>
          </a:p>
          <a:p>
            <a:r>
              <a:rPr lang="cs-CZ" dirty="0" smtClean="0"/>
              <a:t>…………..u nás přezimují.                                 S-r</a:t>
            </a:r>
          </a:p>
          <a:p>
            <a:r>
              <a:rPr lang="cs-CZ" dirty="0" smtClean="0"/>
              <a:t>…………..si dělá zásoby na zimu.                     S-</a:t>
            </a:r>
            <a:r>
              <a:rPr lang="cs-CZ" dirty="0" err="1" smtClean="0"/>
              <a:t>tý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681469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Ukrojil kousek tvrdého </a:t>
            </a:r>
            <a:r>
              <a:rPr lang="cs-CZ" b="1" dirty="0" smtClean="0"/>
              <a:t>sýru.</a:t>
            </a:r>
          </a:p>
          <a:p>
            <a:r>
              <a:rPr lang="cs-CZ" dirty="0" smtClean="0"/>
              <a:t>Hladový člověk se </a:t>
            </a:r>
            <a:r>
              <a:rPr lang="cs-CZ" b="1" dirty="0" smtClean="0"/>
              <a:t>dosyta</a:t>
            </a:r>
            <a:r>
              <a:rPr lang="cs-CZ" dirty="0" smtClean="0"/>
              <a:t> najedl.</a:t>
            </a:r>
          </a:p>
          <a:p>
            <a:r>
              <a:rPr lang="cs-CZ" dirty="0" smtClean="0"/>
              <a:t>Husa na každého </a:t>
            </a:r>
            <a:r>
              <a:rPr lang="cs-CZ" b="1" dirty="0" smtClean="0"/>
              <a:t>syčí.</a:t>
            </a:r>
          </a:p>
          <a:p>
            <a:r>
              <a:rPr lang="cs-CZ" dirty="0" smtClean="0"/>
              <a:t>V lese houká </a:t>
            </a:r>
            <a:r>
              <a:rPr lang="cs-CZ" b="1" dirty="0" smtClean="0"/>
              <a:t>sýček</a:t>
            </a:r>
            <a:r>
              <a:rPr lang="cs-CZ" dirty="0" smtClean="0"/>
              <a:t>.</a:t>
            </a:r>
          </a:p>
          <a:p>
            <a:r>
              <a:rPr lang="cs-CZ" dirty="0" smtClean="0"/>
              <a:t>Zelenina se má jíst </a:t>
            </a:r>
            <a:r>
              <a:rPr lang="cs-CZ" b="1" dirty="0" smtClean="0"/>
              <a:t>syrová.</a:t>
            </a:r>
          </a:p>
          <a:p>
            <a:r>
              <a:rPr lang="cs-CZ" dirty="0" smtClean="0"/>
              <a:t>Na podzim je </a:t>
            </a:r>
            <a:r>
              <a:rPr lang="cs-CZ" b="1" dirty="0" smtClean="0"/>
              <a:t>sychravé</a:t>
            </a:r>
            <a:r>
              <a:rPr lang="cs-CZ" dirty="0" smtClean="0"/>
              <a:t> počasí.</a:t>
            </a:r>
          </a:p>
          <a:p>
            <a:r>
              <a:rPr lang="cs-CZ" dirty="0" smtClean="0"/>
              <a:t>Mouku</a:t>
            </a:r>
            <a:r>
              <a:rPr lang="cs-CZ" b="1" dirty="0" smtClean="0"/>
              <a:t> sypeme </a:t>
            </a:r>
            <a:r>
              <a:rPr lang="cs-CZ" dirty="0" smtClean="0"/>
              <a:t>do mísy.</a:t>
            </a:r>
          </a:p>
          <a:p>
            <a:r>
              <a:rPr lang="cs-CZ" b="1" dirty="0" smtClean="0"/>
              <a:t>Sýkory</a:t>
            </a:r>
            <a:r>
              <a:rPr lang="cs-CZ" dirty="0" smtClean="0"/>
              <a:t> u nás přezimují.</a:t>
            </a:r>
          </a:p>
          <a:p>
            <a:r>
              <a:rPr lang="cs-CZ" b="1" dirty="0" smtClean="0"/>
              <a:t>Sysel</a:t>
            </a:r>
            <a:r>
              <a:rPr lang="cs-CZ" dirty="0" smtClean="0"/>
              <a:t> si dělá zásoby na zimu.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49674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764704"/>
            <a:ext cx="8229600" cy="20882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Hledej slova příbuzná – </a:t>
            </a:r>
            <a:r>
              <a:rPr lang="cs-CZ" dirty="0" smtClean="0">
                <a:solidFill>
                  <a:srgbClr val="FF0000"/>
                </a:solidFill>
              </a:rPr>
              <a:t>syn </a:t>
            </a:r>
            <a:r>
              <a:rPr lang="cs-CZ" dirty="0" smtClean="0">
                <a:solidFill>
                  <a:srgbClr val="FFFF00"/>
                </a:solidFill>
              </a:rPr>
              <a:t>sytý </a:t>
            </a:r>
            <a:r>
              <a:rPr lang="cs-CZ" dirty="0" smtClean="0">
                <a:solidFill>
                  <a:srgbClr val="00B050"/>
                </a:solidFill>
              </a:rPr>
              <a:t>sýr</a:t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7030A0"/>
                </a:solidFill>
              </a:rPr>
              <a:t>syrový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sychravý </a:t>
            </a:r>
            <a:r>
              <a:rPr lang="cs-CZ" dirty="0" smtClean="0">
                <a:solidFill>
                  <a:srgbClr val="0070C0"/>
                </a:solidFill>
              </a:rPr>
              <a:t>usychat </a:t>
            </a:r>
            <a:r>
              <a:rPr lang="cs-CZ" dirty="0" smtClean="0">
                <a:solidFill>
                  <a:srgbClr val="C00000"/>
                </a:solidFill>
              </a:rPr>
              <a:t>sýkora </a:t>
            </a:r>
            <a:r>
              <a:rPr lang="cs-CZ" dirty="0" smtClean="0">
                <a:solidFill>
                  <a:schemeClr val="tx1"/>
                </a:solidFill>
              </a:rPr>
              <a:t>sýček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sysel 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syčet </a:t>
            </a:r>
            <a:r>
              <a:rPr lang="cs-CZ" dirty="0" smtClean="0">
                <a:solidFill>
                  <a:srgbClr val="002060"/>
                </a:solidFill>
              </a:rPr>
              <a:t>sypat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3140968"/>
            <a:ext cx="8075240" cy="3183632"/>
          </a:xfrm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Sypání   sýkorky   sychravo   nenasyta   sýčkovat   </a:t>
            </a:r>
          </a:p>
          <a:p>
            <a:r>
              <a:rPr lang="cs-CZ" dirty="0" smtClean="0"/>
              <a:t>Sypký   syslí   synáček   sykot   synovec   vysychat 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/>
              <a:t>zásyp  syčivý    syreček   sytit  </a:t>
            </a:r>
            <a:r>
              <a:rPr lang="cs-CZ" sz="2400" dirty="0"/>
              <a:t>sýrový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asytit   zasyrova  usychá</a:t>
            </a:r>
          </a:p>
          <a:p>
            <a:r>
              <a:rPr lang="cs-CZ" dirty="0" smtClean="0"/>
              <a:t>  syslík  syrovinka   syrovátka  zasyčet</a:t>
            </a:r>
          </a:p>
          <a:p>
            <a:endParaRPr lang="cs-CZ" dirty="0" smtClean="0"/>
          </a:p>
          <a:p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14258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8000" dirty="0" smtClean="0"/>
              <a:t>Syn</a:t>
            </a:r>
          </a:p>
          <a:p>
            <a:r>
              <a:rPr lang="cs-CZ" sz="8000" dirty="0" smtClean="0"/>
              <a:t>synáček  synovec</a:t>
            </a:r>
          </a:p>
          <a:p>
            <a:r>
              <a:rPr lang="cs-CZ" sz="8000" dirty="0" smtClean="0"/>
              <a:t>sytý </a:t>
            </a:r>
          </a:p>
          <a:p>
            <a:r>
              <a:rPr lang="cs-CZ" sz="8000" dirty="0"/>
              <a:t> nenasyta </a:t>
            </a:r>
            <a:r>
              <a:rPr lang="cs-CZ" sz="8000" dirty="0" smtClean="0"/>
              <a:t> nasytit  sytit</a:t>
            </a:r>
          </a:p>
          <a:p>
            <a:r>
              <a:rPr lang="cs-CZ" sz="8000" dirty="0" smtClean="0"/>
              <a:t>Sýr  </a:t>
            </a:r>
          </a:p>
          <a:p>
            <a:r>
              <a:rPr lang="cs-CZ" sz="8000" dirty="0"/>
              <a:t> syreček </a:t>
            </a:r>
            <a:r>
              <a:rPr lang="cs-CZ" sz="8000" dirty="0" smtClean="0"/>
              <a:t> </a:t>
            </a:r>
            <a:r>
              <a:rPr lang="cs-CZ" sz="8000" dirty="0"/>
              <a:t> syrovátka </a:t>
            </a:r>
            <a:r>
              <a:rPr lang="cs-CZ" sz="8000" dirty="0" smtClean="0"/>
              <a:t> sýrový</a:t>
            </a:r>
          </a:p>
          <a:p>
            <a:r>
              <a:rPr lang="cs-CZ" sz="8000" dirty="0" smtClean="0"/>
              <a:t>Syrový</a:t>
            </a:r>
          </a:p>
          <a:p>
            <a:r>
              <a:rPr lang="cs-CZ" sz="8000" dirty="0"/>
              <a:t> </a:t>
            </a:r>
            <a:r>
              <a:rPr lang="cs-CZ" sz="8000" dirty="0" smtClean="0"/>
              <a:t>syrovinka  zasyrova</a:t>
            </a:r>
          </a:p>
          <a:p>
            <a:r>
              <a:rPr lang="cs-CZ" sz="8000" dirty="0" smtClean="0"/>
              <a:t>sychravý </a:t>
            </a:r>
          </a:p>
          <a:p>
            <a:r>
              <a:rPr lang="cs-CZ" sz="8000" dirty="0"/>
              <a:t>s</a:t>
            </a:r>
            <a:r>
              <a:rPr lang="cs-CZ" sz="8000" dirty="0" smtClean="0"/>
              <a:t>ychravo</a:t>
            </a:r>
          </a:p>
          <a:p>
            <a:r>
              <a:rPr lang="cs-CZ" sz="8000" dirty="0" smtClean="0"/>
              <a:t>U</a:t>
            </a:r>
            <a:r>
              <a:rPr lang="cs-CZ" sz="8000" dirty="0" smtClean="0"/>
              <a:t>sychat</a:t>
            </a:r>
            <a:endParaRPr lang="cs-CZ" sz="8000" dirty="0" smtClean="0"/>
          </a:p>
          <a:p>
            <a:r>
              <a:rPr lang="cs-CZ" sz="8000" dirty="0"/>
              <a:t>vysychat </a:t>
            </a:r>
            <a:r>
              <a:rPr lang="cs-CZ" sz="8000" dirty="0" smtClean="0"/>
              <a:t> usychá</a:t>
            </a:r>
            <a:endParaRPr lang="cs-CZ" sz="8000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</a:t>
            </a:r>
            <a:r>
              <a:rPr lang="cs-CZ" dirty="0" smtClean="0"/>
              <a:t>ýkora</a:t>
            </a:r>
          </a:p>
          <a:p>
            <a:r>
              <a:rPr lang="cs-CZ" dirty="0"/>
              <a:t>s</a:t>
            </a:r>
            <a:r>
              <a:rPr lang="cs-CZ" dirty="0" smtClean="0"/>
              <a:t>ýkorky</a:t>
            </a:r>
          </a:p>
          <a:p>
            <a:r>
              <a:rPr lang="cs-CZ" dirty="0"/>
              <a:t>s</a:t>
            </a:r>
            <a:r>
              <a:rPr lang="cs-CZ" dirty="0" smtClean="0"/>
              <a:t>ysel</a:t>
            </a:r>
          </a:p>
          <a:p>
            <a:r>
              <a:rPr lang="cs-CZ" dirty="0" smtClean="0"/>
              <a:t>syslí  </a:t>
            </a:r>
            <a:r>
              <a:rPr lang="cs-CZ" dirty="0"/>
              <a:t>syslík</a:t>
            </a:r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ýček</a:t>
            </a:r>
          </a:p>
          <a:p>
            <a:r>
              <a:rPr lang="cs-CZ" dirty="0"/>
              <a:t> sýčkovat </a:t>
            </a:r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yčet</a:t>
            </a:r>
          </a:p>
          <a:p>
            <a:r>
              <a:rPr lang="cs-CZ" dirty="0" smtClean="0"/>
              <a:t>Zasyčet  </a:t>
            </a:r>
            <a:r>
              <a:rPr lang="cs-CZ" dirty="0"/>
              <a:t> sykot </a:t>
            </a:r>
            <a:r>
              <a:rPr lang="cs-CZ" dirty="0" smtClean="0"/>
              <a:t> </a:t>
            </a:r>
            <a:r>
              <a:rPr lang="cs-CZ" dirty="0"/>
              <a:t> syčivý </a:t>
            </a:r>
          </a:p>
          <a:p>
            <a:r>
              <a:rPr lang="cs-CZ" dirty="0"/>
              <a:t>s</a:t>
            </a:r>
            <a:r>
              <a:rPr lang="cs-CZ" dirty="0" smtClean="0"/>
              <a:t>ypat</a:t>
            </a:r>
          </a:p>
          <a:p>
            <a:r>
              <a:rPr lang="cs-CZ" dirty="0" smtClean="0"/>
              <a:t>Sypký 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/>
              <a:t>zásyp  sypání  </a:t>
            </a:r>
            <a:r>
              <a:rPr lang="cs-CZ" dirty="0"/>
              <a:t> sýpka </a:t>
            </a:r>
          </a:p>
        </p:txBody>
      </p:sp>
    </p:spTree>
    <p:extLst>
      <p:ext uri="{BB962C8B-B14F-4D97-AF65-F5344CB8AC3E}">
        <p14:creationId xmlns:p14="http://schemas.microsoft.com/office/powerpoint/2010/main" xmlns="" val="432043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539552" y="2564904"/>
            <a:ext cx="8352928" cy="3813056"/>
          </a:xfrm>
        </p:spPr>
        <p:txBody>
          <a:bodyPr/>
          <a:lstStyle/>
          <a:p>
            <a:pPr algn="ctr"/>
            <a:r>
              <a:rPr lang="cs-CZ" dirty="0" smtClean="0"/>
              <a:t>Ilustrace : 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0452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365</TotalTime>
  <Words>340</Words>
  <Application>Microsoft Office PowerPoint</Application>
  <PresentationFormat>Předvádění na obrazovce (4:3)</PresentationFormat>
  <Paragraphs>93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Snímek 2</vt:lpstr>
      <vt:lpstr>Vyjmenovaná slova po S </vt:lpstr>
      <vt:lpstr>Snímek 4</vt:lpstr>
      <vt:lpstr>Snímek 5</vt:lpstr>
      <vt:lpstr>Snímek 6</vt:lpstr>
      <vt:lpstr>Doplň správná slova do vět.</vt:lpstr>
      <vt:lpstr>  </vt:lpstr>
      <vt:lpstr>     Hledej slova příbuzná – syn sytý sýr syrový sychravý usychat sýkora sýček sysel  syčet sypat</vt:lpstr>
      <vt:lpstr>Snímek 10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Žáci 1</dc:creator>
  <cp:lastModifiedBy>Dum</cp:lastModifiedBy>
  <cp:revision>40</cp:revision>
  <dcterms:created xsi:type="dcterms:W3CDTF">2012-02-22T13:05:31Z</dcterms:created>
  <dcterms:modified xsi:type="dcterms:W3CDTF">2012-06-25T13:50:47Z</dcterms:modified>
</cp:coreProperties>
</file>