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7" autoAdjust="0"/>
    <p:restoredTop sz="94747" autoAdjust="0"/>
  </p:normalViewPr>
  <p:slideViewPr>
    <p:cSldViewPr>
      <p:cViewPr varScale="1">
        <p:scale>
          <a:sx n="103" d="100"/>
          <a:sy n="103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5.3.2012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02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VY_32_INOVACE_03CJ_2_VYJSLV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V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X="3125" custLinFactNeighborY="-6061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2E1D34-9DF8-4FBA-B989-4B7E735C841A}" type="presOf" srcId="{EBC41103-E2E5-4D48-9B4B-425520D3D098}" destId="{97CBBA99-26B9-4E2D-BA76-BF47FEBF0134}" srcOrd="0" destOrd="0" presId="urn:microsoft.com/office/officeart/2005/8/layout/vList2"/>
    <dgm:cxn modelId="{4FBDEE1E-E261-4D9C-AE11-556235ECB796}" type="presOf" srcId="{39F8B381-5807-488E-AC22-73DD4140ED4A}" destId="{612116FE-9061-44B1-A457-8F1AFBD162E0}" srcOrd="0" destOrd="0" presId="urn:microsoft.com/office/officeart/2005/8/layout/vList2"/>
    <dgm:cxn modelId="{A55CC6F3-E6FF-4CC5-B19E-13D79916B920}" type="presOf" srcId="{445C7998-7549-48B0-BD68-D4F0167F02E5}" destId="{7B541546-39A7-4633-AED0-6028788110D7}" srcOrd="0" destOrd="0" presId="urn:microsoft.com/office/officeart/2005/8/layout/vList2"/>
    <dgm:cxn modelId="{5BDB6D23-0659-4961-AD71-053BB71FCEC2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881D8EF-8715-442D-B930-837822C385A5}" type="presOf" srcId="{6B0205A6-422D-4956-AD89-0CEBCAE4530D}" destId="{B1DDF1AD-3BC2-43B8-A8D0-A33120EFAF7C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38C9985-07D3-4CCE-B94A-63543C6EDA3D}" type="presOf" srcId="{019433A1-1324-4DE1-9E6F-32B851095F74}" destId="{ABF03533-6AD0-44CD-A08E-C9977356B6A8}" srcOrd="0" destOrd="0" presId="urn:microsoft.com/office/officeart/2005/8/layout/vList2"/>
    <dgm:cxn modelId="{827E1506-C7D8-4DD8-8C0C-CFE01405E728}" type="presOf" srcId="{C73C7642-F245-4585-8F88-243F9FAEF6CA}" destId="{1C4BCB69-D3A6-4CCF-9871-D9B9359B8159}" srcOrd="0" destOrd="0" presId="urn:microsoft.com/office/officeart/2005/8/layout/vList2"/>
    <dgm:cxn modelId="{8F85AFC6-7E09-4889-B3E4-5CBB46219E84}" type="presParOf" srcId="{612116FE-9061-44B1-A457-8F1AFBD162E0}" destId="{7B541546-39A7-4633-AED0-6028788110D7}" srcOrd="0" destOrd="0" presId="urn:microsoft.com/office/officeart/2005/8/layout/vList2"/>
    <dgm:cxn modelId="{2FDC8713-AC92-4267-BC5A-3742EED91074}" type="presParOf" srcId="{612116FE-9061-44B1-A457-8F1AFBD162E0}" destId="{9B9314F6-85CC-4C49-B24D-6AF5DF05D800}" srcOrd="1" destOrd="0" presId="urn:microsoft.com/office/officeart/2005/8/layout/vList2"/>
    <dgm:cxn modelId="{B2A3DB57-7D88-415C-95BE-6757B6D5A753}" type="presParOf" srcId="{612116FE-9061-44B1-A457-8F1AFBD162E0}" destId="{ACAD381E-21DC-4C07-8FDD-119C2EC3BB2E}" srcOrd="2" destOrd="0" presId="urn:microsoft.com/office/officeart/2005/8/layout/vList2"/>
    <dgm:cxn modelId="{890CBE93-F474-4943-AFFF-078475AF72D2}" type="presParOf" srcId="{612116FE-9061-44B1-A457-8F1AFBD162E0}" destId="{208194AD-7544-4854-B7A4-4A67E5453B54}" srcOrd="3" destOrd="0" presId="urn:microsoft.com/office/officeart/2005/8/layout/vList2"/>
    <dgm:cxn modelId="{4794C4AF-5F6E-472C-90BD-DFDCA1423BD9}" type="presParOf" srcId="{612116FE-9061-44B1-A457-8F1AFBD162E0}" destId="{ABF03533-6AD0-44CD-A08E-C9977356B6A8}" srcOrd="4" destOrd="0" presId="urn:microsoft.com/office/officeart/2005/8/layout/vList2"/>
    <dgm:cxn modelId="{2DF6BFC3-E706-48A9-BC61-F0E89F1F4FCA}" type="presParOf" srcId="{612116FE-9061-44B1-A457-8F1AFBD162E0}" destId="{60E42310-8BB6-41EA-B44F-0BAC7EFC9B2E}" srcOrd="5" destOrd="0" presId="urn:microsoft.com/office/officeart/2005/8/layout/vList2"/>
    <dgm:cxn modelId="{E080008F-AD18-4BF8-B6A6-F0D1179360F2}" type="presParOf" srcId="{612116FE-9061-44B1-A457-8F1AFBD162E0}" destId="{1C4BCB69-D3A6-4CCF-9871-D9B9359B8159}" srcOrd="6" destOrd="0" presId="urn:microsoft.com/office/officeart/2005/8/layout/vList2"/>
    <dgm:cxn modelId="{B57C7E99-04B1-4B49-97E7-9A30483A53DC}" type="presParOf" srcId="{612116FE-9061-44B1-A457-8F1AFBD162E0}" destId="{34DE5943-AAB5-4DC3-B765-99B35FCB6ECD}" srcOrd="7" destOrd="0" presId="urn:microsoft.com/office/officeart/2005/8/layout/vList2"/>
    <dgm:cxn modelId="{46199720-D8F2-45EE-AE1F-B52384F5EC2A}" type="presParOf" srcId="{612116FE-9061-44B1-A457-8F1AFBD162E0}" destId="{97CBBA99-26B9-4E2D-BA76-BF47FEBF0134}" srcOrd="8" destOrd="0" presId="urn:microsoft.com/office/officeart/2005/8/layout/vList2"/>
    <dgm:cxn modelId="{85406708-BF95-4BE4-9C36-B776BCE38EC2}" type="presParOf" srcId="{612116FE-9061-44B1-A457-8F1AFBD162E0}" destId="{9A22653A-B2DB-4D9E-A633-AD2EC219A723}" srcOrd="9" destOrd="0" presId="urn:microsoft.com/office/officeart/2005/8/layout/vList2"/>
    <dgm:cxn modelId="{1B0B8006-C748-4217-95B3-278A71EB077B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224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0" y="224"/>
        <a:ext cx="7234758" cy="716040"/>
      </dsp:txXfrm>
    </dsp:sp>
    <dsp:sp modelId="{ACAD381E-21DC-4C07-8FDD-119C2EC3BB2E}">
      <dsp:nvSpPr>
        <dsp:cNvPr id="0" name=""/>
        <dsp:cNvSpPr/>
      </dsp:nvSpPr>
      <dsp:spPr>
        <a:xfrm>
          <a:off x="0" y="799526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5240"/>
                <a:satOff val="-18384"/>
                <a:lumOff val="16997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215240"/>
                <a:satOff val="-18384"/>
                <a:lumOff val="16997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215240"/>
                <a:satOff val="-18384"/>
                <a:lumOff val="16997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Vlasta Šujanová</a:t>
          </a:r>
          <a:endParaRPr lang="cs-CZ" sz="1800" kern="1200" dirty="0"/>
        </a:p>
      </dsp:txBody>
      <dsp:txXfrm>
        <a:off x="0" y="799526"/>
        <a:ext cx="7234758" cy="716040"/>
      </dsp:txXfrm>
    </dsp:sp>
    <dsp:sp modelId="{ABF03533-6AD0-44CD-A08E-C9977356B6A8}">
      <dsp:nvSpPr>
        <dsp:cNvPr id="0" name=""/>
        <dsp:cNvSpPr/>
      </dsp:nvSpPr>
      <dsp:spPr>
        <a:xfrm>
          <a:off x="0" y="1530809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30479"/>
                <a:satOff val="-36769"/>
                <a:lumOff val="33994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430479"/>
                <a:satOff val="-36769"/>
                <a:lumOff val="33994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430479"/>
                <a:satOff val="-36769"/>
                <a:lumOff val="33994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VY_32_INOVACE_03CJ_2_VYJSLV</a:t>
          </a:r>
          <a:endParaRPr lang="cs-CZ" sz="1800" kern="1200" dirty="0"/>
        </a:p>
      </dsp:txBody>
      <dsp:txXfrm>
        <a:off x="0" y="1530809"/>
        <a:ext cx="7234758" cy="716040"/>
      </dsp:txXfrm>
    </dsp:sp>
    <dsp:sp modelId="{1C4BCB69-D3A6-4CCF-9871-D9B9359B8159}">
      <dsp:nvSpPr>
        <dsp:cNvPr id="0" name=""/>
        <dsp:cNvSpPr/>
      </dsp:nvSpPr>
      <dsp:spPr>
        <a:xfrm>
          <a:off x="0" y="2335285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45719"/>
                <a:satOff val="-55153"/>
                <a:lumOff val="50991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645719"/>
                <a:satOff val="-55153"/>
                <a:lumOff val="50991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645719"/>
                <a:satOff val="-55153"/>
                <a:lumOff val="50991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Vyjmenovaná slova po V</a:t>
          </a:r>
          <a:endParaRPr lang="cs-CZ" sz="1800" kern="1200" dirty="0"/>
        </a:p>
      </dsp:txBody>
      <dsp:txXfrm>
        <a:off x="0" y="2335285"/>
        <a:ext cx="7234758" cy="716040"/>
      </dsp:txXfrm>
    </dsp:sp>
    <dsp:sp modelId="{97CBBA99-26B9-4E2D-BA76-BF47FEBF0134}">
      <dsp:nvSpPr>
        <dsp:cNvPr id="0" name=""/>
        <dsp:cNvSpPr/>
      </dsp:nvSpPr>
      <dsp:spPr>
        <a:xfrm>
          <a:off x="0" y="3103165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30479"/>
                <a:satOff val="-36769"/>
                <a:lumOff val="33994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430479"/>
                <a:satOff val="-36769"/>
                <a:lumOff val="33994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430479"/>
                <a:satOff val="-36769"/>
                <a:lumOff val="33994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02</a:t>
          </a:r>
          <a:endParaRPr lang="cs-CZ" sz="1800" kern="1200" dirty="0"/>
        </a:p>
      </dsp:txBody>
      <dsp:txXfrm>
        <a:off x="0" y="3103165"/>
        <a:ext cx="7234758" cy="716040"/>
      </dsp:txXfrm>
    </dsp:sp>
    <dsp:sp modelId="{B1DDF1AD-3BC2-43B8-A8D0-A33120EFAF7C}">
      <dsp:nvSpPr>
        <dsp:cNvPr id="0" name=""/>
        <dsp:cNvSpPr/>
      </dsp:nvSpPr>
      <dsp:spPr>
        <a:xfrm>
          <a:off x="0" y="3871045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5240"/>
                <a:satOff val="-18384"/>
                <a:lumOff val="16997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215240"/>
                <a:satOff val="-18384"/>
                <a:lumOff val="16997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215240"/>
                <a:satOff val="-18384"/>
                <a:lumOff val="16997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5.3.2012 </a:t>
          </a:r>
          <a:endParaRPr lang="cs-CZ" sz="1800" kern="1200" dirty="0"/>
        </a:p>
      </dsp:txBody>
      <dsp:txXfrm>
        <a:off x="0" y="3871045"/>
        <a:ext cx="7234758" cy="716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2B2B296-D01C-4F30-8974-8300BFE0CCF0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DB7BD95-CDE0-4A5F-B6C3-DD5728CC0D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av"/><Relationship Id="rId6" Type="http://schemas.openxmlformats.org/officeDocument/2006/relationships/image" Target="../media/image22.wmf"/><Relationship Id="rId5" Type="http://schemas.openxmlformats.org/officeDocument/2006/relationships/image" Target="../media/image21.png"/><Relationship Id="rId4" Type="http://schemas.microsoft.com/office/2007/relationships/media" Target="../media/media1.wav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708661" y="5157192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5488976"/>
              </p:ext>
            </p:extLst>
          </p:nvPr>
        </p:nvGraphicFramePr>
        <p:xfrm>
          <a:off x="827584" y="476672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990989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95536" y="1196752"/>
            <a:ext cx="8229600" cy="510920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Prezentace může sloužit jako výkladové, opakovací učivo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 smtClean="0"/>
              <a:t>Mgr. Vlasta Šujanová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 smtClean="0"/>
              <a:t>Čeština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 smtClean="0"/>
              <a:t> seznámení a procvičení vyjmenovaných slov </a:t>
            </a:r>
          </a:p>
          <a:p>
            <a:pPr>
              <a:defRPr/>
            </a:pPr>
            <a:r>
              <a:rPr lang="cs-CZ" sz="1800" dirty="0"/>
              <a:t>p</a:t>
            </a:r>
            <a:r>
              <a:rPr lang="cs-CZ" sz="1800" dirty="0" smtClean="0"/>
              <a:t>o V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 smtClean="0"/>
              <a:t>notebook, interaktivní tabule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sz="1800" dirty="0" smtClean="0"/>
              <a:t> vy, vysoký, výt, výskat, zvykat, žvýkat, vydra, výr, vyžle,  výheň, povyk a slova s předponou vy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 smtClean="0"/>
              <a:t>prezentace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 smtClean="0"/>
              <a:t>žák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 smtClean="0"/>
              <a:t>základní vzdělávání – první stupeň  </a:t>
            </a:r>
            <a:r>
              <a:rPr lang="cs-CZ" sz="1800" dirty="0" smtClean="0"/>
              <a:t>                        3.a </a:t>
            </a:r>
            <a:r>
              <a:rPr lang="cs-CZ" sz="1800" dirty="0" smtClean="0"/>
              <a:t>4. roč.</a:t>
            </a:r>
          </a:p>
          <a:p>
            <a:pPr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 smtClean="0"/>
              <a:t>9 -11 let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2746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 SLOVA  PO V</a:t>
            </a:r>
            <a:br>
              <a:rPr lang="cs-CZ" dirty="0" smtClean="0"/>
            </a:br>
            <a:r>
              <a:rPr lang="cs-CZ" dirty="0" smtClean="0"/>
              <a:t>               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Seznámení  s vyjmenovanými  slovy  po V</a:t>
            </a:r>
          </a:p>
          <a:p>
            <a:r>
              <a:rPr lang="cs-CZ" dirty="0" smtClean="0"/>
              <a:t>Dvojice  slov  stejně  znějících</a:t>
            </a:r>
          </a:p>
          <a:p>
            <a:r>
              <a:rPr lang="cs-CZ" dirty="0" smtClean="0"/>
              <a:t>Doplňování  do  slov   y ý i í</a:t>
            </a:r>
          </a:p>
          <a:p>
            <a:endParaRPr lang="cs-CZ" dirty="0"/>
          </a:p>
        </p:txBody>
      </p:sp>
      <p:pic>
        <p:nvPicPr>
          <p:cNvPr id="2056" name="Picture 8" descr="C:\Users\0MGM\AppData\Local\Microsoft\Windows\Temporary Internet Files\Content.IE5\S7687CZ2\MC900078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4508" y="4169928"/>
            <a:ext cx="1032669" cy="200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MGM\AppData\Local\Microsoft\Windows\Temporary Internet Files\Content.IE5\S7687CZ2\MC90037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37911"/>
            <a:ext cx="1739189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0MGM\AppData\Local\Microsoft\Windows\Temporary Internet Files\Content.IE5\S7687CZ2\MC900337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25144"/>
            <a:ext cx="1825142" cy="12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2663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92020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8339" y="2831232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DE4CGPLA\MP9004026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54248"/>
            <a:ext cx="2520280" cy="249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K0O7W0UI\MC9000884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99290"/>
            <a:ext cx="1645006" cy="175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475656" y="1916832"/>
            <a:ext cx="914400" cy="914400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211960" y="1916832"/>
            <a:ext cx="1296144" cy="1337416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6444208" y="1859124"/>
            <a:ext cx="504056" cy="1944216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Nadpis 20"/>
          <p:cNvSpPr>
            <a:spLocks noGrp="1"/>
          </p:cNvSpPr>
          <p:nvPr>
            <p:ph type="title"/>
          </p:nvPr>
        </p:nvSpPr>
        <p:spPr>
          <a:xfrm>
            <a:off x="1049197" y="795274"/>
            <a:ext cx="6973598" cy="1152128"/>
          </a:xfrm>
        </p:spPr>
        <p:txBody>
          <a:bodyPr/>
          <a:lstStyle/>
          <a:p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y </a:t>
            </a:r>
            <a:r>
              <a:rPr lang="cs-CZ" dirty="0" smtClean="0"/>
              <a:t>            </a:t>
            </a:r>
            <a:r>
              <a:rPr lang="cs-CZ" sz="3200" dirty="0" smtClean="0">
                <a:solidFill>
                  <a:schemeClr val="tx1"/>
                </a:solidFill>
              </a:rPr>
              <a:t>vysoký </a:t>
            </a:r>
            <a:r>
              <a:rPr lang="cs-CZ" dirty="0" smtClean="0"/>
              <a:t>         </a:t>
            </a:r>
            <a:r>
              <a:rPr lang="cs-CZ" sz="2800" dirty="0" smtClean="0">
                <a:solidFill>
                  <a:schemeClr val="tx1"/>
                </a:solidFill>
              </a:rPr>
              <a:t>výt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3157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00808"/>
            <a:ext cx="6849209" cy="4131821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v</a:t>
            </a:r>
            <a:r>
              <a:rPr lang="cs-CZ" dirty="0" smtClean="0"/>
              <a:t>ýskat                  </a:t>
            </a:r>
            <a:r>
              <a:rPr lang="cs-CZ" dirty="0" smtClean="0"/>
              <a:t>zvykat                   žvýkat        </a:t>
            </a:r>
            <a:endParaRPr lang="cs-CZ" dirty="0"/>
          </a:p>
        </p:txBody>
      </p:sp>
      <p:pic>
        <p:nvPicPr>
          <p:cNvPr id="2058" name="Picture 10" descr="C:\Users\0MGM\AppData\Local\Microsoft\Windows\Temporary Internet Files\Content.IE5\S7687CZ2\MC9004405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7342" y="3645024"/>
            <a:ext cx="1828800" cy="1670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MGM\AppData\Local\Microsoft\Windows\Temporary Internet Files\Content.IE5\K0O7W0UI\MP9004334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29678"/>
            <a:ext cx="2523304" cy="3780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MGM\AppData\Local\Microsoft\Windows\Temporary Internet Files\Content.IE5\K0O7W0UI\MP9003089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8022" y="3933055"/>
            <a:ext cx="2984906" cy="198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585180" y="2132856"/>
            <a:ext cx="178508" cy="1512168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995936" y="2132856"/>
            <a:ext cx="0" cy="1656184"/>
          </a:xfrm>
          <a:prstGeom prst="straightConnector1">
            <a:avLst/>
          </a:prstGeom>
          <a:ln w="57150">
            <a:solidFill>
              <a:schemeClr val="accent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6732240" y="2132856"/>
            <a:ext cx="288032" cy="1656184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55434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27664"/>
            <a:ext cx="7024626" cy="45712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6777201" cy="4131821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   </a:t>
            </a:r>
            <a:r>
              <a:rPr lang="cs-CZ" dirty="0" smtClean="0"/>
              <a:t>vydra     </a:t>
            </a:r>
            <a:r>
              <a:rPr lang="cs-CZ" dirty="0" smtClean="0"/>
              <a:t>výr      povyk      výheň 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AM1I8PN9\MC90033795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3897" y="2913763"/>
            <a:ext cx="1825142" cy="12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DE4CGPLA\MP9004072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93168"/>
            <a:ext cx="2340784" cy="155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DE4CGPLA\MC9004465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6461" y="4293168"/>
            <a:ext cx="1518818" cy="1728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MGM\AppData\Local\Microsoft\Windows\Temporary Internet Files\Content.IE5\S7687CZ2\MC9002325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5488" y="4564460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MGM\AppData\Local\Microsoft\Windows\Temporary Internet Files\Content.IE5\DE4CGPLA\MC9000902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39222"/>
            <a:ext cx="2520280" cy="180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>
            <a:endCxn id="1026" idx="0"/>
          </p:cNvCxnSpPr>
          <p:nvPr/>
        </p:nvCxnSpPr>
        <p:spPr>
          <a:xfrm>
            <a:off x="1755586" y="2008008"/>
            <a:ext cx="60882" cy="905755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915816" y="2276872"/>
            <a:ext cx="648072" cy="1944216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006359" y="2150839"/>
            <a:ext cx="1008112" cy="2017481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292080" y="2276872"/>
            <a:ext cx="720080" cy="761739"/>
          </a:xfrm>
          <a:prstGeom prst="straightConnector1">
            <a:avLst/>
          </a:prstGeom>
          <a:ln w="57150"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923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        Slova  s  předponou  </a:t>
            </a:r>
            <a:r>
              <a:rPr lang="cs-CZ" sz="3200" b="1" dirty="0" smtClean="0">
                <a:solidFill>
                  <a:schemeClr val="tx1"/>
                </a:solidFill>
              </a:rPr>
              <a:t>vy</a:t>
            </a:r>
            <a:r>
              <a:rPr lang="cs-CZ" sz="3200" dirty="0" smtClean="0">
                <a:solidFill>
                  <a:schemeClr val="tx1"/>
                </a:solidFill>
              </a:rPr>
              <a:t>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       mluvit    prát    kreslit      hra        jet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střel       chovat     lízat   naložit    píchne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b="1" dirty="0" smtClean="0"/>
              <a:t>Doplň vy- , </a:t>
            </a:r>
            <a:r>
              <a:rPr lang="cs-CZ" b="1" dirty="0" err="1" smtClean="0"/>
              <a:t>vi</a:t>
            </a:r>
            <a:r>
              <a:rPr lang="cs-CZ" b="1" dirty="0" smtClean="0"/>
              <a:t>- </a:t>
            </a:r>
          </a:p>
          <a:p>
            <a:pPr marL="68580" indent="0">
              <a:buNone/>
            </a:pPr>
            <a:r>
              <a:rPr lang="cs-CZ" dirty="0" smtClean="0"/>
              <a:t>-tah, -</a:t>
            </a:r>
            <a:r>
              <a:rPr lang="cs-CZ" dirty="0" err="1" smtClean="0"/>
              <a:t>tat</a:t>
            </a:r>
            <a:r>
              <a:rPr lang="cs-CZ" dirty="0" smtClean="0"/>
              <a:t>, -no,- roste, -mysl, -</a:t>
            </a:r>
            <a:r>
              <a:rPr lang="cs-CZ" dirty="0" err="1" smtClean="0"/>
              <a:t>nout</a:t>
            </a:r>
            <a:r>
              <a:rPr lang="cs-CZ" dirty="0" smtClean="0"/>
              <a:t> se, -</a:t>
            </a:r>
            <a:r>
              <a:rPr lang="cs-CZ" dirty="0" err="1" smtClean="0"/>
              <a:t>ce</a:t>
            </a:r>
            <a:r>
              <a:rPr lang="cs-CZ" dirty="0" smtClean="0"/>
              <a:t>,</a:t>
            </a:r>
          </a:p>
          <a:p>
            <a:pPr marL="68580" indent="0">
              <a:buNone/>
            </a:pPr>
            <a:r>
              <a:rPr lang="cs-CZ" dirty="0" smtClean="0"/>
              <a:t>- borný, -</a:t>
            </a:r>
            <a:r>
              <a:rPr lang="cs-CZ" dirty="0" err="1" smtClean="0"/>
              <a:t>tejte</a:t>
            </a:r>
            <a:r>
              <a:rPr lang="cs-CZ" dirty="0" smtClean="0"/>
              <a:t>, -</a:t>
            </a:r>
            <a:r>
              <a:rPr lang="cs-CZ" dirty="0" err="1" smtClean="0"/>
              <a:t>chází</a:t>
            </a:r>
            <a:r>
              <a:rPr lang="cs-CZ" dirty="0" smtClean="0"/>
              <a:t>, -</a:t>
            </a:r>
            <a:r>
              <a:rPr lang="cs-CZ" dirty="0" err="1" smtClean="0"/>
              <a:t>dlička</a:t>
            </a:r>
            <a:r>
              <a:rPr lang="cs-CZ" dirty="0" smtClean="0"/>
              <a:t>, -řídit –robit,</a:t>
            </a:r>
          </a:p>
          <a:p>
            <a:pPr>
              <a:buFontTx/>
              <a:buChar char="-"/>
            </a:pPr>
            <a:r>
              <a:rPr lang="cs-CZ" dirty="0" smtClean="0"/>
              <a:t>-</a:t>
            </a:r>
            <a:r>
              <a:rPr lang="cs-CZ" dirty="0" err="1" smtClean="0"/>
              <a:t>těz</a:t>
            </a:r>
            <a:r>
              <a:rPr lang="cs-CZ" dirty="0" smtClean="0"/>
              <a:t>,  -</a:t>
            </a:r>
            <a:r>
              <a:rPr lang="cs-CZ" dirty="0" err="1" smtClean="0"/>
              <a:t>čko</a:t>
            </a:r>
            <a:r>
              <a:rPr lang="cs-CZ" dirty="0" smtClean="0"/>
              <a:t>,  -střihnout,  -</a:t>
            </a:r>
            <a:r>
              <a:rPr lang="cs-CZ" dirty="0" err="1" smtClean="0"/>
              <a:t>nohrad</a:t>
            </a:r>
            <a:r>
              <a:rPr lang="cs-CZ" dirty="0" smtClean="0"/>
              <a:t>, -</a:t>
            </a:r>
            <a:r>
              <a:rPr lang="cs-CZ" dirty="0" err="1" smtClean="0"/>
              <a:t>chřice</a:t>
            </a:r>
            <a:r>
              <a:rPr lang="cs-CZ" dirty="0" smtClean="0"/>
              <a:t>,</a:t>
            </a:r>
            <a:endParaRPr lang="cs-CZ" dirty="0"/>
          </a:p>
        </p:txBody>
      </p:sp>
      <p:pic>
        <p:nvPicPr>
          <p:cNvPr id="1031" name="Picture 7" descr="C:\Users\0MGM\AppData\Local\Microsoft\Windows\Temporary Internet Files\Content.IE5\AM1I8PN9\MC90044174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19858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DE4CGPLA\MC900112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-531440"/>
            <a:ext cx="2125569" cy="4292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1365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052736"/>
            <a:ext cx="7024744" cy="1143000"/>
          </a:xfrm>
        </p:spPr>
        <p:txBody>
          <a:bodyPr/>
          <a:lstStyle/>
          <a:p>
            <a:r>
              <a:rPr lang="cs-CZ" dirty="0" smtClean="0"/>
              <a:t>          Rozlišuj a   doplňuj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272924" cy="3508977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Výr</a:t>
            </a:r>
            <a:r>
              <a:rPr lang="cs-CZ" dirty="0" smtClean="0"/>
              <a:t> /sova/     </a:t>
            </a:r>
            <a:r>
              <a:rPr lang="cs-CZ" b="1" dirty="0" smtClean="0"/>
              <a:t>vír</a:t>
            </a:r>
            <a:r>
              <a:rPr lang="cs-CZ" dirty="0" smtClean="0"/>
              <a:t> /vodní, vzdušný/</a:t>
            </a:r>
          </a:p>
          <a:p>
            <a:pPr marL="68580" indent="0">
              <a:buNone/>
            </a:pPr>
            <a:r>
              <a:rPr lang="cs-CZ" dirty="0" smtClean="0"/>
              <a:t>V-r velký je chráněný. Vzdušný v-r způsobil škodu.</a:t>
            </a:r>
          </a:p>
          <a:p>
            <a:pPr marL="68580" indent="0">
              <a:buNone/>
            </a:pPr>
            <a:r>
              <a:rPr lang="cs-CZ" b="1" dirty="0" smtClean="0"/>
              <a:t>Výška</a:t>
            </a:r>
            <a:r>
              <a:rPr lang="cs-CZ" dirty="0" smtClean="0"/>
              <a:t> /vysoko/      </a:t>
            </a:r>
            <a:r>
              <a:rPr lang="cs-CZ" b="1" dirty="0" smtClean="0"/>
              <a:t> vížka </a:t>
            </a:r>
            <a:r>
              <a:rPr lang="cs-CZ" dirty="0" smtClean="0"/>
              <a:t>/malá věž/</a:t>
            </a:r>
          </a:p>
          <a:p>
            <a:pPr marL="68580" indent="0">
              <a:buNone/>
            </a:pPr>
            <a:r>
              <a:rPr lang="cs-CZ" dirty="0" smtClean="0"/>
              <a:t>Umíš skákat do v-</a:t>
            </a:r>
            <a:r>
              <a:rPr lang="cs-CZ" dirty="0" err="1" smtClean="0"/>
              <a:t>šky</a:t>
            </a:r>
            <a:r>
              <a:rPr lang="cs-CZ" dirty="0" smtClean="0"/>
              <a:t>? Na kostele je malá v-</a:t>
            </a:r>
            <a:r>
              <a:rPr lang="cs-CZ" dirty="0" err="1" smtClean="0"/>
              <a:t>žka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b="1" dirty="0" smtClean="0"/>
              <a:t>Vyje </a:t>
            </a:r>
            <a:r>
              <a:rPr lang="cs-CZ" dirty="0" smtClean="0"/>
              <a:t>/jako vlk/   </a:t>
            </a:r>
            <a:r>
              <a:rPr lang="cs-CZ" b="1" dirty="0" smtClean="0"/>
              <a:t> vije / </a:t>
            </a:r>
            <a:r>
              <a:rPr lang="cs-CZ" dirty="0" smtClean="0"/>
              <a:t>plete věnečky/</a:t>
            </a:r>
          </a:p>
          <a:p>
            <a:pPr marL="68580" indent="0">
              <a:buNone/>
            </a:pPr>
            <a:r>
              <a:rPr lang="cs-CZ" dirty="0" smtClean="0"/>
              <a:t>Dívka v-je věneček. Pes v-je na měsíc.</a:t>
            </a:r>
            <a:endParaRPr lang="cs-CZ" dirty="0"/>
          </a:p>
        </p:txBody>
      </p:sp>
      <p:pic>
        <p:nvPicPr>
          <p:cNvPr id="3078" name="Picture 6" descr="C:\Users\0MGM\AppData\Local\Microsoft\Windows\Temporary Internet Files\Content.IE5\S7687CZ2\MP9004010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4664"/>
            <a:ext cx="1776571" cy="1183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MGM\AppData\Local\Microsoft\Windows\Temporary Internet Files\Content.IE5\DE4CGPLA\MC9001240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088232" cy="1988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9439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b="1" dirty="0" smtClean="0"/>
              <a:t>Vít</a:t>
            </a:r>
            <a:r>
              <a:rPr lang="cs-CZ" dirty="0" smtClean="0"/>
              <a:t> /jméno/ </a:t>
            </a:r>
            <a:r>
              <a:rPr lang="cs-CZ" b="1" dirty="0" smtClean="0"/>
              <a:t> vít </a:t>
            </a:r>
            <a:r>
              <a:rPr lang="cs-CZ" dirty="0" smtClean="0"/>
              <a:t>/plést věneček/  </a:t>
            </a:r>
            <a:r>
              <a:rPr lang="cs-CZ" b="1" dirty="0" smtClean="0"/>
              <a:t>výt </a:t>
            </a:r>
            <a:r>
              <a:rPr lang="cs-CZ" dirty="0" smtClean="0"/>
              <a:t>/skučet/</a:t>
            </a:r>
          </a:p>
          <a:p>
            <a:pPr marL="68580" indent="0">
              <a:buNone/>
            </a:pPr>
            <a:r>
              <a:rPr lang="cs-CZ" dirty="0" smtClean="0"/>
              <a:t>V-t svítil svíčkou. Umíš v-t věneček? Proč musí pes tolik v-t?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b="1" dirty="0" smtClean="0"/>
              <a:t>Vyla</a:t>
            </a:r>
            <a:r>
              <a:rPr lang="cs-CZ" dirty="0" smtClean="0"/>
              <a:t> /smečka    </a:t>
            </a:r>
            <a:r>
              <a:rPr lang="cs-CZ" b="1" dirty="0" smtClean="0"/>
              <a:t>víla</a:t>
            </a:r>
            <a:r>
              <a:rPr lang="cs-CZ" dirty="0" smtClean="0"/>
              <a:t> / Amálka / </a:t>
            </a:r>
            <a:r>
              <a:rPr lang="cs-CZ" b="1" dirty="0" smtClean="0"/>
              <a:t> vila </a:t>
            </a:r>
            <a:r>
              <a:rPr lang="cs-CZ" dirty="0" smtClean="0"/>
              <a:t>/dům/ </a:t>
            </a:r>
          </a:p>
          <a:p>
            <a:pPr marL="68580" indent="0">
              <a:buNone/>
            </a:pPr>
            <a:r>
              <a:rPr lang="cs-CZ" dirty="0" smtClean="0"/>
              <a:t>V pohádce hrála v-la Amálka. Na kopci stojí krásná v-la. V lese v-la smečka vlků.</a:t>
            </a:r>
            <a:endParaRPr lang="cs-CZ" dirty="0"/>
          </a:p>
        </p:txBody>
      </p:sp>
      <p:pic>
        <p:nvPicPr>
          <p:cNvPr id="4100" name="Picture 4" descr="C:\Users\0MGM\AppData\Local\Microsoft\Windows\Temporary Internet Files\Content.IE5\S7687CZ2\MC9003616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725144"/>
            <a:ext cx="1827886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MS900075061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3059832" y="5332311"/>
            <a:ext cx="487363" cy="487363"/>
          </a:xfrm>
          <a:prstGeom prst="rect">
            <a:avLst/>
          </a:prstGeom>
        </p:spPr>
      </p:pic>
      <p:pic>
        <p:nvPicPr>
          <p:cNvPr id="4101" name="Picture 5" descr="C:\Users\0MGM\AppData\Local\Microsoft\Windows\Temporary Internet Files\Content.IE5\AM1I8PN9\MC9003323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5" y="620688"/>
            <a:ext cx="1444228" cy="1563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01802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852936"/>
            <a:ext cx="6840876" cy="2979693"/>
          </a:xfrm>
        </p:spPr>
        <p:txBody>
          <a:bodyPr/>
          <a:lstStyle/>
          <a:p>
            <a:pPr algn="ctr"/>
            <a:r>
              <a:rPr lang="cs-CZ" dirty="0" smtClean="0"/>
              <a:t>Ilustrace: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2867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287</TotalTime>
  <Words>361</Words>
  <Application>Microsoft Office PowerPoint</Application>
  <PresentationFormat>Předvádění na obrazovce (4:3)</PresentationFormat>
  <Paragraphs>46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Snímek 2</vt:lpstr>
      <vt:lpstr>VYJMENOVANÁ  SLOVA  PO V                 </vt:lpstr>
      <vt:lpstr>vy             vysoký          výt</vt:lpstr>
      <vt:lpstr>Snímek 5</vt:lpstr>
      <vt:lpstr>Snímek 6</vt:lpstr>
      <vt:lpstr>        Slova  s  předponou  vy  </vt:lpstr>
      <vt:lpstr>          Rozlišuj a   doplňuj</vt:lpstr>
      <vt:lpstr>Snímek 9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32</cp:revision>
  <dcterms:created xsi:type="dcterms:W3CDTF">2012-03-01T12:23:57Z</dcterms:created>
  <dcterms:modified xsi:type="dcterms:W3CDTF">2012-06-25T13:48:23Z</dcterms:modified>
</cp:coreProperties>
</file>