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5" r:id="rId3"/>
    <p:sldId id="256" r:id="rId4"/>
    <p:sldId id="258" r:id="rId5"/>
    <p:sldId id="259" r:id="rId6"/>
    <p:sldId id="264" r:id="rId7"/>
    <p:sldId id="260" r:id="rId8"/>
    <p:sldId id="261" r:id="rId9"/>
    <p:sldId id="262" r:id="rId10"/>
    <p:sldId id="263"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00" d="100"/>
          <a:sy n="100" d="100"/>
        </p:scale>
        <p:origin x="-294" y="-162"/>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F8B381-5807-488E-AC22-73DD4140ED4A}" type="doc">
      <dgm:prSet loTypeId="urn:microsoft.com/office/officeart/2005/8/layout/vList2" loCatId="list" qsTypeId="urn:microsoft.com/office/officeart/2005/8/quickstyle/simple3" qsCatId="simple" csTypeId="urn:microsoft.com/office/officeart/2005/8/colors/accent1_4" csCatId="accent1" phldr="1"/>
      <dgm:spPr/>
      <dgm:t>
        <a:bodyPr/>
        <a:lstStyle/>
        <a:p>
          <a:endParaRPr lang="cs-CZ"/>
        </a:p>
      </dgm:t>
    </dgm:pt>
    <dgm:pt modelId="{445C7998-7549-48B0-BD68-D4F0167F02E5}">
      <dgm:prSet phldrT="[Text]"/>
      <dgm:spPr/>
      <dgm:t>
        <a:bodyPr/>
        <a:lstStyle/>
        <a:p>
          <a:pPr algn="l"/>
          <a:r>
            <a:rPr lang="cs-CZ" dirty="0"/>
            <a:t>Název školy</a:t>
          </a:r>
          <a:r>
            <a:rPr lang="cs-CZ" b="1" dirty="0" smtClean="0"/>
            <a:t>: Základní škola a Mateřská škola Troskotovice, příspěvková organizace</a:t>
          </a:r>
          <a:endParaRPr lang="cs-CZ" dirty="0"/>
        </a:p>
      </dgm:t>
    </dgm:pt>
    <dgm:pt modelId="{D4A1AC32-6B30-44CD-A965-234E2C33692F}" type="parTrans" cxnId="{BCB163C3-3B0F-4F74-88F0-37F026D4C894}">
      <dgm:prSet/>
      <dgm:spPr/>
      <dgm:t>
        <a:bodyPr/>
        <a:lstStyle/>
        <a:p>
          <a:endParaRPr lang="cs-CZ"/>
        </a:p>
      </dgm:t>
    </dgm:pt>
    <dgm:pt modelId="{C846DAC9-9D22-4975-84AF-8D4E4FA8DA5C}" type="sibTrans" cxnId="{BCB163C3-3B0F-4F74-88F0-37F026D4C894}">
      <dgm:prSet/>
      <dgm:spPr/>
      <dgm:t>
        <a:bodyPr/>
        <a:lstStyle/>
        <a:p>
          <a:endParaRPr lang="cs-CZ"/>
        </a:p>
      </dgm:t>
    </dgm:pt>
    <dgm:pt modelId="{FBBFC3EA-9D9D-4F3A-BEA6-9C2C0E46BF20}">
      <dgm:prSet phldrT="[Text]"/>
      <dgm:spPr/>
      <dgm:t>
        <a:bodyPr/>
        <a:lstStyle/>
        <a:p>
          <a:pPr algn="l"/>
          <a:r>
            <a:rPr lang="cs-CZ" dirty="0" smtClean="0"/>
            <a:t>Autor</a:t>
          </a:r>
          <a:r>
            <a:rPr lang="cs-CZ" smtClean="0"/>
            <a:t>: Mgr. </a:t>
          </a:r>
          <a:r>
            <a:rPr lang="cs-CZ" dirty="0" smtClean="0"/>
            <a:t>Vlasta Šujanová</a:t>
          </a:r>
          <a:endParaRPr lang="cs-CZ" dirty="0"/>
        </a:p>
      </dgm:t>
    </dgm:pt>
    <dgm:pt modelId="{DDB8DF17-17D4-4A37-80A4-B2BE20408FA2}" type="parTrans" cxnId="{C24533D2-26E5-47EB-8A39-D4FB9E52EFE6}">
      <dgm:prSet/>
      <dgm:spPr/>
      <dgm:t>
        <a:bodyPr/>
        <a:lstStyle/>
        <a:p>
          <a:endParaRPr lang="cs-CZ"/>
        </a:p>
      </dgm:t>
    </dgm:pt>
    <dgm:pt modelId="{83B48451-91B6-4E15-99C9-0FE713D5286E}" type="sibTrans" cxnId="{C24533D2-26E5-47EB-8A39-D4FB9E52EFE6}">
      <dgm:prSet/>
      <dgm:spPr/>
      <dgm:t>
        <a:bodyPr/>
        <a:lstStyle/>
        <a:p>
          <a:endParaRPr lang="cs-CZ"/>
        </a:p>
      </dgm:t>
    </dgm:pt>
    <dgm:pt modelId="{6B0205A6-422D-4956-AD89-0CEBCAE4530D}">
      <dgm:prSet/>
      <dgm:spPr/>
      <dgm:t>
        <a:bodyPr/>
        <a:lstStyle/>
        <a:p>
          <a:pPr algn="l"/>
          <a:r>
            <a:rPr lang="cs-CZ" dirty="0" smtClean="0"/>
            <a:t>Vytvořeno</a:t>
          </a:r>
          <a:r>
            <a:rPr lang="cs-CZ" smtClean="0"/>
            <a:t>: 24.3.2012 </a:t>
          </a:r>
          <a:endParaRPr lang="cs-CZ" dirty="0"/>
        </a:p>
      </dgm:t>
    </dgm:pt>
    <dgm:pt modelId="{168864D7-72A0-4608-BC44-F4D46F72FF3E}" type="parTrans" cxnId="{74DEAA30-A8CD-4FF2-B1FF-748D58FB5D74}">
      <dgm:prSet/>
      <dgm:spPr/>
      <dgm:t>
        <a:bodyPr/>
        <a:lstStyle/>
        <a:p>
          <a:endParaRPr lang="cs-CZ"/>
        </a:p>
      </dgm:t>
    </dgm:pt>
    <dgm:pt modelId="{DB2C7C4B-FB0B-47FC-A6BD-4D152DC3D0CB}" type="sibTrans" cxnId="{74DEAA30-A8CD-4FF2-B1FF-748D58FB5D74}">
      <dgm:prSet/>
      <dgm:spPr/>
      <dgm:t>
        <a:bodyPr/>
        <a:lstStyle/>
        <a:p>
          <a:endParaRPr lang="cs-CZ"/>
        </a:p>
      </dgm:t>
    </dgm:pt>
    <dgm:pt modelId="{EBC41103-E2E5-4D48-9B4B-425520D3D098}">
      <dgm:prSet/>
      <dgm:spPr/>
      <dgm:t>
        <a:bodyPr/>
        <a:lstStyle/>
        <a:p>
          <a:pPr algn="l"/>
          <a:r>
            <a:rPr lang="cs-CZ" dirty="0" smtClean="0"/>
            <a:t>Číslo projektu : 04</a:t>
          </a:r>
          <a:endParaRPr lang="cs-CZ" dirty="0"/>
        </a:p>
      </dgm:t>
    </dgm:pt>
    <dgm:pt modelId="{CD7C273C-2CBB-488A-8BF2-5D00DBC541E5}" type="sibTrans" cxnId="{56D768D4-D8A8-4F09-8215-BEB7EB914931}">
      <dgm:prSet/>
      <dgm:spPr/>
      <dgm:t>
        <a:bodyPr/>
        <a:lstStyle/>
        <a:p>
          <a:endParaRPr lang="cs-CZ"/>
        </a:p>
      </dgm:t>
    </dgm:pt>
    <dgm:pt modelId="{66EC36A9-2BA2-4EC9-AAE7-037918B0215E}" type="parTrans" cxnId="{56D768D4-D8A8-4F09-8215-BEB7EB914931}">
      <dgm:prSet/>
      <dgm:spPr/>
      <dgm:t>
        <a:bodyPr/>
        <a:lstStyle/>
        <a:p>
          <a:endParaRPr lang="cs-CZ"/>
        </a:p>
      </dgm:t>
    </dgm:pt>
    <dgm:pt modelId="{019433A1-1324-4DE1-9E6F-32B851095F74}">
      <dgm:prSet phldrT="[Text]"/>
      <dgm:spPr/>
      <dgm:t>
        <a:bodyPr/>
        <a:lstStyle/>
        <a:p>
          <a:pPr algn="l"/>
          <a:r>
            <a:rPr lang="cs-CZ" dirty="0"/>
            <a:t>Název : </a:t>
          </a:r>
          <a:r>
            <a:rPr lang="cs-CZ" dirty="0" smtClean="0"/>
            <a:t>VY_32_INOVACE_04CJ_2_SLDRUHY</a:t>
          </a:r>
          <a:endParaRPr lang="cs-CZ" dirty="0"/>
        </a:p>
      </dgm:t>
    </dgm:pt>
    <dgm:pt modelId="{2716416C-EF69-44CA-AEFE-14F7FF081354}" type="sibTrans" cxnId="{2A2BCF91-C654-4E19-950C-39AA1A49C169}">
      <dgm:prSet/>
      <dgm:spPr/>
      <dgm:t>
        <a:bodyPr/>
        <a:lstStyle/>
        <a:p>
          <a:endParaRPr lang="cs-CZ"/>
        </a:p>
      </dgm:t>
    </dgm:pt>
    <dgm:pt modelId="{2AB92C11-48B1-4C26-9CC1-F4AB2F53C03B}" type="parTrans" cxnId="{2A2BCF91-C654-4E19-950C-39AA1A49C169}">
      <dgm:prSet/>
      <dgm:spPr/>
      <dgm:t>
        <a:bodyPr/>
        <a:lstStyle/>
        <a:p>
          <a:endParaRPr lang="cs-CZ"/>
        </a:p>
      </dgm:t>
    </dgm:pt>
    <dgm:pt modelId="{C73C7642-F245-4585-8F88-243F9FAEF6CA}">
      <dgm:prSet/>
      <dgm:spPr/>
      <dgm:t>
        <a:bodyPr/>
        <a:lstStyle/>
        <a:p>
          <a:pPr algn="l"/>
          <a:r>
            <a:rPr lang="cs-CZ" dirty="0"/>
            <a:t>Téma</a:t>
          </a:r>
          <a:r>
            <a:rPr lang="cs-CZ" dirty="0" smtClean="0"/>
            <a:t>: Slovní druhy –podstatná jména, slovesa</a:t>
          </a:r>
          <a:endParaRPr lang="cs-CZ" dirty="0"/>
        </a:p>
      </dgm:t>
    </dgm:pt>
    <dgm:pt modelId="{C6F235C3-B62B-4F7C-8AF0-6D3C84052041}" type="sibTrans" cxnId="{808A55A3-7A45-463B-8870-E66256D18048}">
      <dgm:prSet/>
      <dgm:spPr/>
      <dgm:t>
        <a:bodyPr/>
        <a:lstStyle/>
        <a:p>
          <a:endParaRPr lang="cs-CZ"/>
        </a:p>
      </dgm:t>
    </dgm:pt>
    <dgm:pt modelId="{3E2FFE2A-E7B1-401F-BAB6-893DF909FA64}" type="parTrans" cxnId="{808A55A3-7A45-463B-8870-E66256D18048}">
      <dgm:prSet/>
      <dgm:spPr/>
      <dgm:t>
        <a:bodyPr/>
        <a:lstStyle/>
        <a:p>
          <a:endParaRPr lang="cs-CZ"/>
        </a:p>
      </dgm:t>
    </dgm:pt>
    <dgm:pt modelId="{612116FE-9061-44B1-A457-8F1AFBD162E0}" type="pres">
      <dgm:prSet presAssocID="{39F8B381-5807-488E-AC22-73DD4140ED4A}" presName="linear" presStyleCnt="0">
        <dgm:presLayoutVars>
          <dgm:animLvl val="lvl"/>
          <dgm:resizeHandles val="exact"/>
        </dgm:presLayoutVars>
      </dgm:prSet>
      <dgm:spPr/>
      <dgm:t>
        <a:bodyPr/>
        <a:lstStyle/>
        <a:p>
          <a:endParaRPr lang="cs-CZ"/>
        </a:p>
      </dgm:t>
    </dgm:pt>
    <dgm:pt modelId="{7B541546-39A7-4633-AED0-6028788110D7}" type="pres">
      <dgm:prSet presAssocID="{445C7998-7549-48B0-BD68-D4F0167F02E5}" presName="parentText" presStyleLbl="node1" presStyleIdx="0" presStyleCnt="6" custLinFactNeighborX="3125" custLinFactNeighborY="-60613">
        <dgm:presLayoutVars>
          <dgm:chMax val="0"/>
          <dgm:bulletEnabled val="1"/>
        </dgm:presLayoutVars>
      </dgm:prSet>
      <dgm:spPr/>
      <dgm:t>
        <a:bodyPr/>
        <a:lstStyle/>
        <a:p>
          <a:endParaRPr lang="cs-CZ"/>
        </a:p>
      </dgm:t>
    </dgm:pt>
    <dgm:pt modelId="{9B9314F6-85CC-4C49-B24D-6AF5DF05D800}" type="pres">
      <dgm:prSet presAssocID="{C846DAC9-9D22-4975-84AF-8D4E4FA8DA5C}" presName="spacer" presStyleCnt="0"/>
      <dgm:spPr/>
    </dgm:pt>
    <dgm:pt modelId="{ACAD381E-21DC-4C07-8FDD-119C2EC3BB2E}" type="pres">
      <dgm:prSet presAssocID="{FBBFC3EA-9D9D-4F3A-BEA6-9C2C0E46BF20}" presName="parentText" presStyleLbl="node1" presStyleIdx="1" presStyleCnt="6">
        <dgm:presLayoutVars>
          <dgm:chMax val="0"/>
          <dgm:bulletEnabled val="1"/>
        </dgm:presLayoutVars>
      </dgm:prSet>
      <dgm:spPr/>
      <dgm:t>
        <a:bodyPr/>
        <a:lstStyle/>
        <a:p>
          <a:endParaRPr lang="cs-CZ"/>
        </a:p>
      </dgm:t>
    </dgm:pt>
    <dgm:pt modelId="{208194AD-7544-4854-B7A4-4A67E5453B54}" type="pres">
      <dgm:prSet presAssocID="{83B48451-91B6-4E15-99C9-0FE713D5286E}" presName="spacer" presStyleCnt="0"/>
      <dgm:spPr/>
    </dgm:pt>
    <dgm:pt modelId="{ABF03533-6AD0-44CD-A08E-C9977356B6A8}" type="pres">
      <dgm:prSet presAssocID="{019433A1-1324-4DE1-9E6F-32B851095F74}" presName="parentText" presStyleLbl="node1" presStyleIdx="2" presStyleCnt="6" custLinFactNeighborX="477" custLinFactNeighborY="-70595">
        <dgm:presLayoutVars>
          <dgm:chMax val="0"/>
          <dgm:bulletEnabled val="1"/>
        </dgm:presLayoutVars>
      </dgm:prSet>
      <dgm:spPr/>
      <dgm:t>
        <a:bodyPr/>
        <a:lstStyle/>
        <a:p>
          <a:endParaRPr lang="cs-CZ"/>
        </a:p>
      </dgm:t>
    </dgm:pt>
    <dgm:pt modelId="{60E42310-8BB6-41EA-B44F-0BAC7EFC9B2E}" type="pres">
      <dgm:prSet presAssocID="{2716416C-EF69-44CA-AEFE-14F7FF081354}" presName="spacer" presStyleCnt="0"/>
      <dgm:spPr/>
    </dgm:pt>
    <dgm:pt modelId="{1C4BCB69-D3A6-4CCF-9871-D9B9359B8159}" type="pres">
      <dgm:prSet presAssocID="{C73C7642-F245-4585-8F88-243F9FAEF6CA}" presName="parentText" presStyleLbl="node1" presStyleIdx="3" presStyleCnt="6">
        <dgm:presLayoutVars>
          <dgm:chMax val="0"/>
          <dgm:bulletEnabled val="1"/>
        </dgm:presLayoutVars>
      </dgm:prSet>
      <dgm:spPr/>
      <dgm:t>
        <a:bodyPr/>
        <a:lstStyle/>
        <a:p>
          <a:endParaRPr lang="cs-CZ"/>
        </a:p>
      </dgm:t>
    </dgm:pt>
    <dgm:pt modelId="{34DE5943-AAB5-4DC3-B765-99B35FCB6ECD}" type="pres">
      <dgm:prSet presAssocID="{C6F235C3-B62B-4F7C-8AF0-6D3C84052041}" presName="spacer" presStyleCnt="0"/>
      <dgm:spPr/>
    </dgm:pt>
    <dgm:pt modelId="{97CBBA99-26B9-4E2D-BA76-BF47FEBF0134}" type="pres">
      <dgm:prSet presAssocID="{EBC41103-E2E5-4D48-9B4B-425520D3D098}" presName="parentText" presStyleLbl="node1" presStyleIdx="4" presStyleCnt="6">
        <dgm:presLayoutVars>
          <dgm:chMax val="0"/>
          <dgm:bulletEnabled val="1"/>
        </dgm:presLayoutVars>
      </dgm:prSet>
      <dgm:spPr/>
      <dgm:t>
        <a:bodyPr/>
        <a:lstStyle/>
        <a:p>
          <a:endParaRPr lang="cs-CZ"/>
        </a:p>
      </dgm:t>
    </dgm:pt>
    <dgm:pt modelId="{9A22653A-B2DB-4D9E-A633-AD2EC219A723}" type="pres">
      <dgm:prSet presAssocID="{CD7C273C-2CBB-488A-8BF2-5D00DBC541E5}" presName="spacer" presStyleCnt="0"/>
      <dgm:spPr/>
    </dgm:pt>
    <dgm:pt modelId="{B1DDF1AD-3BC2-43B8-A8D0-A33120EFAF7C}" type="pres">
      <dgm:prSet presAssocID="{6B0205A6-422D-4956-AD89-0CEBCAE4530D}" presName="parentText" presStyleLbl="node1" presStyleIdx="5" presStyleCnt="6">
        <dgm:presLayoutVars>
          <dgm:chMax val="0"/>
          <dgm:bulletEnabled val="1"/>
        </dgm:presLayoutVars>
      </dgm:prSet>
      <dgm:spPr/>
      <dgm:t>
        <a:bodyPr/>
        <a:lstStyle/>
        <a:p>
          <a:endParaRPr lang="cs-CZ"/>
        </a:p>
      </dgm:t>
    </dgm:pt>
  </dgm:ptLst>
  <dgm:cxnLst>
    <dgm:cxn modelId="{02E25C78-8EEB-4F51-BF64-FDDC8C1AF804}" type="presOf" srcId="{019433A1-1324-4DE1-9E6F-32B851095F74}" destId="{ABF03533-6AD0-44CD-A08E-C9977356B6A8}" srcOrd="0" destOrd="0" presId="urn:microsoft.com/office/officeart/2005/8/layout/vList2"/>
    <dgm:cxn modelId="{BE9444D9-90DF-4C32-BF20-8D49FAC4E0D5}" type="presOf" srcId="{FBBFC3EA-9D9D-4F3A-BEA6-9C2C0E46BF20}" destId="{ACAD381E-21DC-4C07-8FDD-119C2EC3BB2E}" srcOrd="0" destOrd="0" presId="urn:microsoft.com/office/officeart/2005/8/layout/vList2"/>
    <dgm:cxn modelId="{74DEAA30-A8CD-4FF2-B1FF-748D58FB5D74}" srcId="{39F8B381-5807-488E-AC22-73DD4140ED4A}" destId="{6B0205A6-422D-4956-AD89-0CEBCAE4530D}" srcOrd="5" destOrd="0" parTransId="{168864D7-72A0-4608-BC44-F4D46F72FF3E}" sibTransId="{DB2C7C4B-FB0B-47FC-A6BD-4D152DC3D0CB}"/>
    <dgm:cxn modelId="{2A6588E0-1CE6-4CDE-9BB2-D2CAB00CD454}" type="presOf" srcId="{445C7998-7549-48B0-BD68-D4F0167F02E5}" destId="{7B541546-39A7-4633-AED0-6028788110D7}" srcOrd="0" destOrd="0" presId="urn:microsoft.com/office/officeart/2005/8/layout/vList2"/>
    <dgm:cxn modelId="{BCB163C3-3B0F-4F74-88F0-37F026D4C894}" srcId="{39F8B381-5807-488E-AC22-73DD4140ED4A}" destId="{445C7998-7549-48B0-BD68-D4F0167F02E5}" srcOrd="0" destOrd="0" parTransId="{D4A1AC32-6B30-44CD-A965-234E2C33692F}" sibTransId="{C846DAC9-9D22-4975-84AF-8D4E4FA8DA5C}"/>
    <dgm:cxn modelId="{808A55A3-7A45-463B-8870-E66256D18048}" srcId="{39F8B381-5807-488E-AC22-73DD4140ED4A}" destId="{C73C7642-F245-4585-8F88-243F9FAEF6CA}" srcOrd="3" destOrd="0" parTransId="{3E2FFE2A-E7B1-401F-BAB6-893DF909FA64}" sibTransId="{C6F235C3-B62B-4F7C-8AF0-6D3C84052041}"/>
    <dgm:cxn modelId="{2A2BCF91-C654-4E19-950C-39AA1A49C169}" srcId="{39F8B381-5807-488E-AC22-73DD4140ED4A}" destId="{019433A1-1324-4DE1-9E6F-32B851095F74}" srcOrd="2" destOrd="0" parTransId="{2AB92C11-48B1-4C26-9CC1-F4AB2F53C03B}" sibTransId="{2716416C-EF69-44CA-AEFE-14F7FF081354}"/>
    <dgm:cxn modelId="{C24533D2-26E5-47EB-8A39-D4FB9E52EFE6}" srcId="{39F8B381-5807-488E-AC22-73DD4140ED4A}" destId="{FBBFC3EA-9D9D-4F3A-BEA6-9C2C0E46BF20}" srcOrd="1" destOrd="0" parTransId="{DDB8DF17-17D4-4A37-80A4-B2BE20408FA2}" sibTransId="{83B48451-91B6-4E15-99C9-0FE713D5286E}"/>
    <dgm:cxn modelId="{EBE6BD18-C0BA-461E-B26A-2AF968DC9097}" type="presOf" srcId="{EBC41103-E2E5-4D48-9B4B-425520D3D098}" destId="{97CBBA99-26B9-4E2D-BA76-BF47FEBF0134}" srcOrd="0" destOrd="0" presId="urn:microsoft.com/office/officeart/2005/8/layout/vList2"/>
    <dgm:cxn modelId="{8C808F3A-32A4-4FAC-9115-DF9E7EFEE0BF}" type="presOf" srcId="{39F8B381-5807-488E-AC22-73DD4140ED4A}" destId="{612116FE-9061-44B1-A457-8F1AFBD162E0}" srcOrd="0" destOrd="0" presId="urn:microsoft.com/office/officeart/2005/8/layout/vList2"/>
    <dgm:cxn modelId="{DC6921D2-B636-483D-9470-2D16FC5B699F}" type="presOf" srcId="{6B0205A6-422D-4956-AD89-0CEBCAE4530D}" destId="{B1DDF1AD-3BC2-43B8-A8D0-A33120EFAF7C}" srcOrd="0" destOrd="0" presId="urn:microsoft.com/office/officeart/2005/8/layout/vList2"/>
    <dgm:cxn modelId="{F4E100C0-C004-4295-837E-2342F7A82841}" type="presOf" srcId="{C73C7642-F245-4585-8F88-243F9FAEF6CA}" destId="{1C4BCB69-D3A6-4CCF-9871-D9B9359B8159}" srcOrd="0" destOrd="0" presId="urn:microsoft.com/office/officeart/2005/8/layout/vList2"/>
    <dgm:cxn modelId="{56D768D4-D8A8-4F09-8215-BEB7EB914931}" srcId="{39F8B381-5807-488E-AC22-73DD4140ED4A}" destId="{EBC41103-E2E5-4D48-9B4B-425520D3D098}" srcOrd="4" destOrd="0" parTransId="{66EC36A9-2BA2-4EC9-AAE7-037918B0215E}" sibTransId="{CD7C273C-2CBB-488A-8BF2-5D00DBC541E5}"/>
    <dgm:cxn modelId="{E8D86D52-2E0D-4666-AEC3-CF7614646D54}" type="presParOf" srcId="{612116FE-9061-44B1-A457-8F1AFBD162E0}" destId="{7B541546-39A7-4633-AED0-6028788110D7}" srcOrd="0" destOrd="0" presId="urn:microsoft.com/office/officeart/2005/8/layout/vList2"/>
    <dgm:cxn modelId="{C44959AF-399A-4B16-A561-B105B22F5ABA}" type="presParOf" srcId="{612116FE-9061-44B1-A457-8F1AFBD162E0}" destId="{9B9314F6-85CC-4C49-B24D-6AF5DF05D800}" srcOrd="1" destOrd="0" presId="urn:microsoft.com/office/officeart/2005/8/layout/vList2"/>
    <dgm:cxn modelId="{0C86D8B1-2CBF-42E0-B7A2-3DA5D51A1E7F}" type="presParOf" srcId="{612116FE-9061-44B1-A457-8F1AFBD162E0}" destId="{ACAD381E-21DC-4C07-8FDD-119C2EC3BB2E}" srcOrd="2" destOrd="0" presId="urn:microsoft.com/office/officeart/2005/8/layout/vList2"/>
    <dgm:cxn modelId="{0B154418-A7E5-4844-907A-F52FDAFECC97}" type="presParOf" srcId="{612116FE-9061-44B1-A457-8F1AFBD162E0}" destId="{208194AD-7544-4854-B7A4-4A67E5453B54}" srcOrd="3" destOrd="0" presId="urn:microsoft.com/office/officeart/2005/8/layout/vList2"/>
    <dgm:cxn modelId="{82ADA471-CF13-4437-BCCC-5675886366FD}" type="presParOf" srcId="{612116FE-9061-44B1-A457-8F1AFBD162E0}" destId="{ABF03533-6AD0-44CD-A08E-C9977356B6A8}" srcOrd="4" destOrd="0" presId="urn:microsoft.com/office/officeart/2005/8/layout/vList2"/>
    <dgm:cxn modelId="{7CBC4EC8-0529-43D2-8C5E-185EB9BADC4E}" type="presParOf" srcId="{612116FE-9061-44B1-A457-8F1AFBD162E0}" destId="{60E42310-8BB6-41EA-B44F-0BAC7EFC9B2E}" srcOrd="5" destOrd="0" presId="urn:microsoft.com/office/officeart/2005/8/layout/vList2"/>
    <dgm:cxn modelId="{8801EC82-F4B5-4CAC-A93F-0A089743F085}" type="presParOf" srcId="{612116FE-9061-44B1-A457-8F1AFBD162E0}" destId="{1C4BCB69-D3A6-4CCF-9871-D9B9359B8159}" srcOrd="6" destOrd="0" presId="urn:microsoft.com/office/officeart/2005/8/layout/vList2"/>
    <dgm:cxn modelId="{08A654B6-D3DC-4C04-B6EA-1E63BAFD0EF6}" type="presParOf" srcId="{612116FE-9061-44B1-A457-8F1AFBD162E0}" destId="{34DE5943-AAB5-4DC3-B765-99B35FCB6ECD}" srcOrd="7" destOrd="0" presId="urn:microsoft.com/office/officeart/2005/8/layout/vList2"/>
    <dgm:cxn modelId="{F8550090-B881-42EA-9E9C-7F9298FF783C}" type="presParOf" srcId="{612116FE-9061-44B1-A457-8F1AFBD162E0}" destId="{97CBBA99-26B9-4E2D-BA76-BF47FEBF0134}" srcOrd="8" destOrd="0" presId="urn:microsoft.com/office/officeart/2005/8/layout/vList2"/>
    <dgm:cxn modelId="{8F7C6AF6-0DC1-4E8A-B333-B53911F1469A}" type="presParOf" srcId="{612116FE-9061-44B1-A457-8F1AFBD162E0}" destId="{9A22653A-B2DB-4D9E-A633-AD2EC219A723}" srcOrd="9" destOrd="0" presId="urn:microsoft.com/office/officeart/2005/8/layout/vList2"/>
    <dgm:cxn modelId="{5F86E49F-C984-40CB-87CD-0FDBA934E985}" type="presParOf" srcId="{612116FE-9061-44B1-A457-8F1AFBD162E0}" destId="{B1DDF1AD-3BC2-43B8-A8D0-A33120EFAF7C}" srcOrd="10" destOrd="0" presId="urn:microsoft.com/office/officeart/2005/8/layout/vList2"/>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7B541546-39A7-4633-AED0-6028788110D7}">
      <dsp:nvSpPr>
        <dsp:cNvPr id="0" name=""/>
        <dsp:cNvSpPr/>
      </dsp:nvSpPr>
      <dsp:spPr>
        <a:xfrm>
          <a:off x="0" y="63404"/>
          <a:ext cx="7234758" cy="694980"/>
        </a:xfrm>
        <a:prstGeom prst="roundRect">
          <a:avLst/>
        </a:prstGeom>
        <a:gradFill rotWithShape="0">
          <a:gsLst>
            <a:gs pos="28000">
              <a:schemeClr val="accent1">
                <a:shade val="50000"/>
                <a:hueOff val="0"/>
                <a:satOff val="0"/>
                <a:lumOff val="0"/>
                <a:alphaOff val="0"/>
                <a:tint val="18000"/>
                <a:satMod val="120000"/>
                <a:lumMod val="88000"/>
              </a:schemeClr>
            </a:gs>
            <a:gs pos="100000">
              <a:schemeClr val="accent1">
                <a:shade val="50000"/>
                <a:hueOff val="0"/>
                <a:satOff val="0"/>
                <a:lumOff val="0"/>
                <a:alphaOff val="0"/>
                <a:tint val="40000"/>
                <a:satMod val="100000"/>
                <a:lumMod val="78000"/>
              </a:schemeClr>
            </a:gs>
          </a:gsLst>
          <a:lin ang="5400000" scaled="0"/>
        </a:gradFill>
        <a:ln>
          <a:noFill/>
        </a:ln>
        <a:effectLst>
          <a:outerShdw blurRad="63500" dist="50800" dir="5400000" sx="98000" sy="98000" rotWithShape="0">
            <a:srgbClr val="000000">
              <a:alpha val="2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Název školy</a:t>
          </a:r>
          <a:r>
            <a:rPr lang="cs-CZ" sz="1800" b="1" kern="1200" dirty="0" smtClean="0"/>
            <a:t>: Základní škola a Mateřská škola Troskotovice, příspěvková organizace</a:t>
          </a:r>
          <a:endParaRPr lang="cs-CZ" sz="1800" kern="1200" dirty="0"/>
        </a:p>
      </dsp:txBody>
      <dsp:txXfrm>
        <a:off x="0" y="63404"/>
        <a:ext cx="7234758" cy="694980"/>
      </dsp:txXfrm>
    </dsp:sp>
    <dsp:sp modelId="{ACAD381E-21DC-4C07-8FDD-119C2EC3BB2E}">
      <dsp:nvSpPr>
        <dsp:cNvPr id="0" name=""/>
        <dsp:cNvSpPr/>
      </dsp:nvSpPr>
      <dsp:spPr>
        <a:xfrm>
          <a:off x="0" y="841645"/>
          <a:ext cx="7234758" cy="694980"/>
        </a:xfrm>
        <a:prstGeom prst="roundRect">
          <a:avLst/>
        </a:prstGeom>
        <a:gradFill rotWithShape="0">
          <a:gsLst>
            <a:gs pos="28000">
              <a:schemeClr val="accent1">
                <a:shade val="50000"/>
                <a:hueOff val="85730"/>
                <a:satOff val="-1109"/>
                <a:lumOff val="13846"/>
                <a:alphaOff val="0"/>
                <a:tint val="18000"/>
                <a:satMod val="120000"/>
                <a:lumMod val="88000"/>
              </a:schemeClr>
            </a:gs>
            <a:gs pos="100000">
              <a:schemeClr val="accent1">
                <a:shade val="50000"/>
                <a:hueOff val="85730"/>
                <a:satOff val="-1109"/>
                <a:lumOff val="13846"/>
                <a:alphaOff val="0"/>
                <a:tint val="40000"/>
                <a:satMod val="100000"/>
                <a:lumMod val="78000"/>
              </a:schemeClr>
            </a:gs>
          </a:gsLst>
          <a:lin ang="5400000" scaled="0"/>
        </a:gradFill>
        <a:ln>
          <a:noFill/>
        </a:ln>
        <a:effectLst>
          <a:outerShdw blurRad="63500" dist="50800" dir="5400000" sx="98000" sy="98000" rotWithShape="0">
            <a:srgbClr val="000000">
              <a:alpha val="2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smtClean="0"/>
            <a:t>Autor</a:t>
          </a:r>
          <a:r>
            <a:rPr lang="cs-CZ" sz="1800" kern="1200" smtClean="0"/>
            <a:t>: Mgr. </a:t>
          </a:r>
          <a:r>
            <a:rPr lang="cs-CZ" sz="1800" kern="1200" dirty="0" smtClean="0"/>
            <a:t>Vlasta Šujanová</a:t>
          </a:r>
          <a:endParaRPr lang="cs-CZ" sz="1800" kern="1200" dirty="0"/>
        </a:p>
      </dsp:txBody>
      <dsp:txXfrm>
        <a:off x="0" y="841645"/>
        <a:ext cx="7234758" cy="694980"/>
      </dsp:txXfrm>
    </dsp:sp>
    <dsp:sp modelId="{ABF03533-6AD0-44CD-A08E-C9977356B6A8}">
      <dsp:nvSpPr>
        <dsp:cNvPr id="0" name=""/>
        <dsp:cNvSpPr/>
      </dsp:nvSpPr>
      <dsp:spPr>
        <a:xfrm>
          <a:off x="0" y="1551869"/>
          <a:ext cx="7234758" cy="694980"/>
        </a:xfrm>
        <a:prstGeom prst="roundRect">
          <a:avLst/>
        </a:prstGeom>
        <a:gradFill rotWithShape="0">
          <a:gsLst>
            <a:gs pos="28000">
              <a:schemeClr val="accent1">
                <a:shade val="50000"/>
                <a:hueOff val="171460"/>
                <a:satOff val="-2219"/>
                <a:lumOff val="27693"/>
                <a:alphaOff val="0"/>
                <a:tint val="18000"/>
                <a:satMod val="120000"/>
                <a:lumMod val="88000"/>
              </a:schemeClr>
            </a:gs>
            <a:gs pos="100000">
              <a:schemeClr val="accent1">
                <a:shade val="50000"/>
                <a:hueOff val="171460"/>
                <a:satOff val="-2219"/>
                <a:lumOff val="27693"/>
                <a:alphaOff val="0"/>
                <a:tint val="40000"/>
                <a:satMod val="100000"/>
                <a:lumMod val="78000"/>
              </a:schemeClr>
            </a:gs>
          </a:gsLst>
          <a:lin ang="5400000" scaled="0"/>
        </a:gradFill>
        <a:ln>
          <a:noFill/>
        </a:ln>
        <a:effectLst>
          <a:outerShdw blurRad="63500" dist="50800" dir="5400000" sx="98000" sy="98000" rotWithShape="0">
            <a:srgbClr val="000000">
              <a:alpha val="2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Název : </a:t>
          </a:r>
          <a:r>
            <a:rPr lang="cs-CZ" sz="1800" kern="1200" dirty="0" smtClean="0"/>
            <a:t>VY_32_INOVACE_04CJ_2_SLDRUHY</a:t>
          </a:r>
          <a:endParaRPr lang="cs-CZ" sz="1800" kern="1200" dirty="0"/>
        </a:p>
      </dsp:txBody>
      <dsp:txXfrm>
        <a:off x="0" y="1551869"/>
        <a:ext cx="7234758" cy="694980"/>
      </dsp:txXfrm>
    </dsp:sp>
    <dsp:sp modelId="{1C4BCB69-D3A6-4CCF-9871-D9B9359B8159}">
      <dsp:nvSpPr>
        <dsp:cNvPr id="0" name=""/>
        <dsp:cNvSpPr/>
      </dsp:nvSpPr>
      <dsp:spPr>
        <a:xfrm>
          <a:off x="0" y="2335285"/>
          <a:ext cx="7234758" cy="694980"/>
        </a:xfrm>
        <a:prstGeom prst="roundRect">
          <a:avLst/>
        </a:prstGeom>
        <a:gradFill rotWithShape="0">
          <a:gsLst>
            <a:gs pos="28000">
              <a:schemeClr val="accent1">
                <a:shade val="50000"/>
                <a:hueOff val="257190"/>
                <a:satOff val="-3328"/>
                <a:lumOff val="41539"/>
                <a:alphaOff val="0"/>
                <a:tint val="18000"/>
                <a:satMod val="120000"/>
                <a:lumMod val="88000"/>
              </a:schemeClr>
            </a:gs>
            <a:gs pos="100000">
              <a:schemeClr val="accent1">
                <a:shade val="50000"/>
                <a:hueOff val="257190"/>
                <a:satOff val="-3328"/>
                <a:lumOff val="41539"/>
                <a:alphaOff val="0"/>
                <a:tint val="40000"/>
                <a:satMod val="100000"/>
                <a:lumMod val="78000"/>
              </a:schemeClr>
            </a:gs>
          </a:gsLst>
          <a:lin ang="5400000" scaled="0"/>
        </a:gradFill>
        <a:ln>
          <a:noFill/>
        </a:ln>
        <a:effectLst>
          <a:outerShdw blurRad="63500" dist="50800" dir="5400000" sx="98000" sy="98000" rotWithShape="0">
            <a:srgbClr val="000000">
              <a:alpha val="2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Téma</a:t>
          </a:r>
          <a:r>
            <a:rPr lang="cs-CZ" sz="1800" kern="1200" dirty="0" smtClean="0"/>
            <a:t>: Slovní druhy –podstatná jména, slovesa</a:t>
          </a:r>
          <a:endParaRPr lang="cs-CZ" sz="1800" kern="1200" dirty="0"/>
        </a:p>
      </dsp:txBody>
      <dsp:txXfrm>
        <a:off x="0" y="2335285"/>
        <a:ext cx="7234758" cy="694980"/>
      </dsp:txXfrm>
    </dsp:sp>
    <dsp:sp modelId="{97CBBA99-26B9-4E2D-BA76-BF47FEBF0134}">
      <dsp:nvSpPr>
        <dsp:cNvPr id="0" name=""/>
        <dsp:cNvSpPr/>
      </dsp:nvSpPr>
      <dsp:spPr>
        <a:xfrm>
          <a:off x="0" y="3082105"/>
          <a:ext cx="7234758" cy="694980"/>
        </a:xfrm>
        <a:prstGeom prst="roundRect">
          <a:avLst/>
        </a:prstGeom>
        <a:gradFill rotWithShape="0">
          <a:gsLst>
            <a:gs pos="28000">
              <a:schemeClr val="accent1">
                <a:shade val="50000"/>
                <a:hueOff val="171460"/>
                <a:satOff val="-2219"/>
                <a:lumOff val="27693"/>
                <a:alphaOff val="0"/>
                <a:tint val="18000"/>
                <a:satMod val="120000"/>
                <a:lumMod val="88000"/>
              </a:schemeClr>
            </a:gs>
            <a:gs pos="100000">
              <a:schemeClr val="accent1">
                <a:shade val="50000"/>
                <a:hueOff val="171460"/>
                <a:satOff val="-2219"/>
                <a:lumOff val="27693"/>
                <a:alphaOff val="0"/>
                <a:tint val="40000"/>
                <a:satMod val="100000"/>
                <a:lumMod val="78000"/>
              </a:schemeClr>
            </a:gs>
          </a:gsLst>
          <a:lin ang="5400000" scaled="0"/>
        </a:gradFill>
        <a:ln>
          <a:noFill/>
        </a:ln>
        <a:effectLst>
          <a:outerShdw blurRad="63500" dist="50800" dir="5400000" sx="98000" sy="98000" rotWithShape="0">
            <a:srgbClr val="000000">
              <a:alpha val="2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smtClean="0"/>
            <a:t>Číslo projektu : 04</a:t>
          </a:r>
          <a:endParaRPr lang="cs-CZ" sz="1800" kern="1200" dirty="0"/>
        </a:p>
      </dsp:txBody>
      <dsp:txXfrm>
        <a:off x="0" y="3082105"/>
        <a:ext cx="7234758" cy="694980"/>
      </dsp:txXfrm>
    </dsp:sp>
    <dsp:sp modelId="{B1DDF1AD-3BC2-43B8-A8D0-A33120EFAF7C}">
      <dsp:nvSpPr>
        <dsp:cNvPr id="0" name=""/>
        <dsp:cNvSpPr/>
      </dsp:nvSpPr>
      <dsp:spPr>
        <a:xfrm>
          <a:off x="0" y="3828925"/>
          <a:ext cx="7234758" cy="694980"/>
        </a:xfrm>
        <a:prstGeom prst="roundRect">
          <a:avLst/>
        </a:prstGeom>
        <a:gradFill rotWithShape="0">
          <a:gsLst>
            <a:gs pos="28000">
              <a:schemeClr val="accent1">
                <a:shade val="50000"/>
                <a:hueOff val="85730"/>
                <a:satOff val="-1109"/>
                <a:lumOff val="13846"/>
                <a:alphaOff val="0"/>
                <a:tint val="18000"/>
                <a:satMod val="120000"/>
                <a:lumMod val="88000"/>
              </a:schemeClr>
            </a:gs>
            <a:gs pos="100000">
              <a:schemeClr val="accent1">
                <a:shade val="50000"/>
                <a:hueOff val="85730"/>
                <a:satOff val="-1109"/>
                <a:lumOff val="13846"/>
                <a:alphaOff val="0"/>
                <a:tint val="40000"/>
                <a:satMod val="100000"/>
                <a:lumMod val="78000"/>
              </a:schemeClr>
            </a:gs>
          </a:gsLst>
          <a:lin ang="5400000" scaled="0"/>
        </a:gradFill>
        <a:ln>
          <a:noFill/>
        </a:ln>
        <a:effectLst>
          <a:outerShdw blurRad="63500" dist="50800" dir="5400000" sx="98000" sy="98000" rotWithShape="0">
            <a:srgbClr val="000000">
              <a:alpha val="2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smtClean="0"/>
            <a:t>Vytvořeno</a:t>
          </a:r>
          <a:r>
            <a:rPr lang="cs-CZ" sz="1800" kern="1200" smtClean="0"/>
            <a:t>: 24.3.2012 </a:t>
          </a:r>
          <a:endParaRPr lang="cs-CZ" sz="1800" kern="1200" dirty="0"/>
        </a:p>
      </dsp:txBody>
      <dsp:txXfrm>
        <a:off x="0" y="3828925"/>
        <a:ext cx="7234758" cy="69498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D9C1189C-7E61-4B66-A499-619497D3D29E}" type="datetimeFigureOut">
              <a:rPr lang="cs-CZ" smtClean="0"/>
              <a:pPr/>
              <a:t>25.6.2012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A585E8E-FA40-4DFF-BB8A-063A236CB43C}" type="slidenum">
              <a:rPr lang="cs-CZ" smtClean="0"/>
              <a:pPr/>
              <a:t>‹#›</a:t>
            </a:fld>
            <a:endParaRPr lang="cs-CZ"/>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D9C1189C-7E61-4B66-A499-619497D3D29E}" type="datetimeFigureOut">
              <a:rPr lang="cs-CZ" smtClean="0"/>
              <a:pPr/>
              <a:t>25.6.2012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A585E8E-FA40-4DFF-BB8A-063A236CB43C}" type="slidenum">
              <a:rPr lang="cs-CZ" smtClean="0"/>
              <a:pPr/>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D9C1189C-7E61-4B66-A499-619497D3D29E}" type="datetimeFigureOut">
              <a:rPr lang="cs-CZ" smtClean="0"/>
              <a:pPr/>
              <a:t>25.6.2012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A585E8E-FA40-4DFF-BB8A-063A236CB43C}"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D9C1189C-7E61-4B66-A499-619497D3D29E}" type="datetimeFigureOut">
              <a:rPr lang="cs-CZ" smtClean="0"/>
              <a:pPr/>
              <a:t>25.6.2012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9A585E8E-FA40-4DFF-BB8A-063A236CB43C}" type="slidenum">
              <a:rPr lang="cs-CZ" smtClean="0"/>
              <a:pPr/>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cs-CZ" smtClean="0"/>
              <a:t>Kliknutím lze upravit styly předlohy textu.</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D9C1189C-7E61-4B66-A499-619497D3D29E}" type="datetimeFigureOut">
              <a:rPr lang="cs-CZ" smtClean="0"/>
              <a:pPr/>
              <a:t>25.6.2012</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9A585E8E-FA40-4DFF-BB8A-063A236CB43C}" type="slidenum">
              <a:rPr lang="cs-CZ" smtClean="0"/>
              <a:pPr/>
              <a:t>‹#›</a:t>
            </a:fld>
            <a:endParaRPr lang="cs-CZ"/>
          </a:p>
        </p:txBody>
      </p:sp>
      <p:sp>
        <p:nvSpPr>
          <p:cNvPr id="10" name="Title 9"/>
          <p:cNvSpPr>
            <a:spLocks noGrp="1"/>
          </p:cNvSpPr>
          <p:nvPr>
            <p:ph type="title"/>
          </p:nvPr>
        </p:nvSpPr>
        <p:spPr/>
        <p:txBody>
          <a:body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D9C1189C-7E61-4B66-A499-619497D3D29E}" type="datetimeFigureOut">
              <a:rPr lang="cs-CZ" smtClean="0"/>
              <a:pPr/>
              <a:t>25.6.2012</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9A585E8E-FA40-4DFF-BB8A-063A236CB43C}"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C1189C-7E61-4B66-A499-619497D3D29E}" type="datetimeFigureOut">
              <a:rPr lang="cs-CZ" smtClean="0"/>
              <a:pPr/>
              <a:t>25.6.2012</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9A585E8E-FA40-4DFF-BB8A-063A236CB43C}"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cs-CZ" smtClean="0"/>
              <a:t>Kliknutím lze upravit styl.</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D9C1189C-7E61-4B66-A499-619497D3D29E}" type="datetimeFigureOut">
              <a:rPr lang="cs-CZ" smtClean="0"/>
              <a:pPr/>
              <a:t>25.6.2012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9A585E8E-FA40-4DFF-BB8A-063A236CB43C}"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D9C1189C-7E61-4B66-A499-619497D3D29E}" type="datetimeFigureOut">
              <a:rPr lang="cs-CZ" smtClean="0"/>
              <a:pPr/>
              <a:t>25.6.2012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9A585E8E-FA40-4DFF-BB8A-063A236CB43C}" type="slidenum">
              <a:rPr lang="cs-CZ" smtClean="0"/>
              <a:pPr/>
              <a:t>‹#›</a:t>
            </a:fld>
            <a:endParaRPr lang="cs-CZ"/>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D9C1189C-7E61-4B66-A499-619497D3D29E}" type="datetimeFigureOut">
              <a:rPr lang="cs-CZ" smtClean="0"/>
              <a:pPr/>
              <a:t>25.6.2012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A585E8E-FA40-4DFF-BB8A-063A236CB43C}"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cs-CZ" smtClean="0"/>
              <a:t>Kliknutím lze upravit styl.</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D9C1189C-7E61-4B66-A499-619497D3D29E}" type="datetimeFigureOut">
              <a:rPr lang="cs-CZ" smtClean="0"/>
              <a:pPr/>
              <a:t>25.6.2012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A585E8E-FA40-4DFF-BB8A-063A236CB43C}" type="slidenum">
              <a:rPr lang="cs-CZ" smtClean="0"/>
              <a:pPr/>
              <a:t>‹#›</a:t>
            </a:fld>
            <a:endParaRPr lang="cs-CZ"/>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cs-CZ" smtClean="0"/>
              <a:t>Kliknutím lze upravit styl.</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D9C1189C-7E61-4B66-A499-619497D3D29E}" type="datetimeFigureOut">
              <a:rPr lang="cs-CZ" smtClean="0"/>
              <a:pPr/>
              <a:t>25.6.2012</a:t>
            </a:fld>
            <a:endParaRPr lang="cs-CZ"/>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cs-CZ"/>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9A585E8E-FA40-4DFF-BB8A-063A236CB43C}"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image" Target="../media/image6.wmf"/><Relationship Id="rId1" Type="http://schemas.openxmlformats.org/officeDocument/2006/relationships/slideLayout" Target="../slideLayouts/slideLayout2.xml"/><Relationship Id="rId4" Type="http://schemas.openxmlformats.org/officeDocument/2006/relationships/image" Target="../media/image8.wmf"/></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sz="quarter" idx="13"/>
          </p:nvPr>
        </p:nvSpPr>
        <p:spPr/>
        <p:txBody>
          <a:bodyPr>
            <a:normAutofit/>
          </a:bodyPr>
          <a:lstStyle/>
          <a:p>
            <a:pPr marL="45720" lvl="0" indent="0">
              <a:buNone/>
            </a:pPr>
            <a:r>
              <a:rPr lang="cs-CZ" sz="2000" dirty="0"/>
              <a:t>Název školy</a:t>
            </a:r>
            <a:r>
              <a:rPr lang="cs-CZ" sz="2000" b="1" dirty="0"/>
              <a:t>: Základní škola a Mateřská škola Troskotovice, příspěvková </a:t>
            </a:r>
            <a:r>
              <a:rPr lang="cs-CZ" sz="2000" b="1" dirty="0" smtClean="0"/>
              <a:t>organizace</a:t>
            </a:r>
            <a:endParaRPr lang="cs-CZ" sz="2000" dirty="0" smtClean="0"/>
          </a:p>
          <a:p>
            <a:pPr marL="45720" lvl="0" indent="0">
              <a:buNone/>
            </a:pPr>
            <a:r>
              <a:rPr lang="cs-CZ" sz="2000" dirty="0"/>
              <a:t>Autor: Mgr. Vlasta Šujanová</a:t>
            </a:r>
          </a:p>
          <a:p>
            <a:pPr marL="45720" lvl="0" indent="0">
              <a:buNone/>
            </a:pPr>
            <a:endParaRPr lang="cs-CZ" sz="2000" dirty="0"/>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tretch>
            <a:fillRect/>
          </a:stretch>
        </p:blipFill>
        <p:spPr bwMode="auto">
          <a:xfrm>
            <a:off x="708661" y="5157192"/>
            <a:ext cx="7924800" cy="1499615"/>
          </a:xfrm>
          <a:prstGeom prst="rect">
            <a:avLst/>
          </a:prstGeom>
          <a:noFill/>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aphicFrame>
        <p:nvGraphicFramePr>
          <p:cNvPr id="5" name="Zástupný symbol pro obsah 5"/>
          <p:cNvGraphicFramePr>
            <a:graphicFrameLocks noGrp="1"/>
          </p:cNvGraphicFramePr>
          <p:nvPr>
            <p:extLst>
              <p:ext uri="{D42A27DB-BD31-4B8C-83A1-F6EECF244321}">
                <p14:modId xmlns:p14="http://schemas.microsoft.com/office/powerpoint/2010/main" xmlns="" val="1619413219"/>
              </p:ext>
            </p:extLst>
          </p:nvPr>
        </p:nvGraphicFramePr>
        <p:xfrm>
          <a:off x="899592" y="538460"/>
          <a:ext cx="7234758" cy="46187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2161540358"/>
      </p:ext>
    </p:extLst>
  </p:cSld>
  <p:clrMapOvr>
    <a:masterClrMapping/>
  </p:clrMapOvr>
  <mc:AlternateContent xmlns:mc="http://schemas.openxmlformats.org/markup-compatibility/2006">
    <mc:Choice xmlns:p14="http://schemas.microsoft.com/office/powerpoint/2010/main" xmlns="" Requires="p14">
      <p:transition spd="slow" p14:dur="1400">
        <p14:ripple/>
      </p:transition>
    </mc:Choice>
    <mc:Fallback>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4" name="Zástupný symbol pro obsah 2"/>
          <p:cNvSpPr>
            <a:spLocks noGrp="1"/>
          </p:cNvSpPr>
          <p:nvPr>
            <p:ph sz="quarter" idx="13"/>
          </p:nvPr>
        </p:nvSpPr>
        <p:spPr>
          <a:xfrm>
            <a:off x="1187624" y="731520"/>
            <a:ext cx="6356176" cy="4353664"/>
          </a:xfrm>
        </p:spPr>
        <p:txBody>
          <a:bodyPr>
            <a:normAutofit fontScale="92500"/>
          </a:bodyPr>
          <a:lstStyle/>
          <a:p>
            <a:pPr eaLnBrk="1" hangingPunct="1">
              <a:defRPr/>
            </a:pPr>
            <a:r>
              <a:rPr lang="cs-CZ" sz="1800" b="1" dirty="0" smtClean="0">
                <a:solidFill>
                  <a:schemeClr val="accent6">
                    <a:lumMod val="75000"/>
                  </a:schemeClr>
                </a:solidFill>
              </a:rPr>
              <a:t>Anotace:</a:t>
            </a:r>
            <a:r>
              <a:rPr lang="cs-CZ" sz="1800" dirty="0" smtClean="0">
                <a:solidFill>
                  <a:schemeClr val="accent6">
                    <a:lumMod val="75000"/>
                  </a:schemeClr>
                </a:solidFill>
              </a:rPr>
              <a:t> </a:t>
            </a:r>
            <a:r>
              <a:rPr lang="cs-CZ" sz="1800" dirty="0" smtClean="0"/>
              <a:t>Prezentace může sloužit jako výkladové, opakovací učivo</a:t>
            </a:r>
            <a:endParaRPr lang="cs-CZ" sz="1800" dirty="0"/>
          </a:p>
          <a:p>
            <a:pPr eaLnBrk="1" hangingPunct="1">
              <a:defRPr/>
            </a:pPr>
            <a:r>
              <a:rPr lang="cs-CZ" sz="1800" b="1" dirty="0">
                <a:solidFill>
                  <a:schemeClr val="accent6">
                    <a:lumMod val="75000"/>
                  </a:schemeClr>
                </a:solidFill>
              </a:rPr>
              <a:t>Autor: </a:t>
            </a:r>
            <a:r>
              <a:rPr lang="cs-CZ" sz="1800" dirty="0"/>
              <a:t>Mgr. </a:t>
            </a:r>
            <a:r>
              <a:rPr lang="cs-CZ" sz="1800" dirty="0" smtClean="0"/>
              <a:t>Vlasta Šujanová</a:t>
            </a:r>
          </a:p>
          <a:p>
            <a:pPr eaLnBrk="1" hangingPunct="1">
              <a:defRPr/>
            </a:pPr>
            <a:r>
              <a:rPr lang="cs-CZ" sz="1800" b="1" dirty="0" smtClean="0">
                <a:solidFill>
                  <a:schemeClr val="accent6">
                    <a:lumMod val="75000"/>
                  </a:schemeClr>
                </a:solidFill>
              </a:rPr>
              <a:t>Jazyk: </a:t>
            </a:r>
            <a:r>
              <a:rPr lang="cs-CZ" sz="1800" dirty="0" smtClean="0"/>
              <a:t>Čeština</a:t>
            </a:r>
          </a:p>
          <a:p>
            <a:pPr eaLnBrk="1" hangingPunct="1">
              <a:defRPr/>
            </a:pPr>
            <a:r>
              <a:rPr lang="cs-CZ" sz="1800" b="1" dirty="0" smtClean="0">
                <a:solidFill>
                  <a:schemeClr val="accent6">
                    <a:lumMod val="75000"/>
                  </a:schemeClr>
                </a:solidFill>
              </a:rPr>
              <a:t>Očekávaný </a:t>
            </a:r>
            <a:r>
              <a:rPr lang="cs-CZ" sz="1800" b="1" dirty="0">
                <a:solidFill>
                  <a:schemeClr val="accent6">
                    <a:lumMod val="75000"/>
                  </a:schemeClr>
                </a:solidFill>
              </a:rPr>
              <a:t>výstup:</a:t>
            </a:r>
            <a:r>
              <a:rPr lang="cs-CZ" sz="1800" dirty="0"/>
              <a:t> </a:t>
            </a:r>
            <a:r>
              <a:rPr lang="cs-CZ" sz="1800" dirty="0" smtClean="0"/>
              <a:t>seznámení se slovními druhy, podstatná jména, slovesa</a:t>
            </a:r>
            <a:endParaRPr lang="cs-CZ" sz="1800" dirty="0"/>
          </a:p>
          <a:p>
            <a:pPr eaLnBrk="1" hangingPunct="1">
              <a:defRPr/>
            </a:pPr>
            <a:r>
              <a:rPr lang="cs-CZ" sz="1800" b="1" dirty="0">
                <a:solidFill>
                  <a:schemeClr val="accent6">
                    <a:lumMod val="75000"/>
                  </a:schemeClr>
                </a:solidFill>
              </a:rPr>
              <a:t>Speciální vzdělávací potřeby: </a:t>
            </a:r>
            <a:r>
              <a:rPr lang="cs-CZ" sz="1800" dirty="0" smtClean="0"/>
              <a:t>notebook, </a:t>
            </a:r>
            <a:r>
              <a:rPr lang="cs-CZ" sz="1800" dirty="0"/>
              <a:t>interaktivní tabule</a:t>
            </a:r>
          </a:p>
          <a:p>
            <a:pPr eaLnBrk="1" hangingPunct="1">
              <a:defRPr/>
            </a:pPr>
            <a:r>
              <a:rPr lang="cs-CZ" sz="1800" b="1" dirty="0">
                <a:solidFill>
                  <a:schemeClr val="accent6">
                    <a:lumMod val="75000"/>
                  </a:schemeClr>
                </a:solidFill>
              </a:rPr>
              <a:t>Klíčová slova</a:t>
            </a:r>
            <a:r>
              <a:rPr lang="cs-CZ" sz="1800" b="1" dirty="0" smtClean="0">
                <a:solidFill>
                  <a:schemeClr val="accent6">
                    <a:lumMod val="75000"/>
                  </a:schemeClr>
                </a:solidFill>
              </a:rPr>
              <a:t>:</a:t>
            </a:r>
            <a:r>
              <a:rPr lang="cs-CZ" sz="1800" dirty="0" smtClean="0"/>
              <a:t> slovní druhy, podstatná jména, slovesa</a:t>
            </a:r>
            <a:endParaRPr lang="cs-CZ" sz="1800" dirty="0"/>
          </a:p>
          <a:p>
            <a:pPr eaLnBrk="1" hangingPunct="1">
              <a:defRPr/>
            </a:pPr>
            <a:r>
              <a:rPr lang="cs-CZ" sz="1800" b="1" dirty="0">
                <a:solidFill>
                  <a:schemeClr val="accent6">
                    <a:lumMod val="75000"/>
                  </a:schemeClr>
                </a:solidFill>
              </a:rPr>
              <a:t>Druh učebního materiálu: </a:t>
            </a:r>
            <a:r>
              <a:rPr lang="cs-CZ" sz="1800" dirty="0"/>
              <a:t>prezentace</a:t>
            </a:r>
          </a:p>
          <a:p>
            <a:pPr eaLnBrk="1" hangingPunct="1">
              <a:defRPr/>
            </a:pPr>
            <a:r>
              <a:rPr lang="cs-CZ" sz="1800" b="1" dirty="0">
                <a:solidFill>
                  <a:schemeClr val="accent6">
                    <a:lumMod val="75000"/>
                  </a:schemeClr>
                </a:solidFill>
              </a:rPr>
              <a:t>Cílová skupina</a:t>
            </a:r>
            <a:r>
              <a:rPr lang="cs-CZ" sz="1800" b="1" dirty="0">
                <a:solidFill>
                  <a:schemeClr val="accent6">
                    <a:lumMod val="60000"/>
                    <a:lumOff val="40000"/>
                  </a:schemeClr>
                </a:solidFill>
              </a:rPr>
              <a:t>: </a:t>
            </a:r>
            <a:r>
              <a:rPr lang="cs-CZ" sz="1800" dirty="0"/>
              <a:t>žák</a:t>
            </a:r>
          </a:p>
          <a:p>
            <a:pPr eaLnBrk="1" hangingPunct="1">
              <a:defRPr/>
            </a:pPr>
            <a:r>
              <a:rPr lang="cs-CZ" sz="1800" b="1" dirty="0">
                <a:solidFill>
                  <a:schemeClr val="accent6">
                    <a:lumMod val="75000"/>
                  </a:schemeClr>
                </a:solidFill>
              </a:rPr>
              <a:t>Stupeň a typ vzdělávání: </a:t>
            </a:r>
            <a:r>
              <a:rPr lang="cs-CZ" sz="1800" dirty="0"/>
              <a:t>základní vzdělávání – první </a:t>
            </a:r>
            <a:r>
              <a:rPr lang="cs-CZ" sz="1800" dirty="0" smtClean="0"/>
              <a:t>stupeň  2. a 3.roč.</a:t>
            </a:r>
            <a:endParaRPr lang="cs-CZ" sz="1800" dirty="0"/>
          </a:p>
          <a:p>
            <a:pPr eaLnBrk="1" hangingPunct="1">
              <a:defRPr/>
            </a:pPr>
            <a:r>
              <a:rPr lang="cs-CZ" sz="1800" b="1" dirty="0">
                <a:solidFill>
                  <a:schemeClr val="accent6">
                    <a:lumMod val="75000"/>
                  </a:schemeClr>
                </a:solidFill>
              </a:rPr>
              <a:t>Typická věková skupina: </a:t>
            </a:r>
            <a:r>
              <a:rPr lang="cs-CZ" sz="1800" dirty="0" smtClean="0"/>
              <a:t>7-10 </a:t>
            </a:r>
            <a:r>
              <a:rPr lang="cs-CZ" sz="1800" dirty="0"/>
              <a:t>let</a:t>
            </a:r>
          </a:p>
          <a:p>
            <a:pPr eaLnBrk="1" hangingPunct="1">
              <a:defRPr/>
            </a:pPr>
            <a:endParaRPr lang="cs-CZ" dirty="0"/>
          </a:p>
        </p:txBody>
      </p:sp>
    </p:spTree>
    <p:extLst>
      <p:ext uri="{BB962C8B-B14F-4D97-AF65-F5344CB8AC3E}">
        <p14:creationId xmlns:p14="http://schemas.microsoft.com/office/powerpoint/2010/main" xmlns="" val="163659306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a:xfrm>
            <a:off x="827584" y="2132855"/>
            <a:ext cx="6283221" cy="3801809"/>
          </a:xfrm>
        </p:spPr>
        <p:txBody>
          <a:bodyPr>
            <a:normAutofit fontScale="85000" lnSpcReduction="20000"/>
          </a:bodyPr>
          <a:lstStyle/>
          <a:p>
            <a:r>
              <a:rPr lang="cs-CZ" sz="3200" dirty="0" smtClean="0"/>
              <a:t>NÁZVY SLOVNÍCH DRUHŮ      </a:t>
            </a:r>
          </a:p>
          <a:p>
            <a:endParaRPr lang="cs-CZ" dirty="0" smtClean="0"/>
          </a:p>
          <a:p>
            <a:r>
              <a:rPr lang="cs-CZ" sz="3200" dirty="0" smtClean="0"/>
              <a:t>PODSTATNÁ JMÉNA</a:t>
            </a:r>
          </a:p>
          <a:p>
            <a:endParaRPr lang="cs-CZ" dirty="0" smtClean="0"/>
          </a:p>
          <a:p>
            <a:r>
              <a:rPr lang="cs-CZ" sz="3200" dirty="0" smtClean="0"/>
              <a:t>TŘÍDĚNÍ PODSTATNÝCH JMEN</a:t>
            </a:r>
          </a:p>
          <a:p>
            <a:endParaRPr lang="cs-CZ" dirty="0" smtClean="0"/>
          </a:p>
          <a:p>
            <a:r>
              <a:rPr lang="cs-CZ" sz="3200" dirty="0" smtClean="0"/>
              <a:t>SLOVESA</a:t>
            </a:r>
          </a:p>
          <a:p>
            <a:endParaRPr lang="cs-CZ" sz="3200" dirty="0" smtClean="0"/>
          </a:p>
          <a:p>
            <a:r>
              <a:rPr lang="cs-CZ" sz="3200" dirty="0" smtClean="0"/>
              <a:t>DOPLŇOVÁNÍ  SLOVES  DO VĚT</a:t>
            </a:r>
            <a:endParaRPr lang="cs-CZ" sz="3200" dirty="0"/>
          </a:p>
        </p:txBody>
      </p:sp>
      <p:sp>
        <p:nvSpPr>
          <p:cNvPr id="2" name="Nadpis 1"/>
          <p:cNvSpPr>
            <a:spLocks noGrp="1"/>
          </p:cNvSpPr>
          <p:nvPr>
            <p:ph type="ctrTitle"/>
          </p:nvPr>
        </p:nvSpPr>
        <p:spPr>
          <a:xfrm>
            <a:off x="683568" y="476672"/>
            <a:ext cx="7309364" cy="1296144"/>
          </a:xfrm>
        </p:spPr>
        <p:txBody>
          <a:bodyPr/>
          <a:lstStyle/>
          <a:p>
            <a:pPr algn="ctr"/>
            <a:r>
              <a:rPr lang="cs-CZ" dirty="0" smtClean="0"/>
              <a:t>SLOVNÍ  DRUHY  </a:t>
            </a:r>
            <a:endParaRPr lang="cs-CZ" dirty="0"/>
          </a:p>
        </p:txBody>
      </p:sp>
      <p:pic>
        <p:nvPicPr>
          <p:cNvPr id="1026" name="Picture 2" descr="C:\Users\0MGM\AppData\Local\Microsoft\Windows\Temporary Internet Files\Content.IE5\TMHOTGDZ\MP900446582[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454625" y="2852936"/>
            <a:ext cx="2186158" cy="2822872"/>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625396339"/>
      </p:ext>
    </p:extLst>
  </p:cSld>
  <p:clrMapOvr>
    <a:masterClrMapping/>
  </p:clrMapOvr>
  <mc:AlternateContent xmlns:mc="http://schemas.openxmlformats.org/markup-compatibility/2006">
    <mc:Choice xmlns:p14="http://schemas.microsoft.com/office/powerpoint/2010/main" xmlns="" Requires="p14">
      <p:transition spd="slow" p14:dur="1400">
        <p14:ripple/>
      </p:transition>
    </mc:Choice>
    <mc:Fallback>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SLOVNÍ  DRUHY  </a:t>
            </a:r>
            <a:endParaRPr lang="cs-CZ" dirty="0"/>
          </a:p>
        </p:txBody>
      </p:sp>
      <p:sp>
        <p:nvSpPr>
          <p:cNvPr id="5" name="Zástupný symbol pro obsah 4"/>
          <p:cNvSpPr>
            <a:spLocks noGrp="1"/>
          </p:cNvSpPr>
          <p:nvPr>
            <p:ph sz="quarter" idx="13"/>
          </p:nvPr>
        </p:nvSpPr>
        <p:spPr>
          <a:xfrm>
            <a:off x="1142999" y="1124743"/>
            <a:ext cx="3284985" cy="3081495"/>
          </a:xfrm>
        </p:spPr>
        <p:txBody>
          <a:bodyPr/>
          <a:lstStyle/>
          <a:p>
            <a:r>
              <a:rPr lang="cs-CZ" dirty="0" smtClean="0"/>
              <a:t>1.  PODSTATNÁ JMÉNA</a:t>
            </a:r>
          </a:p>
          <a:p>
            <a:r>
              <a:rPr lang="cs-CZ" dirty="0" smtClean="0"/>
              <a:t>2.  PŘÍDAVNÁ JMÉNA</a:t>
            </a:r>
          </a:p>
          <a:p>
            <a:r>
              <a:rPr lang="cs-CZ" dirty="0" smtClean="0"/>
              <a:t>3.  ZÁJMENA</a:t>
            </a:r>
          </a:p>
          <a:p>
            <a:r>
              <a:rPr lang="cs-CZ" dirty="0" smtClean="0"/>
              <a:t>4.  ČÍSLOVKY</a:t>
            </a:r>
          </a:p>
          <a:p>
            <a:r>
              <a:rPr lang="cs-CZ" dirty="0" smtClean="0"/>
              <a:t>5.  SLOVESA</a:t>
            </a:r>
            <a:endParaRPr lang="cs-CZ" dirty="0"/>
          </a:p>
        </p:txBody>
      </p:sp>
      <p:sp>
        <p:nvSpPr>
          <p:cNvPr id="6" name="Zástupný symbol pro obsah 5"/>
          <p:cNvSpPr>
            <a:spLocks noGrp="1"/>
          </p:cNvSpPr>
          <p:nvPr>
            <p:ph sz="quarter" idx="14"/>
          </p:nvPr>
        </p:nvSpPr>
        <p:spPr>
          <a:xfrm>
            <a:off x="4645152" y="1052736"/>
            <a:ext cx="3311224" cy="3153504"/>
          </a:xfrm>
        </p:spPr>
        <p:txBody>
          <a:bodyPr/>
          <a:lstStyle/>
          <a:p>
            <a:r>
              <a:rPr lang="cs-CZ" dirty="0" smtClean="0"/>
              <a:t>6.   PŘÍSLOVCE</a:t>
            </a:r>
          </a:p>
          <a:p>
            <a:r>
              <a:rPr lang="cs-CZ" dirty="0" smtClean="0"/>
              <a:t>7.   PŘEDLOŽKY</a:t>
            </a:r>
          </a:p>
          <a:p>
            <a:r>
              <a:rPr lang="cs-CZ" dirty="0" smtClean="0"/>
              <a:t>8.   SPOJKY</a:t>
            </a:r>
          </a:p>
          <a:p>
            <a:r>
              <a:rPr lang="cs-CZ" dirty="0" smtClean="0"/>
              <a:t>9.   ČÁSTICE</a:t>
            </a:r>
          </a:p>
          <a:p>
            <a:r>
              <a:rPr lang="cs-CZ" dirty="0" smtClean="0"/>
              <a:t>10. CITOSLOVCE</a:t>
            </a:r>
            <a:endParaRPr lang="cs-CZ" dirty="0"/>
          </a:p>
        </p:txBody>
      </p:sp>
      <p:pic>
        <p:nvPicPr>
          <p:cNvPr id="2050" name="Picture 2" descr="C:\Users\0MGM\AppData\Local\Microsoft\Windows\Temporary Internet Files\Content.IE5\5VDMSVN7\MC900410531[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67545" y="3861048"/>
            <a:ext cx="2533546" cy="243220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4077250046"/>
      </p:ext>
    </p:extLst>
  </p:cSld>
  <p:clrMapOvr>
    <a:masterClrMapping/>
  </p:clrMapOvr>
  <mc:AlternateContent xmlns:mc="http://schemas.openxmlformats.org/markup-compatibility/2006">
    <mc:Choice xmlns:p14="http://schemas.microsoft.com/office/powerpoint/2010/main" xmlns="" Requires="p14">
      <p:transition spd="slow" p14:dur="1400">
        <p14:ripple/>
      </p:transition>
    </mc:Choice>
    <mc:Fallback>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Nadpis 13"/>
          <p:cNvSpPr>
            <a:spLocks noGrp="1"/>
          </p:cNvSpPr>
          <p:nvPr>
            <p:ph type="title"/>
          </p:nvPr>
        </p:nvSpPr>
        <p:spPr>
          <a:xfrm>
            <a:off x="755577" y="4365104"/>
            <a:ext cx="7848872" cy="1512168"/>
          </a:xfrm>
        </p:spPr>
        <p:txBody>
          <a:bodyPr/>
          <a:lstStyle/>
          <a:p>
            <a:r>
              <a:rPr lang="cs-CZ" dirty="0" smtClean="0"/>
              <a:t>Podstatná jména–názvy osob  zvířat a věcí       </a:t>
            </a:r>
            <a:endParaRPr lang="cs-CZ" dirty="0"/>
          </a:p>
        </p:txBody>
      </p:sp>
      <p:sp>
        <p:nvSpPr>
          <p:cNvPr id="15" name="Zástupný symbol pro obsah 14"/>
          <p:cNvSpPr>
            <a:spLocks noGrp="1"/>
          </p:cNvSpPr>
          <p:nvPr>
            <p:ph sz="quarter" idx="13"/>
          </p:nvPr>
        </p:nvSpPr>
        <p:spPr/>
        <p:txBody>
          <a:bodyPr/>
          <a:lstStyle/>
          <a:p>
            <a:pPr marL="45720" indent="0">
              <a:buNone/>
            </a:pPr>
            <a:r>
              <a:rPr lang="cs-CZ" b="1" dirty="0" smtClean="0"/>
              <a:t>NÁZEV OSOB – </a:t>
            </a:r>
          </a:p>
          <a:p>
            <a:pPr marL="45720" indent="0">
              <a:buNone/>
            </a:pPr>
            <a:r>
              <a:rPr lang="cs-CZ" dirty="0"/>
              <a:t>h</a:t>
            </a:r>
            <a:r>
              <a:rPr lang="cs-CZ" dirty="0" smtClean="0"/>
              <a:t>olčička, kluk, maminka, tatínek, prodavačka, Pepík, Jan, kamarád, Jitka</a:t>
            </a:r>
          </a:p>
          <a:p>
            <a:pPr marL="45720" indent="0">
              <a:buNone/>
            </a:pPr>
            <a:endParaRPr lang="cs-CZ" dirty="0"/>
          </a:p>
          <a:p>
            <a:pPr marL="45720" indent="0">
              <a:buNone/>
            </a:pPr>
            <a:r>
              <a:rPr lang="cs-CZ" dirty="0" smtClean="0"/>
              <a:t>  </a:t>
            </a:r>
            <a:endParaRPr lang="cs-CZ" dirty="0"/>
          </a:p>
        </p:txBody>
      </p:sp>
      <p:sp>
        <p:nvSpPr>
          <p:cNvPr id="16" name="Zástupný symbol pro obsah 15"/>
          <p:cNvSpPr>
            <a:spLocks noGrp="1"/>
          </p:cNvSpPr>
          <p:nvPr>
            <p:ph sz="quarter" idx="14"/>
          </p:nvPr>
        </p:nvSpPr>
        <p:spPr/>
        <p:txBody>
          <a:bodyPr>
            <a:normAutofit lnSpcReduction="10000"/>
          </a:bodyPr>
          <a:lstStyle/>
          <a:p>
            <a:pPr marL="45720" indent="0">
              <a:buNone/>
            </a:pPr>
            <a:r>
              <a:rPr lang="cs-CZ" b="1" dirty="0" smtClean="0"/>
              <a:t>NÁZEV  ZVÍŘAT </a:t>
            </a:r>
          </a:p>
          <a:p>
            <a:pPr marL="45720" indent="0">
              <a:buNone/>
            </a:pPr>
            <a:r>
              <a:rPr lang="cs-CZ" dirty="0"/>
              <a:t>t</a:t>
            </a:r>
            <a:r>
              <a:rPr lang="cs-CZ" dirty="0" smtClean="0"/>
              <a:t>ygr, pes, lasička, laň,</a:t>
            </a:r>
          </a:p>
          <a:p>
            <a:pPr marL="45720" indent="0">
              <a:buNone/>
            </a:pPr>
            <a:r>
              <a:rPr lang="cs-CZ" dirty="0" smtClean="0"/>
              <a:t>kos, vlaštovka, zajíc</a:t>
            </a:r>
          </a:p>
          <a:p>
            <a:pPr marL="45720" indent="0">
              <a:buNone/>
            </a:pPr>
            <a:r>
              <a:rPr lang="cs-CZ" dirty="0"/>
              <a:t>h</a:t>
            </a:r>
            <a:r>
              <a:rPr lang="cs-CZ" dirty="0" smtClean="0"/>
              <a:t>říbě, opice, kůzle</a:t>
            </a:r>
            <a:endParaRPr lang="cs-CZ" dirty="0"/>
          </a:p>
          <a:p>
            <a:pPr marL="45720" indent="0">
              <a:buNone/>
            </a:pPr>
            <a:r>
              <a:rPr lang="cs-CZ" b="1" dirty="0" smtClean="0"/>
              <a:t> </a:t>
            </a:r>
          </a:p>
          <a:p>
            <a:pPr marL="45720" indent="0">
              <a:buNone/>
            </a:pPr>
            <a:r>
              <a:rPr lang="cs-CZ" b="1" dirty="0" smtClean="0"/>
              <a:t>NÁZEV  VĚCÍ</a:t>
            </a:r>
          </a:p>
          <a:p>
            <a:pPr marL="45720" indent="0">
              <a:buNone/>
            </a:pPr>
            <a:r>
              <a:rPr lang="cs-CZ" dirty="0"/>
              <a:t>p</a:t>
            </a:r>
            <a:r>
              <a:rPr lang="cs-CZ" dirty="0" smtClean="0"/>
              <a:t>ero, chléb, hračka, míč</a:t>
            </a:r>
          </a:p>
          <a:p>
            <a:pPr marL="45720" indent="0">
              <a:buNone/>
            </a:pPr>
            <a:r>
              <a:rPr lang="cs-CZ" dirty="0"/>
              <a:t>a</a:t>
            </a:r>
            <a:r>
              <a:rPr lang="cs-CZ" dirty="0" smtClean="0"/>
              <a:t>uto, nůž, trůn, květina</a:t>
            </a:r>
            <a:endParaRPr lang="cs-CZ" dirty="0"/>
          </a:p>
        </p:txBody>
      </p:sp>
    </p:spTree>
    <p:extLst>
      <p:ext uri="{BB962C8B-B14F-4D97-AF65-F5344CB8AC3E}">
        <p14:creationId xmlns:p14="http://schemas.microsoft.com/office/powerpoint/2010/main" xmlns="" val="1029564816"/>
      </p:ext>
    </p:extLst>
  </p:cSld>
  <p:clrMapOvr>
    <a:masterClrMapping/>
  </p:clrMapOvr>
  <mc:AlternateContent xmlns:mc="http://schemas.openxmlformats.org/markup-compatibility/2006">
    <mc:Choice xmlns:p14="http://schemas.microsoft.com/office/powerpoint/2010/main" xmlns="" Requires="p14">
      <p:transition spd="slow" p14:dur="1400">
        <p14:ripple/>
      </p:transition>
    </mc:Choice>
    <mc:Fallback>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Ukazuj na podstatná jména  TEN  TA  TO  </a:t>
            </a:r>
            <a:endParaRPr lang="cs-CZ" dirty="0"/>
          </a:p>
        </p:txBody>
      </p:sp>
      <p:sp>
        <p:nvSpPr>
          <p:cNvPr id="3" name="Zástupný symbol pro obsah 2"/>
          <p:cNvSpPr>
            <a:spLocks noGrp="1"/>
          </p:cNvSpPr>
          <p:nvPr>
            <p:ph sz="quarter" idx="13"/>
          </p:nvPr>
        </p:nvSpPr>
        <p:spPr/>
        <p:txBody>
          <a:bodyPr>
            <a:normAutofit lnSpcReduction="10000"/>
          </a:bodyPr>
          <a:lstStyle/>
          <a:p>
            <a:pPr lvl="1"/>
            <a:r>
              <a:rPr lang="cs-CZ" sz="2800" dirty="0" smtClean="0"/>
              <a:t>Zajíc, noha, květina, lavička, </a:t>
            </a:r>
            <a:r>
              <a:rPr lang="cs-CZ" sz="2800" dirty="0" smtClean="0"/>
              <a:t>teta, </a:t>
            </a:r>
            <a:r>
              <a:rPr lang="cs-CZ" sz="2800" dirty="0" smtClean="0"/>
              <a:t>topol, sýček, hůl, křeslo, princ, mísa, tatínek, kočka, hříbě, nůž, kluk, počítač, televize, okno, věž, obraz, brouk, bunda, jelen, strom, houba, laň, tráva, lékařka, ručník, srnec, tyč, zub, kolo, dítě, Lenka, vesta, Pavel, dům, červík, tečka   </a:t>
            </a:r>
            <a:endParaRPr lang="cs-CZ" sz="2800" dirty="0"/>
          </a:p>
        </p:txBody>
      </p:sp>
    </p:spTree>
    <p:extLst>
      <p:ext uri="{BB962C8B-B14F-4D97-AF65-F5344CB8AC3E}">
        <p14:creationId xmlns:p14="http://schemas.microsoft.com/office/powerpoint/2010/main" xmlns="" val="861572175"/>
      </p:ext>
    </p:extLst>
  </p:cSld>
  <p:clrMapOvr>
    <a:masterClrMapping/>
  </p:clrMapOvr>
  <mc:AlternateContent xmlns:mc="http://schemas.openxmlformats.org/markup-compatibility/2006">
    <mc:Choice xmlns:p14="http://schemas.microsoft.com/office/powerpoint/2010/main" xmlns="" Requires="p14">
      <p:transition spd="slow" p14:dur="1400">
        <p14:ripple/>
      </p:transition>
    </mc:Choice>
    <mc:Fallback>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Nadpis 7"/>
          <p:cNvSpPr>
            <a:spLocks noGrp="1"/>
          </p:cNvSpPr>
          <p:nvPr>
            <p:ph type="title"/>
          </p:nvPr>
        </p:nvSpPr>
        <p:spPr>
          <a:xfrm>
            <a:off x="1793289" y="692696"/>
            <a:ext cx="7099191" cy="4822472"/>
          </a:xfrm>
        </p:spPr>
        <p:txBody>
          <a:bodyPr/>
          <a:lstStyle/>
          <a:p>
            <a:r>
              <a:rPr lang="cs-CZ" dirty="0" smtClean="0"/>
              <a:t>ROZTŘIĎ  PODSTATNÁ JMÉNA NA NÁZVY  OSOB  ZVÍŘAT A VĚCÍ</a:t>
            </a:r>
            <a:br>
              <a:rPr lang="cs-CZ" dirty="0" smtClean="0"/>
            </a:br>
            <a:r>
              <a:rPr lang="cs-CZ" sz="2400" dirty="0" smtClean="0"/>
              <a:t>čepice, stavebnice, </a:t>
            </a:r>
            <a:r>
              <a:rPr lang="cs-CZ" sz="2400" dirty="0" smtClean="0"/>
              <a:t>kočka, ponožky, žížala</a:t>
            </a:r>
            <a:r>
              <a:rPr lang="cs-CZ" sz="2400" dirty="0" smtClean="0"/>
              <a:t>, jelen</a:t>
            </a:r>
            <a:r>
              <a:rPr lang="cs-CZ" sz="2400" dirty="0" smtClean="0"/>
              <a:t>, tužka, hrnek, kluk, tráva, Petra, dům </a:t>
            </a:r>
            <a:r>
              <a:rPr lang="cs-CZ" sz="2400" dirty="0" smtClean="0"/>
              <a:t>zedník</a:t>
            </a:r>
            <a:r>
              <a:rPr lang="cs-CZ" sz="2400" dirty="0" smtClean="0"/>
              <a:t>, obraz, cesta, židle, kukačka, miska,  </a:t>
            </a:r>
            <a:r>
              <a:rPr lang="cs-CZ" sz="2400" dirty="0" smtClean="0"/>
              <a:t/>
            </a:r>
            <a:br>
              <a:rPr lang="cs-CZ" sz="2400" dirty="0" smtClean="0"/>
            </a:br>
            <a:r>
              <a:rPr lang="cs-CZ" sz="2400" dirty="0" smtClean="0"/>
              <a:t> maminka</a:t>
            </a:r>
            <a:r>
              <a:rPr lang="cs-CZ" sz="2400" dirty="0" smtClean="0"/>
              <a:t>, kráva, lékař, kůň, jablko, kuchař</a:t>
            </a:r>
            <a:r>
              <a:rPr lang="cs-CZ" sz="2400" dirty="0" smtClean="0"/>
              <a:t>, svetr</a:t>
            </a:r>
            <a:r>
              <a:rPr lang="cs-CZ" sz="2400" dirty="0" smtClean="0"/>
              <a:t>, slepice</a:t>
            </a:r>
            <a:r>
              <a:rPr lang="cs-CZ" sz="2400" dirty="0" smtClean="0"/>
              <a:t>, trpaslík</a:t>
            </a:r>
            <a:r>
              <a:rPr lang="cs-CZ" sz="2400" dirty="0" smtClean="0"/>
              <a:t>, ořech, motýl, Pavel</a:t>
            </a:r>
            <a:r>
              <a:rPr lang="cs-CZ" sz="2400" dirty="0" smtClean="0"/>
              <a:t>, blechy, děda, princezna, mravenec</a:t>
            </a:r>
            <a:r>
              <a:rPr lang="cs-CZ" sz="2400" dirty="0" smtClean="0"/>
              <a:t>, konev</a:t>
            </a:r>
            <a:r>
              <a:rPr lang="cs-CZ" sz="2400" dirty="0" smtClean="0"/>
              <a:t/>
            </a:r>
            <a:br>
              <a:rPr lang="cs-CZ" sz="2400" dirty="0" smtClean="0"/>
            </a:br>
            <a:r>
              <a:rPr lang="cs-CZ" sz="2400" dirty="0" smtClean="0"/>
              <a:t>tygr, král, zahradník, štěně, myš, herec  </a:t>
            </a:r>
            <a:r>
              <a:rPr lang="cs-CZ" sz="2400" dirty="0"/>
              <a:t/>
            </a:r>
            <a:br>
              <a:rPr lang="cs-CZ" sz="2400" dirty="0"/>
            </a:br>
            <a:r>
              <a:rPr lang="cs-CZ" sz="2400" dirty="0" smtClean="0"/>
              <a:t>     </a:t>
            </a:r>
            <a:endParaRPr lang="cs-CZ" sz="2400" dirty="0"/>
          </a:p>
        </p:txBody>
      </p:sp>
      <p:pic>
        <p:nvPicPr>
          <p:cNvPr id="3074" name="Picture 2" descr="C:\Users\0MGM\AppData\Local\Microsoft\Windows\Temporary Internet Files\Content.IE5\5VDMSVN7\MP900446594[1].jpg"/>
          <p:cNvPicPr>
            <a:picLocks noGrp="1" noChangeAspect="1" noChangeArrowheads="1"/>
          </p:cNvPicPr>
          <p:nvPr>
            <p:ph sz="quarter" idx="13"/>
          </p:nvPr>
        </p:nvPicPr>
        <p:blipFill>
          <a:blip r:embed="rId2" cstate="print">
            <a:extLst>
              <a:ext uri="{28A0092B-C50C-407E-A947-70E740481C1C}">
                <a14:useLocalDpi xmlns:a14="http://schemas.microsoft.com/office/drawing/2010/main" xmlns="" val="0"/>
              </a:ext>
            </a:extLst>
          </a:blip>
          <a:stretch>
            <a:fillRect/>
          </a:stretch>
        </p:blipFill>
        <p:spPr bwMode="auto">
          <a:xfrm>
            <a:off x="323528" y="4149080"/>
            <a:ext cx="1699316" cy="2200553"/>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567925337"/>
      </p:ext>
    </p:extLst>
  </p:cSld>
  <p:clrMapOvr>
    <a:masterClrMapping/>
  </p:clrMapOvr>
  <mc:AlternateContent xmlns:mc="http://schemas.openxmlformats.org/markup-compatibility/2006">
    <mc:Choice xmlns:p14="http://schemas.microsoft.com/office/powerpoint/2010/main" xmlns="" Requires="p14">
      <p:transition spd="slow" p14:dur="1400">
        <p14:ripple/>
      </p:transition>
    </mc:Choice>
    <mc:Fallback>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SLOVESA</a:t>
            </a:r>
            <a:endParaRPr lang="cs-CZ" dirty="0"/>
          </a:p>
        </p:txBody>
      </p:sp>
      <p:sp>
        <p:nvSpPr>
          <p:cNvPr id="3" name="Zástupný symbol pro obsah 2"/>
          <p:cNvSpPr>
            <a:spLocks noGrp="1"/>
          </p:cNvSpPr>
          <p:nvPr>
            <p:ph sz="quarter" idx="13"/>
          </p:nvPr>
        </p:nvSpPr>
        <p:spPr/>
        <p:txBody>
          <a:bodyPr>
            <a:normAutofit/>
          </a:bodyPr>
          <a:lstStyle/>
          <a:p>
            <a:r>
              <a:rPr lang="cs-CZ" sz="3600" b="1" dirty="0" smtClean="0"/>
              <a:t>SLOVESA </a:t>
            </a:r>
            <a:endParaRPr lang="cs-CZ" sz="3900" b="1" dirty="0" smtClean="0"/>
          </a:p>
          <a:p>
            <a:pPr marL="45720" indent="0">
              <a:buNone/>
            </a:pPr>
            <a:r>
              <a:rPr lang="cs-CZ" sz="3200" dirty="0" smtClean="0"/>
              <a:t>Jsou slova, která nám říkají,</a:t>
            </a:r>
          </a:p>
          <a:p>
            <a:pPr marL="45720" indent="0">
              <a:buNone/>
            </a:pPr>
            <a:r>
              <a:rPr lang="cs-CZ" sz="3200" dirty="0"/>
              <a:t>c</a:t>
            </a:r>
            <a:r>
              <a:rPr lang="cs-CZ" sz="3200" dirty="0" smtClean="0"/>
              <a:t>o osoby, zvířata a věci </a:t>
            </a:r>
            <a:r>
              <a:rPr lang="cs-CZ" sz="3200" b="1" dirty="0" smtClean="0"/>
              <a:t>dělají,</a:t>
            </a:r>
            <a:endParaRPr lang="cs-CZ" sz="3200" b="1" dirty="0" smtClean="0"/>
          </a:p>
          <a:p>
            <a:pPr marL="45720" indent="0">
              <a:buNone/>
            </a:pPr>
            <a:r>
              <a:rPr lang="cs-CZ" sz="3200" dirty="0"/>
              <a:t>n</a:t>
            </a:r>
            <a:r>
              <a:rPr lang="cs-CZ" sz="3200" dirty="0" smtClean="0"/>
              <a:t>ebo </a:t>
            </a:r>
            <a:r>
              <a:rPr lang="cs-CZ" sz="3200" dirty="0" smtClean="0"/>
              <a:t>co se </a:t>
            </a:r>
            <a:r>
              <a:rPr lang="cs-CZ" sz="3200" dirty="0" smtClean="0"/>
              <a:t>s nimi</a:t>
            </a:r>
            <a:r>
              <a:rPr lang="cs-CZ" sz="3200" b="1" dirty="0" smtClean="0"/>
              <a:t> děje</a:t>
            </a:r>
            <a:r>
              <a:rPr lang="cs-CZ" sz="4400" b="1" dirty="0" smtClean="0"/>
              <a:t>        </a:t>
            </a:r>
          </a:p>
          <a:p>
            <a:pPr marL="45720" indent="0">
              <a:buNone/>
            </a:pPr>
            <a:r>
              <a:rPr lang="cs-CZ" sz="3200" dirty="0" smtClean="0"/>
              <a:t> sedí, utíkají, budu číst, viděla  </a:t>
            </a:r>
            <a:endParaRPr lang="cs-CZ" sz="3200" dirty="0"/>
          </a:p>
        </p:txBody>
      </p:sp>
      <p:pic>
        <p:nvPicPr>
          <p:cNvPr id="4098" name="Picture 2" descr="C:\Users\0MGM\AppData\Local\Microsoft\Windows\Temporary Internet Files\Content.IE5\9M5Q1HZ7\MC900078715[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79512" y="4043417"/>
            <a:ext cx="2088232" cy="2594566"/>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310281625"/>
      </p:ext>
    </p:extLst>
  </p:cSld>
  <p:clrMapOvr>
    <a:masterClrMapping/>
  </p:clrMapOvr>
  <mc:AlternateContent xmlns:mc="http://schemas.openxmlformats.org/markup-compatibility/2006">
    <mc:Choice xmlns:p14="http://schemas.microsoft.com/office/powerpoint/2010/main" xmlns="" Requires="p14">
      <p:transition spd="slow" p14:dur="1400">
        <p14:ripple/>
      </p:transition>
    </mc:Choice>
    <mc:Fallback>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Doplň  slovesa do vět  </a:t>
            </a:r>
            <a:endParaRPr lang="cs-CZ" dirty="0"/>
          </a:p>
        </p:txBody>
      </p:sp>
      <p:sp>
        <p:nvSpPr>
          <p:cNvPr id="3" name="Zástupný symbol pro obsah 2"/>
          <p:cNvSpPr>
            <a:spLocks noGrp="1"/>
          </p:cNvSpPr>
          <p:nvPr>
            <p:ph sz="quarter" idx="13"/>
          </p:nvPr>
        </p:nvSpPr>
        <p:spPr/>
        <p:txBody>
          <a:bodyPr>
            <a:normAutofit/>
          </a:bodyPr>
          <a:lstStyle/>
          <a:p>
            <a:r>
              <a:rPr lang="cs-CZ" dirty="0" smtClean="0"/>
              <a:t>Bratr _____ na kytaru. Babička ______ koláč. </a:t>
            </a:r>
          </a:p>
          <a:p>
            <a:r>
              <a:rPr lang="cs-CZ" dirty="0" smtClean="0"/>
              <a:t>Pes zuřivě _______ . Jarda _____ domácí úkol.</a:t>
            </a:r>
          </a:p>
          <a:p>
            <a:r>
              <a:rPr lang="cs-CZ" dirty="0" smtClean="0"/>
              <a:t>Táta ________ auto. Lékař _____ nemocné.</a:t>
            </a:r>
          </a:p>
          <a:p>
            <a:r>
              <a:rPr lang="cs-CZ" dirty="0" smtClean="0"/>
              <a:t>Zedník ________ dům. Kuchař ________ oběd.</a:t>
            </a:r>
          </a:p>
          <a:p>
            <a:r>
              <a:rPr lang="cs-CZ" dirty="0" smtClean="0"/>
              <a:t>Policista ______ zloděje. Myš ______ sýr.</a:t>
            </a:r>
          </a:p>
          <a:p>
            <a:r>
              <a:rPr lang="cs-CZ" dirty="0" smtClean="0"/>
              <a:t>Koně _______ v ohradě. Maminka ____ nádobí.</a:t>
            </a:r>
          </a:p>
          <a:p>
            <a:r>
              <a:rPr lang="cs-CZ" dirty="0" smtClean="0"/>
              <a:t>Kočka ______ myš. Pták _____ na stromě.</a:t>
            </a:r>
          </a:p>
          <a:p>
            <a:pPr lvl="1"/>
            <a:r>
              <a:rPr lang="cs-CZ" dirty="0" smtClean="0"/>
              <a:t>Zahradník _____ záhon. Kluci _____ do míče.</a:t>
            </a:r>
            <a:endParaRPr lang="cs-CZ" dirty="0"/>
          </a:p>
        </p:txBody>
      </p:sp>
      <p:pic>
        <p:nvPicPr>
          <p:cNvPr id="5126" name="Picture 6" descr="C:\Users\0MGM\AppData\Local\Microsoft\Windows\Temporary Internet Files\Content.IE5\5VDMSVN7\MC900361212[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23528" y="5013176"/>
            <a:ext cx="2349371" cy="927194"/>
          </a:xfrm>
          <a:prstGeom prst="rect">
            <a:avLst/>
          </a:prstGeom>
          <a:noFill/>
          <a:extLst>
            <a:ext uri="{909E8E84-426E-40DD-AFC4-6F175D3DCCD1}">
              <a14:hiddenFill xmlns:a14="http://schemas.microsoft.com/office/drawing/2010/main" xmlns="">
                <a:solidFill>
                  <a:srgbClr val="FFFFFF"/>
                </a:solidFill>
              </a14:hiddenFill>
            </a:ext>
          </a:extLst>
        </p:spPr>
      </p:pic>
      <p:pic>
        <p:nvPicPr>
          <p:cNvPr id="5128" name="Picture 8" descr="C:\Users\0MGM\AppData\Local\Microsoft\Windows\Temporary Internet Files\Content.IE5\PVW67F0P\MM900283791[1].gif"/>
          <p:cNvPicPr>
            <a:picLocks noChangeAspect="1" noChangeArrowheads="1" noCrop="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452320" y="3140968"/>
            <a:ext cx="1224136" cy="1189161"/>
          </a:xfrm>
          <a:prstGeom prst="rect">
            <a:avLst/>
          </a:prstGeom>
          <a:noFill/>
          <a:extLst>
            <a:ext uri="{909E8E84-426E-40DD-AFC4-6F175D3DCCD1}">
              <a14:hiddenFill xmlns:a14="http://schemas.microsoft.com/office/drawing/2010/main" xmlns="">
                <a:solidFill>
                  <a:srgbClr val="FFFFFF"/>
                </a:solidFill>
              </a14:hiddenFill>
            </a:ext>
          </a:extLst>
        </p:spPr>
      </p:pic>
      <p:pic>
        <p:nvPicPr>
          <p:cNvPr id="5136" name="Picture 16" descr="C:\Users\0MGM\AppData\Local\Microsoft\Windows\Temporary Internet Files\Content.IE5\9M5Q1HZ7\MC900412180[1].wmf"/>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7337674" y="512192"/>
            <a:ext cx="1478234" cy="1332632"/>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323958204"/>
      </p:ext>
    </p:extLst>
  </p:cSld>
  <p:clrMapOvr>
    <a:masterClrMapping/>
  </p:clrMapOvr>
  <mc:AlternateContent xmlns:mc="http://schemas.openxmlformats.org/markup-compatibility/2006">
    <mc:Choice xmlns:p14="http://schemas.microsoft.com/office/powerpoint/2010/main" xmlns="" Requires="p14">
      <p:transition spd="slow" p14:dur="1400">
        <p14:ripple/>
      </p:transition>
    </mc:Choice>
    <mc:Fallback>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sz="quarter" idx="13"/>
          </p:nvPr>
        </p:nvSpPr>
        <p:spPr/>
        <p:txBody>
          <a:bodyPr>
            <a:normAutofit/>
          </a:bodyPr>
          <a:lstStyle/>
          <a:p>
            <a:r>
              <a:rPr lang="cs-CZ" sz="3200" dirty="0" smtClean="0"/>
              <a:t>Zdroje :</a:t>
            </a:r>
          </a:p>
          <a:p>
            <a:endParaRPr lang="cs-CZ" sz="3200" dirty="0" smtClean="0"/>
          </a:p>
          <a:p>
            <a:r>
              <a:rPr lang="cs-CZ" sz="3200" dirty="0" smtClean="0"/>
              <a:t>Ilustrace : office.microsoft.com  </a:t>
            </a:r>
          </a:p>
          <a:p>
            <a:endParaRPr lang="cs-CZ" sz="3200" dirty="0"/>
          </a:p>
        </p:txBody>
      </p:sp>
    </p:spTree>
    <p:extLst>
      <p:ext uri="{BB962C8B-B14F-4D97-AF65-F5344CB8AC3E}">
        <p14:creationId xmlns:p14="http://schemas.microsoft.com/office/powerpoint/2010/main" xmlns="" val="690521750"/>
      </p:ext>
    </p:extLst>
  </p:cSld>
  <p:clrMapOvr>
    <a:masterClrMapping/>
  </p:clrMapOvr>
  <mc:AlternateContent xmlns:mc="http://schemas.openxmlformats.org/markup-compatibility/2006">
    <mc:Choice xmlns:p14="http://schemas.microsoft.com/office/powerpoint/2010/main" xmlns="" Requires="p14">
      <p:transition spd="slow" p14:dur="1400">
        <p14:ripple/>
      </p:transition>
    </mc:Choice>
    <mc:Fallback>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Aerodynamika">
  <a:themeElements>
    <a:clrScheme name="Aerodynamika">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Aerodynamika">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erodynamika">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184</TotalTime>
  <Words>454</Words>
  <Application>Microsoft Office PowerPoint</Application>
  <PresentationFormat>Předvádění na obrazovce (4:3)</PresentationFormat>
  <Paragraphs>73</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Aerodynamika</vt:lpstr>
      <vt:lpstr>Snímek 1</vt:lpstr>
      <vt:lpstr>Snímek 2</vt:lpstr>
      <vt:lpstr>SLOVNÍ  DRUHY  </vt:lpstr>
      <vt:lpstr>SLOVNÍ  DRUHY  </vt:lpstr>
      <vt:lpstr>Podstatná jména–názvy osob  zvířat a věcí       </vt:lpstr>
      <vt:lpstr>Ukazuj na podstatná jména  TEN  TA  TO  </vt:lpstr>
      <vt:lpstr>ROZTŘIĎ  PODSTATNÁ JMÉNA NA NÁZVY  OSOB  ZVÍŘAT A VĚCÍ čepice, stavebnice, kočka, ponožky, žížala, jelen, tužka, hrnek, kluk, tráva, Petra, dům zedník, obraz, cesta, židle, kukačka, miska,    maminka, kráva, lékař, kůň, jablko, kuchař, svetr, slepice, trpaslík, ořech, motýl, Pavel, blechy, děda, princezna, mravenec, konev tygr, král, zahradník, štěně, myš, herec        </vt:lpstr>
      <vt:lpstr>SLOVESA</vt:lpstr>
      <vt:lpstr>Doplň  slovesa do vět  </vt:lpstr>
      <vt:lpstr>Snímek 10</vt:lpstr>
    </vt:vector>
  </TitlesOfParts>
  <Company>HP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SLOVNÍ  DRUHY</dc:title>
  <dc:creator>0MGM</dc:creator>
  <cp:lastModifiedBy>Dum</cp:lastModifiedBy>
  <cp:revision>23</cp:revision>
  <dcterms:created xsi:type="dcterms:W3CDTF">2012-04-01T17:55:32Z</dcterms:created>
  <dcterms:modified xsi:type="dcterms:W3CDTF">2012-06-25T13:41:24Z</dcterms:modified>
</cp:coreProperties>
</file>