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1" r:id="rId2"/>
    <p:sldId id="257" r:id="rId3"/>
    <p:sldId id="256" r:id="rId4"/>
    <p:sldId id="259" r:id="rId5"/>
    <p:sldId id="262" r:id="rId6"/>
    <p:sldId id="263" r:id="rId7"/>
    <p:sldId id="264" r:id="rId8"/>
    <p:sldId id="265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E8424"/>
    <a:srgbClr val="EE12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57" d="100"/>
          <a:sy n="57" d="100"/>
        </p:scale>
        <p:origin x="-84" y="-2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03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Podstatná jména - číslo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5F136AB-D10A-4CFD-A61E-BF1060ECFB08}" type="presOf" srcId="{B651F6E3-6281-48DB-9319-2AEAFDAE7572}" destId="{619D679B-A015-4ECF-8348-D1034C574F40}" srcOrd="0" destOrd="0" presId="urn:microsoft.com/office/officeart/2005/8/layout/target3"/>
    <dgm:cxn modelId="{0ED2071A-B2FB-4FB5-A79B-D25AA5C1F0A5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6BEDB4-762D-4625-AC94-33353AA065F9}" type="presOf" srcId="{4C35D32F-0EAB-4CD7-82EE-45574DC2A586}" destId="{8BEBB6EC-1DAA-4CAC-8A25-BC0FCBD5DBD5}" srcOrd="0" destOrd="0" presId="urn:microsoft.com/office/officeart/2005/8/layout/target3"/>
    <dgm:cxn modelId="{9FAD1E5F-A27C-464E-B1CA-1AA002965003}" type="presOf" srcId="{4C35D32F-0EAB-4CD7-82EE-45574DC2A586}" destId="{890E4F0B-2866-4A3F-A3C7-2A14B1797930}" srcOrd="1" destOrd="0" presId="urn:microsoft.com/office/officeart/2005/8/layout/target3"/>
    <dgm:cxn modelId="{8823D106-F2C0-4914-AD39-861BFD9A8F1E}" type="presOf" srcId="{D8197B8C-B260-4A16-BDF4-0947B075E274}" destId="{5A5FFA88-C948-4069-8E93-59FA12366E83}" srcOrd="1" destOrd="0" presId="urn:microsoft.com/office/officeart/2005/8/layout/target3"/>
    <dgm:cxn modelId="{A56B00DC-3CC5-4944-98C0-34D9375C3A4C}" type="presOf" srcId="{D1B46980-6531-4606-95E6-44980827E919}" destId="{6140AFEC-043D-4C43-A2F9-D0F5331DF3A3}" srcOrd="0" destOrd="0" presId="urn:microsoft.com/office/officeart/2005/8/layout/target3"/>
    <dgm:cxn modelId="{796F6C1C-62CF-4EAA-A4FD-7D0AF91ADB3C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A671F06-6CFF-4E43-9C16-B6536B0CB3C0}" type="presOf" srcId="{D1B46980-6531-4606-95E6-44980827E919}" destId="{2BE915AB-18AA-4053-B92C-3BFC9ED204BB}" srcOrd="1" destOrd="0" presId="urn:microsoft.com/office/officeart/2005/8/layout/target3"/>
    <dgm:cxn modelId="{69322CF4-6539-4136-9DB3-5EA627C3B077}" type="presOf" srcId="{D8197B8C-B260-4A16-BDF4-0947B075E274}" destId="{25B08C86-7E15-44DC-BE7F-FFB55DD49D12}" srcOrd="0" destOrd="0" presId="urn:microsoft.com/office/officeart/2005/8/layout/target3"/>
    <dgm:cxn modelId="{119BB427-4B67-4EA0-9D44-508A0C083F2B}" type="presOf" srcId="{D1D4F407-5343-4D3F-B5B9-D407B03CAEB4}" destId="{D005CE8C-CC26-4C3E-AC11-E15060ECD759}" srcOrd="0" destOrd="0" presId="urn:microsoft.com/office/officeart/2005/8/layout/target3"/>
    <dgm:cxn modelId="{223F5892-58DB-442B-906E-62813E7560A4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BF8EABF-D708-4846-AABB-EB9EFCD7D45E}" type="presParOf" srcId="{333A1088-737F-45CB-B68E-254E46348037}" destId="{F5ABB229-8D3B-4694-996A-96F23CF14429}" srcOrd="0" destOrd="0" presId="urn:microsoft.com/office/officeart/2005/8/layout/target3"/>
    <dgm:cxn modelId="{FAC3CB78-7BDA-4E69-94F1-A8CF579755A8}" type="presParOf" srcId="{333A1088-737F-45CB-B68E-254E46348037}" destId="{F41139FD-01EE-4571-8B17-4FB00FC51163}" srcOrd="1" destOrd="0" presId="urn:microsoft.com/office/officeart/2005/8/layout/target3"/>
    <dgm:cxn modelId="{D3104ABD-EFF8-4A1D-949C-C3287F0B1813}" type="presParOf" srcId="{333A1088-737F-45CB-B68E-254E46348037}" destId="{D005CE8C-CC26-4C3E-AC11-E15060ECD759}" srcOrd="2" destOrd="0" presId="urn:microsoft.com/office/officeart/2005/8/layout/target3"/>
    <dgm:cxn modelId="{0C1BFA06-4C9D-4D99-8FAA-391055387E77}" type="presParOf" srcId="{333A1088-737F-45CB-B68E-254E46348037}" destId="{2C702D82-9B77-49B7-9568-BB8EB47C3372}" srcOrd="3" destOrd="0" presId="urn:microsoft.com/office/officeart/2005/8/layout/target3"/>
    <dgm:cxn modelId="{CF058BBB-606F-43D6-806C-9F67389FE597}" type="presParOf" srcId="{333A1088-737F-45CB-B68E-254E46348037}" destId="{A52A0455-90FF-4808-ABD0-F02540D31D5A}" srcOrd="4" destOrd="0" presId="urn:microsoft.com/office/officeart/2005/8/layout/target3"/>
    <dgm:cxn modelId="{B219DC2D-B909-423F-8C04-40594129F95A}" type="presParOf" srcId="{333A1088-737F-45CB-B68E-254E46348037}" destId="{6140AFEC-043D-4C43-A2F9-D0F5331DF3A3}" srcOrd="5" destOrd="0" presId="urn:microsoft.com/office/officeart/2005/8/layout/target3"/>
    <dgm:cxn modelId="{927CBFFA-719B-467F-A498-A0CD25B1333C}" type="presParOf" srcId="{333A1088-737F-45CB-B68E-254E46348037}" destId="{9358AC05-5D7D-4327-9F80-1AD486AEA664}" srcOrd="6" destOrd="0" presId="urn:microsoft.com/office/officeart/2005/8/layout/target3"/>
    <dgm:cxn modelId="{4962A6DE-FAC1-4910-89D1-A148F5490D87}" type="presParOf" srcId="{333A1088-737F-45CB-B68E-254E46348037}" destId="{313FC574-E1CD-4FB4-B054-0B805CE0447D}" srcOrd="7" destOrd="0" presId="urn:microsoft.com/office/officeart/2005/8/layout/target3"/>
    <dgm:cxn modelId="{A943C17A-A6AD-4337-B7D8-2F008ADDCAEB}" type="presParOf" srcId="{333A1088-737F-45CB-B68E-254E46348037}" destId="{619D679B-A015-4ECF-8348-D1034C574F40}" srcOrd="8" destOrd="0" presId="urn:microsoft.com/office/officeart/2005/8/layout/target3"/>
    <dgm:cxn modelId="{53E51501-6A37-42CA-887C-AAA9DC1236A3}" type="presParOf" srcId="{333A1088-737F-45CB-B68E-254E46348037}" destId="{322283A8-4A27-4CDA-BAE3-F381106A9174}" srcOrd="9" destOrd="0" presId="urn:microsoft.com/office/officeart/2005/8/layout/target3"/>
    <dgm:cxn modelId="{087DA7B6-5B10-40AE-A9BC-473AE1554B1E}" type="presParOf" srcId="{333A1088-737F-45CB-B68E-254E46348037}" destId="{FFC9F71D-1B4F-4AD9-A4A6-86ADEFC8AF5C}" srcOrd="10" destOrd="0" presId="urn:microsoft.com/office/officeart/2005/8/layout/target3"/>
    <dgm:cxn modelId="{E7455DC8-3DFC-43F2-8558-F8E3028927E7}" type="presParOf" srcId="{333A1088-737F-45CB-B68E-254E46348037}" destId="{25B08C86-7E15-44DC-BE7F-FFB55DD49D12}" srcOrd="11" destOrd="0" presId="urn:microsoft.com/office/officeart/2005/8/layout/target3"/>
    <dgm:cxn modelId="{307276CB-CCE2-463C-8D54-BA774E315DC7}" type="presParOf" srcId="{333A1088-737F-45CB-B68E-254E46348037}" destId="{76644BE8-9D7C-4C09-B250-3D10AF48CBB7}" srcOrd="12" destOrd="0" presId="urn:microsoft.com/office/officeart/2005/8/layout/target3"/>
    <dgm:cxn modelId="{5F4609BA-B6B3-42AA-B5F2-89DB83863640}" type="presParOf" srcId="{333A1088-737F-45CB-B68E-254E46348037}" destId="{EE85B701-7295-41C0-BA7A-34D3756A2AE6}" srcOrd="13" destOrd="0" presId="urn:microsoft.com/office/officeart/2005/8/layout/target3"/>
    <dgm:cxn modelId="{05F8DFEE-FCD0-4878-889C-834BB723C4E7}" type="presParOf" srcId="{333A1088-737F-45CB-B68E-254E46348037}" destId="{8BEBB6EC-1DAA-4CAC-8A25-BC0FCBD5DBD5}" srcOrd="14" destOrd="0" presId="urn:microsoft.com/office/officeart/2005/8/layout/target3"/>
    <dgm:cxn modelId="{4D7FFC05-4988-4BAB-934D-56EA504B5F8A}" type="presParOf" srcId="{333A1088-737F-45CB-B68E-254E46348037}" destId="{AED2198E-93D5-4001-81B4-73124B309672}" srcOrd="15" destOrd="0" presId="urn:microsoft.com/office/officeart/2005/8/layout/target3"/>
    <dgm:cxn modelId="{02CE08BB-6152-4644-97BD-79ED8E86CA6C}" type="presParOf" srcId="{333A1088-737F-45CB-B68E-254E46348037}" destId="{2BE915AB-18AA-4053-B92C-3BFC9ED204BB}" srcOrd="16" destOrd="0" presId="urn:microsoft.com/office/officeart/2005/8/layout/target3"/>
    <dgm:cxn modelId="{D2CF506C-62E3-44EA-8F06-D26FAB913F1A}" type="presParOf" srcId="{333A1088-737F-45CB-B68E-254E46348037}" destId="{6BB5E863-4638-4E1D-BFDE-399D028AC4ED}" srcOrd="17" destOrd="0" presId="urn:microsoft.com/office/officeart/2005/8/layout/target3"/>
    <dgm:cxn modelId="{DEAFE6C3-7D02-4900-84C0-51EF7C74DAF4}" type="presParOf" srcId="{333A1088-737F-45CB-B68E-254E46348037}" destId="{5A5FFA88-C948-4069-8E93-59FA12366E83}" srcOrd="18" destOrd="0" presId="urn:microsoft.com/office/officeart/2005/8/layout/target3"/>
    <dgm:cxn modelId="{4A332780-801E-45DC-AA6F-ABC61E36EB4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03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Podstatná jména - číslo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FA8C87-8A3A-4242-994E-6965743F4580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404EF6-B4DC-4153-B3CA-4AE4A93044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086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160601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49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25289" y="692696"/>
            <a:ext cx="7560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</a:t>
            </a:r>
            <a:r>
              <a:rPr lang="cs-CZ" sz="3600" dirty="0" smtClean="0"/>
              <a:t>:</a:t>
            </a:r>
          </a:p>
          <a:p>
            <a:endParaRPr lang="cs-CZ" sz="3600" dirty="0"/>
          </a:p>
          <a:p>
            <a:r>
              <a:rPr lang="cs-CZ" sz="2400" dirty="0" smtClean="0"/>
              <a:t>Žáci si připomenou jednotné a množné číslo podstatných jmen.</a:t>
            </a:r>
          </a:p>
          <a:p>
            <a:endParaRPr lang="cs-CZ" sz="2400" dirty="0"/>
          </a:p>
          <a:p>
            <a:r>
              <a:rPr lang="cs-CZ" sz="2400" dirty="0" smtClean="0"/>
              <a:t>V 1. úkolu roztřídí slova do krabic.</a:t>
            </a:r>
          </a:p>
          <a:p>
            <a:endParaRPr lang="cs-CZ" sz="2400" dirty="0"/>
          </a:p>
          <a:p>
            <a:r>
              <a:rPr lang="cs-CZ" sz="2400" dirty="0" smtClean="0"/>
              <a:t>V 2. úkolu doplní do tabulky chybějící tvary jednotného a množného čísla.</a:t>
            </a:r>
          </a:p>
          <a:p>
            <a:endParaRPr lang="cs-CZ" sz="2400" dirty="0"/>
          </a:p>
          <a:p>
            <a:r>
              <a:rPr lang="cs-CZ" sz="2400" dirty="0" smtClean="0"/>
              <a:t>Kontrola následuje bezprostředně po splnění úkolu.</a:t>
            </a:r>
          </a:p>
          <a:p>
            <a:r>
              <a:rPr lang="cs-CZ" sz="2400" dirty="0" smtClean="0"/>
              <a:t>Snímky 5 a 8 lze vytisknout jako pracovní list pro </a:t>
            </a:r>
            <a:r>
              <a:rPr lang="cs-CZ" sz="2400" smtClean="0"/>
              <a:t>samostatnou práci.</a:t>
            </a:r>
            <a:endParaRPr lang="cs-CZ" sz="2400" dirty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700809"/>
            <a:ext cx="7918648" cy="1899642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Podstatná jména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187220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číslo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193" y="2060848"/>
            <a:ext cx="8302178" cy="237626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Číslo rozlišujeme: </a:t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- jednotné (jeden kus)		j.č.</a:t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- množné (více kusů)		mn.č.</a:t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Například: 	rajče   -   rajčata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39552" y="476672"/>
            <a:ext cx="7920880" cy="93610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Zopakujte si: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NTB3\AppData\Local\Microsoft\Windows\Temporary Internet Files\Content.IE5\0OXI9BSJ\MC90044178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5301208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3\AppData\Local\Microsoft\Windows\Temporary Internet Files\Content.IE5\0WX6VWQV\MC9002151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75565"/>
            <a:ext cx="2476123" cy="208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125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7920880" cy="93610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Roztřiďte slova do dvou krabic: 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NTB3\AppData\Local\Microsoft\Windows\Temporary Internet Files\Content.IE5\9H4LJDO6\MC900237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40694"/>
            <a:ext cx="1923861" cy="180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TB3\AppData\Local\Microsoft\Windows\Temporary Internet Files\Content.IE5\9H4LJDO6\MC900237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21088"/>
            <a:ext cx="1923861" cy="180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8068" y="6119718"/>
            <a:ext cx="2231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jednotné číslo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61761" y="6054024"/>
            <a:ext cx="2081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množné číslo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2132856"/>
            <a:ext cx="16799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housata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3068960"/>
            <a:ext cx="1176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koště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2132856"/>
            <a:ext cx="1658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zahrada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88917" y="4221088"/>
            <a:ext cx="1699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borůvky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3438292"/>
            <a:ext cx="1706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autobus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068960"/>
            <a:ext cx="1159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piráti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50218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obrazy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60360" y="5301208"/>
            <a:ext cx="14047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květák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2132856"/>
            <a:ext cx="1785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pohovka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09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7920880" cy="93610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Roztřiďte slova do dvou krabic: 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NTB3\AppData\Local\Microsoft\Windows\Temporary Internet Files\Content.IE5\9H4LJDO6\MC900237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40694"/>
            <a:ext cx="1923861" cy="180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TB3\AppData\Local\Microsoft\Windows\Temporary Internet Files\Content.IE5\9H4LJDO6\MC900237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21088"/>
            <a:ext cx="1923861" cy="180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8068" y="6119718"/>
            <a:ext cx="2231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jednotné číslo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61761" y="6054024"/>
            <a:ext cx="2081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množné číslo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2132856"/>
            <a:ext cx="16799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housata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3068960"/>
            <a:ext cx="1176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koště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2132856"/>
            <a:ext cx="1658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zahrada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88917" y="4221088"/>
            <a:ext cx="1699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borůvky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3438292"/>
            <a:ext cx="1706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autobus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068960"/>
            <a:ext cx="1159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piráti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50218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obrazy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60360" y="5289552"/>
            <a:ext cx="14047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květák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2132856"/>
            <a:ext cx="1785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pohovka</a:t>
            </a:r>
            <a:endParaRPr lang="cs-CZ" sz="3600" dirty="0">
              <a:solidFill>
                <a:srgbClr val="002060"/>
              </a:solidFill>
            </a:endParaRPr>
          </a:p>
        </p:txBody>
      </p:sp>
      <p:cxnSp>
        <p:nvCxnSpPr>
          <p:cNvPr id="15" name="Zakřivená spojnice 14"/>
          <p:cNvCxnSpPr/>
          <p:nvPr/>
        </p:nvCxnSpPr>
        <p:spPr>
          <a:xfrm rot="16200000" flipH="1">
            <a:off x="236089" y="3361166"/>
            <a:ext cx="1461507" cy="297548"/>
          </a:xfrm>
          <a:prstGeom prst="curvedConnector3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2" idx="1"/>
          </p:cNvCxnSpPr>
          <p:nvPr/>
        </p:nvCxnSpPr>
        <p:spPr>
          <a:xfrm flipH="1" flipV="1">
            <a:off x="2555776" y="5445224"/>
            <a:ext cx="1404584" cy="167494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6" idx="1"/>
          </p:cNvCxnSpPr>
          <p:nvPr/>
        </p:nvCxnSpPr>
        <p:spPr>
          <a:xfrm flipH="1">
            <a:off x="2555776" y="3392126"/>
            <a:ext cx="1584176" cy="115212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Volný tvar 20"/>
          <p:cNvSpPr/>
          <p:nvPr/>
        </p:nvSpPr>
        <p:spPr>
          <a:xfrm>
            <a:off x="1933917" y="2427316"/>
            <a:ext cx="3519231" cy="2696855"/>
          </a:xfrm>
          <a:custGeom>
            <a:avLst/>
            <a:gdLst>
              <a:gd name="connsiteX0" fmla="*/ 3611788 w 3611788"/>
              <a:gd name="connsiteY0" fmla="*/ 0 h 3038473"/>
              <a:gd name="connsiteX1" fmla="*/ 502828 w 3611788"/>
              <a:gd name="connsiteY1" fmla="*/ 1828800 h 3038473"/>
              <a:gd name="connsiteX2" fmla="*/ 4064 w 3611788"/>
              <a:gd name="connsiteY2" fmla="*/ 3025833 h 3038473"/>
              <a:gd name="connsiteX3" fmla="*/ 253446 w 3611788"/>
              <a:gd name="connsiteY3" fmla="*/ 2460568 h 3038473"/>
              <a:gd name="connsiteX4" fmla="*/ 4064 w 3611788"/>
              <a:gd name="connsiteY4" fmla="*/ 2510444 h 3038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11788" h="3038473">
                <a:moveTo>
                  <a:pt x="3611788" y="0"/>
                </a:moveTo>
                <a:cubicBezTo>
                  <a:pt x="2357951" y="662247"/>
                  <a:pt x="1104115" y="1324495"/>
                  <a:pt x="502828" y="1828800"/>
                </a:cubicBezTo>
                <a:cubicBezTo>
                  <a:pt x="-98459" y="2333105"/>
                  <a:pt x="45628" y="2920538"/>
                  <a:pt x="4064" y="3025833"/>
                </a:cubicBezTo>
                <a:cubicBezTo>
                  <a:pt x="-37500" y="3131128"/>
                  <a:pt x="253446" y="2546466"/>
                  <a:pt x="253446" y="2460568"/>
                </a:cubicBezTo>
                <a:cubicBezTo>
                  <a:pt x="253446" y="2374670"/>
                  <a:pt x="128755" y="2442557"/>
                  <a:pt x="4064" y="2510444"/>
                </a:cubicBezTo>
              </a:path>
            </a:pathLst>
          </a:cu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091485" y="3857105"/>
            <a:ext cx="3478042" cy="999336"/>
          </a:xfrm>
          <a:custGeom>
            <a:avLst/>
            <a:gdLst>
              <a:gd name="connsiteX0" fmla="*/ 3478042 w 3478042"/>
              <a:gd name="connsiteY0" fmla="*/ 0 h 999336"/>
              <a:gd name="connsiteX1" fmla="*/ 1931875 w 3478042"/>
              <a:gd name="connsiteY1" fmla="*/ 199506 h 999336"/>
              <a:gd name="connsiteX2" fmla="*/ 169577 w 3478042"/>
              <a:gd name="connsiteY2" fmla="*/ 897775 h 999336"/>
              <a:gd name="connsiteX3" fmla="*/ 169577 w 3478042"/>
              <a:gd name="connsiteY3" fmla="*/ 980902 h 999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78042" h="999336">
                <a:moveTo>
                  <a:pt x="3478042" y="0"/>
                </a:moveTo>
                <a:cubicBezTo>
                  <a:pt x="2980664" y="24938"/>
                  <a:pt x="2483286" y="49877"/>
                  <a:pt x="1931875" y="199506"/>
                </a:cubicBezTo>
                <a:cubicBezTo>
                  <a:pt x="1380464" y="349135"/>
                  <a:pt x="463293" y="767542"/>
                  <a:pt x="169577" y="897775"/>
                </a:cubicBezTo>
                <a:cubicBezTo>
                  <a:pt x="-124139" y="1028008"/>
                  <a:pt x="22719" y="1004455"/>
                  <a:pt x="169577" y="980902"/>
                </a:cubicBezTo>
              </a:path>
            </a:pathLst>
          </a:cu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2490535" y="3557847"/>
            <a:ext cx="4613429" cy="1638743"/>
          </a:xfrm>
          <a:custGeom>
            <a:avLst/>
            <a:gdLst>
              <a:gd name="connsiteX0" fmla="*/ 3283 w 4613429"/>
              <a:gd name="connsiteY0" fmla="*/ 0 h 1638743"/>
              <a:gd name="connsiteX1" fmla="*/ 684927 w 4613429"/>
              <a:gd name="connsiteY1" fmla="*/ 1446415 h 1638743"/>
              <a:gd name="connsiteX2" fmla="*/ 4242774 w 4613429"/>
              <a:gd name="connsiteY2" fmla="*/ 1629295 h 1638743"/>
              <a:gd name="connsiteX3" fmla="*/ 4325901 w 4613429"/>
              <a:gd name="connsiteY3" fmla="*/ 1596044 h 1638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13429" h="1638743">
                <a:moveTo>
                  <a:pt x="3283" y="0"/>
                </a:moveTo>
                <a:cubicBezTo>
                  <a:pt x="-9186" y="587433"/>
                  <a:pt x="-21655" y="1174866"/>
                  <a:pt x="684927" y="1446415"/>
                </a:cubicBezTo>
                <a:cubicBezTo>
                  <a:pt x="1391509" y="1717964"/>
                  <a:pt x="3635945" y="1604357"/>
                  <a:pt x="4242774" y="1629295"/>
                </a:cubicBezTo>
                <a:cubicBezTo>
                  <a:pt x="4849603" y="1654233"/>
                  <a:pt x="4587752" y="1625138"/>
                  <a:pt x="4325901" y="1596044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5170516" y="4398147"/>
            <a:ext cx="1895302" cy="622740"/>
          </a:xfrm>
          <a:custGeom>
            <a:avLst/>
            <a:gdLst>
              <a:gd name="connsiteX0" fmla="*/ 0 w 1895302"/>
              <a:gd name="connsiteY0" fmla="*/ 173853 h 622740"/>
              <a:gd name="connsiteX1" fmla="*/ 947651 w 1895302"/>
              <a:gd name="connsiteY1" fmla="*/ 24224 h 622740"/>
              <a:gd name="connsiteX2" fmla="*/ 1895302 w 1895302"/>
              <a:gd name="connsiteY2" fmla="*/ 622740 h 622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95302" h="622740">
                <a:moveTo>
                  <a:pt x="0" y="173853"/>
                </a:moveTo>
                <a:cubicBezTo>
                  <a:pt x="315883" y="61631"/>
                  <a:pt x="631767" y="-50590"/>
                  <a:pt x="947651" y="24224"/>
                </a:cubicBezTo>
                <a:cubicBezTo>
                  <a:pt x="1263535" y="99038"/>
                  <a:pt x="1579418" y="360889"/>
                  <a:pt x="1895302" y="622740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4239491" y="2477193"/>
            <a:ext cx="3522643" cy="2476709"/>
          </a:xfrm>
          <a:custGeom>
            <a:avLst/>
            <a:gdLst>
              <a:gd name="connsiteX0" fmla="*/ 0 w 3522643"/>
              <a:gd name="connsiteY0" fmla="*/ 0 h 2476709"/>
              <a:gd name="connsiteX1" fmla="*/ 831273 w 3522643"/>
              <a:gd name="connsiteY1" fmla="*/ 166254 h 2476709"/>
              <a:gd name="connsiteX2" fmla="*/ 1030778 w 3522643"/>
              <a:gd name="connsiteY2" fmla="*/ 432262 h 2476709"/>
              <a:gd name="connsiteX3" fmla="*/ 3325091 w 3522643"/>
              <a:gd name="connsiteY3" fmla="*/ 997527 h 2476709"/>
              <a:gd name="connsiteX4" fmla="*/ 3408218 w 3522643"/>
              <a:gd name="connsiteY4" fmla="*/ 2360814 h 2476709"/>
              <a:gd name="connsiteX5" fmla="*/ 3391593 w 3522643"/>
              <a:gd name="connsiteY5" fmla="*/ 2310938 h 2476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22643" h="2476709">
                <a:moveTo>
                  <a:pt x="0" y="0"/>
                </a:moveTo>
                <a:cubicBezTo>
                  <a:pt x="329738" y="47105"/>
                  <a:pt x="659477" y="94210"/>
                  <a:pt x="831273" y="166254"/>
                </a:cubicBezTo>
                <a:cubicBezTo>
                  <a:pt x="1003069" y="238298"/>
                  <a:pt x="615142" y="293717"/>
                  <a:pt x="1030778" y="432262"/>
                </a:cubicBezTo>
                <a:cubicBezTo>
                  <a:pt x="1446414" y="570807"/>
                  <a:pt x="2928851" y="676102"/>
                  <a:pt x="3325091" y="997527"/>
                </a:cubicBezTo>
                <a:cubicBezTo>
                  <a:pt x="3721331" y="1318952"/>
                  <a:pt x="3397134" y="2141912"/>
                  <a:pt x="3408218" y="2360814"/>
                </a:cubicBezTo>
                <a:cubicBezTo>
                  <a:pt x="3419302" y="2579716"/>
                  <a:pt x="3405447" y="2445327"/>
                  <a:pt x="3391593" y="2310938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7497674" y="3108960"/>
            <a:ext cx="1384637" cy="2183701"/>
          </a:xfrm>
          <a:custGeom>
            <a:avLst/>
            <a:gdLst>
              <a:gd name="connsiteX0" fmla="*/ 748551 w 1384637"/>
              <a:gd name="connsiteY0" fmla="*/ 0 h 2183701"/>
              <a:gd name="connsiteX1" fmla="*/ 1130937 w 1384637"/>
              <a:gd name="connsiteY1" fmla="*/ 465513 h 2183701"/>
              <a:gd name="connsiteX2" fmla="*/ 1330442 w 1384637"/>
              <a:gd name="connsiteY2" fmla="*/ 1363287 h 2183701"/>
              <a:gd name="connsiteX3" fmla="*/ 116784 w 1384637"/>
              <a:gd name="connsiteY3" fmla="*/ 2094807 h 2183701"/>
              <a:gd name="connsiteX4" fmla="*/ 116784 w 1384637"/>
              <a:gd name="connsiteY4" fmla="*/ 2144684 h 2183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4637" h="2183701">
                <a:moveTo>
                  <a:pt x="748551" y="0"/>
                </a:moveTo>
                <a:cubicBezTo>
                  <a:pt x="891253" y="119149"/>
                  <a:pt x="1033955" y="238299"/>
                  <a:pt x="1130937" y="465513"/>
                </a:cubicBezTo>
                <a:cubicBezTo>
                  <a:pt x="1227919" y="692728"/>
                  <a:pt x="1499467" y="1091738"/>
                  <a:pt x="1330442" y="1363287"/>
                </a:cubicBezTo>
                <a:cubicBezTo>
                  <a:pt x="1161417" y="1634836"/>
                  <a:pt x="319060" y="1964574"/>
                  <a:pt x="116784" y="2094807"/>
                </a:cubicBezTo>
                <a:cubicBezTo>
                  <a:pt x="-85492" y="2225040"/>
                  <a:pt x="15646" y="2184862"/>
                  <a:pt x="116784" y="2144684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696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7920880" cy="93610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Roztřiďte slova do dvou krabic: 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NTB3\AppData\Local\Microsoft\Windows\Temporary Internet Files\Content.IE5\9H4LJDO6\MC900237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40694"/>
            <a:ext cx="1923861" cy="180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TB3\AppData\Local\Microsoft\Windows\Temporary Internet Files\Content.IE5\9H4LJDO6\MC900237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21088"/>
            <a:ext cx="1923861" cy="180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8068" y="6119718"/>
            <a:ext cx="2231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jednotné číslo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61761" y="6054024"/>
            <a:ext cx="2081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množné číslo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9656" y="2410801"/>
            <a:ext cx="16799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housata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80158" y="2132855"/>
            <a:ext cx="1176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koště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03188" y="3249639"/>
            <a:ext cx="1658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zahrada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44228" y="1809690"/>
            <a:ext cx="1699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borůvky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55226" y="3736714"/>
            <a:ext cx="1706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autobus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52427" y="3574757"/>
            <a:ext cx="1159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piráti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23853" y="295640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obrazy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29953" y="1486524"/>
            <a:ext cx="14047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květák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86307" y="2733966"/>
            <a:ext cx="1785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pohovka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004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7920880" cy="93610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Doplňte do tabulky tvary jednotného a množného čísla:</a:t>
            </a:r>
            <a:endParaRPr lang="cs-CZ" sz="3600" dirty="0">
              <a:solidFill>
                <a:srgbClr val="00206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3416069"/>
              </p:ext>
            </p:extLst>
          </p:nvPr>
        </p:nvGraphicFramePr>
        <p:xfrm>
          <a:off x="683568" y="1556792"/>
          <a:ext cx="7632848" cy="4855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6424"/>
                <a:gridCol w="3816424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/>
                        <a:t>jednotné číslo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/>
                        <a:t>množné číslo</a:t>
                      </a:r>
                      <a:endParaRPr lang="cs-CZ" sz="2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šípek 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80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jeřabiny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auta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koloběžka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80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stromy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deštník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0693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7920880" cy="93610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Doplňte do tabulky tvary jednotného a množného čísla:</a:t>
            </a:r>
            <a:endParaRPr lang="cs-CZ" sz="3600" dirty="0">
              <a:solidFill>
                <a:srgbClr val="00206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784397"/>
              </p:ext>
            </p:extLst>
          </p:nvPr>
        </p:nvGraphicFramePr>
        <p:xfrm>
          <a:off x="683568" y="1556792"/>
          <a:ext cx="7632848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6424"/>
                <a:gridCol w="3816424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/>
                        <a:t>jednotné číslo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/>
                        <a:t>množné číslo</a:t>
                      </a:r>
                      <a:endParaRPr lang="cs-CZ" sz="2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šípek 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šípky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jeřabina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jeřabiny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auto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auta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koloběžka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koloběžky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strom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stromy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smtClean="0">
                          <a:solidFill>
                            <a:srgbClr val="002060"/>
                          </a:solidFill>
                        </a:rPr>
                        <a:t>deštník</a:t>
                      </a:r>
                      <a:endParaRPr lang="cs-CZ" sz="280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deštníky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1482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>
                <a:effectLst/>
              </a:rPr>
              <a:t>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300</TotalTime>
  <Words>198</Words>
  <Application>Microsoft Office PowerPoint</Application>
  <PresentationFormat>Předvádění na obrazovce (4:3)</PresentationFormat>
  <Paragraphs>83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Podstatná jména</vt:lpstr>
      <vt:lpstr>  Číslo rozlišujeme:  - jednotné (jeden kus)  j.č. - množné (více kusů)  mn.č.  Například:  rajče   -   rajčata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32</cp:revision>
  <dcterms:created xsi:type="dcterms:W3CDTF">2011-10-18T13:52:16Z</dcterms:created>
  <dcterms:modified xsi:type="dcterms:W3CDTF">2012-02-27T23:44:34Z</dcterms:modified>
</cp:coreProperties>
</file>