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00" r:id="rId1"/>
  </p:sldMasterIdLst>
  <p:notesMasterIdLst>
    <p:notesMasterId r:id="rId13"/>
  </p:notesMasterIdLst>
  <p:sldIdLst>
    <p:sldId id="267" r:id="rId2"/>
    <p:sldId id="266" r:id="rId3"/>
    <p:sldId id="256" r:id="rId4"/>
    <p:sldId id="263" r:id="rId5"/>
    <p:sldId id="257" r:id="rId6"/>
    <p:sldId id="262" r:id="rId7"/>
    <p:sldId id="259" r:id="rId8"/>
    <p:sldId id="261" r:id="rId9"/>
    <p:sldId id="264" r:id="rId10"/>
    <p:sldId id="265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47A4BE-17BC-4844-8578-1AAC5142D2AA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5EC265-0181-4CB7-A844-1D9EFAAB1A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93873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5F666-B0DB-4F0D-A579-05420E183D71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B68C12-A28D-4338-A543-8D40AFB01B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5F666-B0DB-4F0D-A579-05420E183D71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B68C12-A28D-4338-A543-8D40AFB01B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5F666-B0DB-4F0D-A579-05420E183D71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B68C12-A28D-4338-A543-8D40AFB01B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5F666-B0DB-4F0D-A579-05420E183D71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B68C12-A28D-4338-A543-8D40AFB01B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5F666-B0DB-4F0D-A579-05420E183D71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B68C12-A28D-4338-A543-8D40AFB01B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5F666-B0DB-4F0D-A579-05420E183D71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B68C12-A28D-4338-A543-8D40AFB01B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5F666-B0DB-4F0D-A579-05420E183D71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B68C12-A28D-4338-A543-8D40AFB01B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5F666-B0DB-4F0D-A579-05420E183D71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B68C12-A28D-4338-A543-8D40AFB01B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5F666-B0DB-4F0D-A579-05420E183D71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B68C12-A28D-4338-A543-8D40AFB01B9A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5F666-B0DB-4F0D-A579-05420E183D71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B68C12-A28D-4338-A543-8D40AFB01B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5F666-B0DB-4F0D-A579-05420E183D71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B68C12-A28D-4338-A543-8D40AFB01B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65F666-B0DB-4F0D-A579-05420E183D71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B68C12-A28D-4338-A543-8D40AFB01B9A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201" r:id="rId1"/>
    <p:sldLayoutId id="2147484202" r:id="rId2"/>
    <p:sldLayoutId id="2147484203" r:id="rId3"/>
    <p:sldLayoutId id="2147484204" r:id="rId4"/>
    <p:sldLayoutId id="2147484205" r:id="rId5"/>
    <p:sldLayoutId id="2147484206" r:id="rId6"/>
    <p:sldLayoutId id="2147484207" r:id="rId7"/>
    <p:sldLayoutId id="2147484208" r:id="rId8"/>
    <p:sldLayoutId id="2147484209" r:id="rId9"/>
    <p:sldLayoutId id="2147484210" r:id="rId10"/>
    <p:sldLayoutId id="214748421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PowerPoint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gif"/><Relationship Id="rId3" Type="http://schemas.openxmlformats.org/officeDocument/2006/relationships/image" Target="../media/image7.gif"/><Relationship Id="rId7" Type="http://schemas.openxmlformats.org/officeDocument/2006/relationships/image" Target="../media/image11.gif"/><Relationship Id="rId12" Type="http://schemas.openxmlformats.org/officeDocument/2006/relationships/image" Target="../media/image16.gif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gif"/><Relationship Id="rId11" Type="http://schemas.openxmlformats.org/officeDocument/2006/relationships/image" Target="../media/image15.gif"/><Relationship Id="rId5" Type="http://schemas.openxmlformats.org/officeDocument/2006/relationships/image" Target="../media/image9.gif"/><Relationship Id="rId10" Type="http://schemas.openxmlformats.org/officeDocument/2006/relationships/image" Target="../media/image14.gif"/><Relationship Id="rId4" Type="http://schemas.openxmlformats.org/officeDocument/2006/relationships/image" Target="../media/image8.gif"/><Relationship Id="rId9" Type="http://schemas.openxmlformats.org/officeDocument/2006/relationships/image" Target="../media/image13.gi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gif"/><Relationship Id="rId13" Type="http://schemas.openxmlformats.org/officeDocument/2006/relationships/image" Target="../media/image28.gif"/><Relationship Id="rId18" Type="http://schemas.openxmlformats.org/officeDocument/2006/relationships/image" Target="../media/image33.gif"/><Relationship Id="rId26" Type="http://schemas.openxmlformats.org/officeDocument/2006/relationships/image" Target="../media/image41.gif"/><Relationship Id="rId3" Type="http://schemas.openxmlformats.org/officeDocument/2006/relationships/image" Target="../media/image18.gif"/><Relationship Id="rId21" Type="http://schemas.openxmlformats.org/officeDocument/2006/relationships/image" Target="../media/image36.gif"/><Relationship Id="rId7" Type="http://schemas.openxmlformats.org/officeDocument/2006/relationships/image" Target="../media/image22.gif"/><Relationship Id="rId12" Type="http://schemas.openxmlformats.org/officeDocument/2006/relationships/image" Target="../media/image27.gif"/><Relationship Id="rId17" Type="http://schemas.openxmlformats.org/officeDocument/2006/relationships/image" Target="../media/image32.gif"/><Relationship Id="rId25" Type="http://schemas.openxmlformats.org/officeDocument/2006/relationships/image" Target="../media/image40.gif"/><Relationship Id="rId2" Type="http://schemas.openxmlformats.org/officeDocument/2006/relationships/image" Target="../media/image17.gif"/><Relationship Id="rId16" Type="http://schemas.openxmlformats.org/officeDocument/2006/relationships/image" Target="../media/image31.gif"/><Relationship Id="rId20" Type="http://schemas.openxmlformats.org/officeDocument/2006/relationships/image" Target="../media/image35.gif"/><Relationship Id="rId29" Type="http://schemas.openxmlformats.org/officeDocument/2006/relationships/image" Target="../media/image4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gif"/><Relationship Id="rId11" Type="http://schemas.openxmlformats.org/officeDocument/2006/relationships/image" Target="../media/image26.gif"/><Relationship Id="rId24" Type="http://schemas.openxmlformats.org/officeDocument/2006/relationships/image" Target="../media/image39.gif"/><Relationship Id="rId5" Type="http://schemas.openxmlformats.org/officeDocument/2006/relationships/image" Target="../media/image20.gif"/><Relationship Id="rId15" Type="http://schemas.openxmlformats.org/officeDocument/2006/relationships/image" Target="../media/image30.gif"/><Relationship Id="rId23" Type="http://schemas.openxmlformats.org/officeDocument/2006/relationships/image" Target="../media/image38.gif"/><Relationship Id="rId28" Type="http://schemas.openxmlformats.org/officeDocument/2006/relationships/image" Target="../media/image43.gif"/><Relationship Id="rId10" Type="http://schemas.openxmlformats.org/officeDocument/2006/relationships/image" Target="../media/image25.gif"/><Relationship Id="rId19" Type="http://schemas.openxmlformats.org/officeDocument/2006/relationships/image" Target="../media/image34.gif"/><Relationship Id="rId4" Type="http://schemas.openxmlformats.org/officeDocument/2006/relationships/image" Target="../media/image19.gif"/><Relationship Id="rId9" Type="http://schemas.openxmlformats.org/officeDocument/2006/relationships/image" Target="../media/image24.gif"/><Relationship Id="rId14" Type="http://schemas.openxmlformats.org/officeDocument/2006/relationships/image" Target="../media/image29.gif"/><Relationship Id="rId22" Type="http://schemas.openxmlformats.org/officeDocument/2006/relationships/image" Target="../media/image37.gif"/><Relationship Id="rId27" Type="http://schemas.openxmlformats.org/officeDocument/2006/relationships/image" Target="../media/image42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6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gif"/><Relationship Id="rId3" Type="http://schemas.openxmlformats.org/officeDocument/2006/relationships/image" Target="../media/image48.jpeg"/><Relationship Id="rId7" Type="http://schemas.openxmlformats.org/officeDocument/2006/relationships/image" Target="../media/image52.gif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1.jpeg"/><Relationship Id="rId5" Type="http://schemas.openxmlformats.org/officeDocument/2006/relationships/image" Target="../media/image50.gif"/><Relationship Id="rId4" Type="http://schemas.openxmlformats.org/officeDocument/2006/relationships/image" Target="../media/image49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jpeg"/><Relationship Id="rId3" Type="http://schemas.openxmlformats.org/officeDocument/2006/relationships/image" Target="../media/image55.jpeg"/><Relationship Id="rId7" Type="http://schemas.openxmlformats.org/officeDocument/2006/relationships/hyperlink" Target="http://en.wikipedia.org/wiki/File:First_Quartz_Wristwatch_CEH_1967.jpg" TargetMode="External"/><Relationship Id="rId2" Type="http://schemas.openxmlformats.org/officeDocument/2006/relationships/image" Target="../media/image5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7.jpeg"/><Relationship Id="rId5" Type="http://schemas.openxmlformats.org/officeDocument/2006/relationships/hyperlink" Target="http://en.wikipedia.org/wiki/File:Stopwatch2.jpg" TargetMode="External"/><Relationship Id="rId10" Type="http://schemas.openxmlformats.org/officeDocument/2006/relationships/image" Target="../media/image59.jpeg"/><Relationship Id="rId4" Type="http://schemas.openxmlformats.org/officeDocument/2006/relationships/image" Target="../media/image56.jpeg"/><Relationship Id="rId9" Type="http://schemas.openxmlformats.org/officeDocument/2006/relationships/hyperlink" Target="//upload.wikimedia.org/wikipedia/commons/b/b2/Prague_-_Astronomical_Clock_Detail_1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gif"/><Relationship Id="rId2" Type="http://schemas.openxmlformats.org/officeDocument/2006/relationships/hyperlink" Target="http://www.eslkidslab.com/lessons/course3/videos/time2/index.html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01845535"/>
              </p:ext>
            </p:extLst>
          </p:nvPr>
        </p:nvGraphicFramePr>
        <p:xfrm>
          <a:off x="107950" y="171450"/>
          <a:ext cx="8905875" cy="65706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7" name="Prezentace" r:id="rId3" imgW="3390912" imgH="2543617" progId="PowerPoint.Show.12">
                  <p:embed/>
                </p:oleObj>
              </mc:Choice>
              <mc:Fallback>
                <p:oleObj name="Prezentace" r:id="rId3" imgW="3390912" imgH="2543617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07950" y="171450"/>
                        <a:ext cx="8905875" cy="65706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253488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620688"/>
            <a:ext cx="2088232" cy="52322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ANOTACE: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772816"/>
            <a:ext cx="8064896" cy="3754874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	</a:t>
            </a:r>
            <a:r>
              <a:rPr lang="cs-CZ" sz="2000" dirty="0" smtClean="0"/>
              <a:t>Prezentace je určena žákům pátých tříd ke zopakování a rozšíření učiva o určování času v angličtině.</a:t>
            </a:r>
          </a:p>
          <a:p>
            <a:r>
              <a:rPr lang="cs-CZ" sz="2000" dirty="0" smtClean="0"/>
              <a:t>	Žáci si nejdříve zopakují určování hodin – čtvrt, půl, tři čtvrtě, celá a pak se učí jak vyjádřit minuty pomocí názorných obrázků. </a:t>
            </a:r>
            <a:r>
              <a:rPr lang="cs-CZ" sz="2000" smtClean="0"/>
              <a:t>Také se umí </a:t>
            </a:r>
            <a:r>
              <a:rPr lang="cs-CZ" sz="2000" dirty="0" smtClean="0"/>
              <a:t>zeptat, kolik je hodin.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V prezentaci je dostatek cvičení na procvičování a lze je také použít k opakování i testování žáků.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Nakonec se žáci seznámí s různými typy hodin a naučí se je pojmenovat.</a:t>
            </a:r>
          </a:p>
          <a:p>
            <a:r>
              <a:rPr lang="cs-CZ" sz="2000" dirty="0" smtClean="0"/>
              <a:t>	Na konci prezentace je připojena adresa na krátké video, kde se děti dozvědí i o jiné možnosti, jak vyjádřit čas.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4618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3429000"/>
            <a:ext cx="2808312" cy="1348380"/>
          </a:xfrm>
          <a:ln w="57150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 </a:t>
            </a:r>
            <a:r>
              <a:rPr lang="cs-CZ" sz="8000" dirty="0" smtClean="0">
                <a:solidFill>
                  <a:srgbClr val="C00000"/>
                </a:solidFill>
              </a:rPr>
              <a:t>TIME</a:t>
            </a:r>
            <a:endParaRPr lang="cs-CZ" sz="80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Lenka Kulhavá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2050" name="Picture 2" descr="http://t0.gstatic.com/images?q=tbn:ANd9GcS2pBp6MFwrZl-Um3zrMDnItlA2K5Tz3RusvdNIrySkGpNdvXUnX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07065">
            <a:off x="5369967" y="1228240"/>
            <a:ext cx="2883106" cy="2667142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 rot="20142263">
            <a:off x="4549906" y="4352552"/>
            <a:ext cx="435012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TIME IS MONEY</a:t>
            </a:r>
            <a:endParaRPr lang="cs-CZ" sz="4000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2885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youronlinenglishclass.com.pt/wp-content/gallery/vocabulary-worksheets/The%20Time%2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5875"/>
            <a:ext cx="4827973" cy="6852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englishexercises.org/makeagame/my_documents/my_pictures/2010/oct/D1E_clocksthem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7972" y="2480800"/>
            <a:ext cx="4316028" cy="4377199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http://www.english07.com/vocabulary/picture-vocabulary/data/im/telling_time/time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5874"/>
            <a:ext cx="5004049" cy="2474925"/>
          </a:xfrm>
          <a:prstGeom prst="rect">
            <a:avLst/>
          </a:prstGeom>
          <a:solidFill>
            <a:schemeClr val="tx1"/>
          </a:solidFill>
          <a:ln>
            <a:solidFill>
              <a:srgbClr val="C00000"/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4139952" y="908720"/>
            <a:ext cx="5004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129073" y="1262124"/>
            <a:ext cx="5014928" cy="228600"/>
          </a:xfrm>
          <a:prstGeom prst="rect">
            <a:avLst/>
          </a:prstGeom>
          <a:solidFill>
            <a:schemeClr val="tx1"/>
          </a:solidFill>
          <a:ln>
            <a:solidFill>
              <a:schemeClr val="bg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3179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5" name="Picture 1" descr="http://www.englisch-hilfen.de/images/clock/klein/0200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094" y="753278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www.englisch-hilfen.de/images/clock/klein/0830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132" y="3212976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englisch-hilfen.de/images/clock/klein/0855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1392" y="5789054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englisch-hilfen.de/images/clock/klein/1015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132" y="1945926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englisch-hilfen.de/images/clock/klein/1245.gi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132" y="4509120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www.englisch-hilfen.de/images/clock/klein/0805.gif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132" y="5741636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http://www.englisch-hilfen.de/images/clock/klein/0940.gif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4349" y="3735399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http://www.englisch-hilfen.de/images/clock/klein/0310.gif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4349" y="753278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http://www.englisch-hilfen.de/images/clock/klein/0750.gif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1392" y="4784160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http://www.englisch-hilfen.de/images/clock/klein/0220.gif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7764" y="1744389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http://www.englisch-hilfen.de/images/clock/klein/0835.gif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4349" y="2744747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6670" y="116632"/>
            <a:ext cx="8755810" cy="461665"/>
          </a:xfrm>
          <a:prstGeom prst="rect">
            <a:avLst/>
          </a:prstGeom>
          <a:noFill/>
          <a:ln w="57150">
            <a:solidFill>
              <a:schemeClr val="accent4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	</a:t>
            </a:r>
            <a:r>
              <a:rPr lang="cs-CZ" sz="2400" dirty="0" err="1" smtClean="0"/>
              <a:t>What</a:t>
            </a:r>
            <a:r>
              <a:rPr lang="cs-CZ" sz="2400" dirty="0" smtClean="0"/>
              <a:t> </a:t>
            </a:r>
            <a:r>
              <a:rPr lang="cs-CZ" sz="2400" dirty="0" err="1" smtClean="0"/>
              <a:t>time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it</a:t>
            </a:r>
            <a:r>
              <a:rPr lang="cs-CZ" sz="2400" dirty="0" smtClean="0"/>
              <a:t>?       /       </a:t>
            </a:r>
            <a:r>
              <a:rPr lang="cs-CZ" sz="2400" dirty="0" err="1" smtClean="0"/>
              <a:t>What´s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time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03648" y="921344"/>
            <a:ext cx="2736304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o´clock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quarter</a:t>
            </a:r>
            <a:r>
              <a:rPr lang="cs-CZ" dirty="0" smtClean="0">
                <a:solidFill>
                  <a:srgbClr val="FF0000"/>
                </a:solidFill>
              </a:rPr>
              <a:t> past</a:t>
            </a:r>
            <a:r>
              <a:rPr lang="cs-CZ" dirty="0" smtClean="0"/>
              <a:t> ten.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half</a:t>
            </a:r>
            <a:r>
              <a:rPr lang="cs-CZ" dirty="0" smtClean="0">
                <a:solidFill>
                  <a:srgbClr val="FF0000"/>
                </a:solidFill>
              </a:rPr>
              <a:t> past</a:t>
            </a:r>
            <a:r>
              <a:rPr lang="cs-CZ" dirty="0" smtClean="0"/>
              <a:t> </a:t>
            </a:r>
            <a:r>
              <a:rPr lang="cs-CZ" dirty="0" err="1" smtClean="0"/>
              <a:t>eight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quarter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00B050"/>
                </a:solidFill>
              </a:rPr>
              <a:t>to</a:t>
            </a:r>
            <a:r>
              <a:rPr lang="cs-CZ" dirty="0" smtClean="0"/>
              <a:t> </a:t>
            </a:r>
            <a:r>
              <a:rPr lang="cs-CZ" dirty="0" err="1" smtClean="0"/>
              <a:t>one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7030A0"/>
                </a:solidFill>
              </a:rPr>
              <a:t>five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past</a:t>
            </a:r>
            <a:r>
              <a:rPr lang="cs-CZ" dirty="0" smtClean="0"/>
              <a:t> </a:t>
            </a:r>
            <a:r>
              <a:rPr lang="cs-CZ" dirty="0" err="1" smtClean="0"/>
              <a:t>eight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652120" y="921344"/>
            <a:ext cx="3240360" cy="78483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7030A0"/>
                </a:solidFill>
              </a:rPr>
              <a:t>ten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past</a:t>
            </a:r>
            <a:r>
              <a:rPr lang="cs-CZ" dirty="0" smtClean="0"/>
              <a:t> </a:t>
            </a:r>
            <a:r>
              <a:rPr lang="cs-CZ" dirty="0" err="1" smtClean="0"/>
              <a:t>three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7030A0"/>
                </a:solidFill>
              </a:rPr>
              <a:t>twenty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past </a:t>
            </a:r>
            <a:r>
              <a:rPr lang="cs-CZ" dirty="0" err="1" smtClean="0"/>
              <a:t>two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It</a:t>
            </a:r>
            <a:r>
              <a:rPr lang="cs-CZ" dirty="0" smtClean="0"/>
              <a:t> ´s </a:t>
            </a:r>
            <a:r>
              <a:rPr lang="cs-CZ" dirty="0" err="1" smtClean="0">
                <a:solidFill>
                  <a:srgbClr val="7030A0"/>
                </a:solidFill>
              </a:rPr>
              <a:t>twenty-five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B050"/>
                </a:solidFill>
              </a:rPr>
              <a:t>to</a:t>
            </a:r>
            <a:r>
              <a:rPr lang="cs-CZ" dirty="0" smtClean="0"/>
              <a:t> </a:t>
            </a:r>
            <a:r>
              <a:rPr lang="cs-CZ" dirty="0" err="1" smtClean="0"/>
              <a:t>nine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7030A0"/>
                </a:solidFill>
              </a:rPr>
              <a:t>twenty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B050"/>
                </a:solidFill>
              </a:rPr>
              <a:t>to</a:t>
            </a:r>
            <a:r>
              <a:rPr lang="cs-CZ" dirty="0" smtClean="0"/>
              <a:t> ten.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7030A0"/>
                </a:solidFill>
              </a:rPr>
              <a:t>ten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B050"/>
                </a:solidFill>
              </a:rPr>
              <a:t>to</a:t>
            </a:r>
            <a:r>
              <a:rPr lang="cs-CZ" dirty="0" smtClean="0"/>
              <a:t> </a:t>
            </a:r>
            <a:r>
              <a:rPr lang="cs-CZ" dirty="0" err="1" smtClean="0"/>
              <a:t>eight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7030A0"/>
                </a:solidFill>
              </a:rPr>
              <a:t>five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B050"/>
                </a:solidFill>
              </a:rPr>
              <a:t>to</a:t>
            </a:r>
            <a:r>
              <a:rPr lang="cs-CZ" dirty="0" smtClean="0"/>
              <a:t> </a:t>
            </a:r>
            <a:r>
              <a:rPr lang="cs-CZ" dirty="0" err="1" smtClean="0"/>
              <a:t>nine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7093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"/>
            <a:ext cx="9144000" cy="548680"/>
          </a:xfrm>
        </p:spPr>
        <p:txBody>
          <a:bodyPr/>
          <a:lstStyle/>
          <a:p>
            <a:r>
              <a:rPr lang="cs-CZ" sz="2400" i="1" u="sng" dirty="0" err="1" smtClean="0">
                <a:solidFill>
                  <a:schemeClr val="accent1">
                    <a:lumMod val="50000"/>
                  </a:schemeClr>
                </a:solidFill>
              </a:rPr>
              <a:t>Write</a:t>
            </a:r>
            <a:r>
              <a:rPr lang="cs-CZ" sz="2400" i="1" u="sng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i="1" u="sng" dirty="0" err="1" smtClean="0">
                <a:solidFill>
                  <a:schemeClr val="accent1">
                    <a:lumMod val="50000"/>
                  </a:schemeClr>
                </a:solidFill>
              </a:rPr>
              <a:t>the</a:t>
            </a:r>
            <a:r>
              <a:rPr lang="cs-CZ" sz="2400" i="1" u="sng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i="1" u="sng" dirty="0" err="1" smtClean="0">
                <a:solidFill>
                  <a:schemeClr val="accent1">
                    <a:lumMod val="50000"/>
                  </a:schemeClr>
                </a:solidFill>
              </a:rPr>
              <a:t>time</a:t>
            </a:r>
            <a:r>
              <a:rPr lang="cs-CZ" sz="2400" i="1" u="sng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i="1" u="sng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400" i="1" u="sng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i="1" u="sng" dirty="0" err="1" smtClean="0">
                <a:solidFill>
                  <a:schemeClr val="accent1">
                    <a:lumMod val="50000"/>
                  </a:schemeClr>
                </a:solidFill>
              </a:rPr>
              <a:t>see</a:t>
            </a:r>
            <a:r>
              <a:rPr lang="cs-CZ" sz="2400" i="1" u="sng" dirty="0" smtClean="0">
                <a:solidFill>
                  <a:schemeClr val="accent1">
                    <a:lumMod val="50000"/>
                  </a:schemeClr>
                </a:solidFill>
              </a:rPr>
              <a:t>:</a:t>
            </a:r>
            <a:endParaRPr lang="cs-CZ" sz="2400" i="1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947075018"/>
              </p:ext>
            </p:extLst>
          </p:nvPr>
        </p:nvGraphicFramePr>
        <p:xfrm>
          <a:off x="4662488" y="548680"/>
          <a:ext cx="4481512" cy="6309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81512"/>
              </a:tblGrid>
              <a:tr h="630932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8:50</a:t>
                      </a:r>
                      <a:endParaRPr lang="cs-CZ" sz="24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630932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8:55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630932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9:00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630932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9:15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630932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9:30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630932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9:45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630932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10:05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630932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10:25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630932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10:35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630932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10:50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Zástupný symbol pro obsah 6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317499076"/>
              </p:ext>
            </p:extLst>
          </p:nvPr>
        </p:nvGraphicFramePr>
        <p:xfrm>
          <a:off x="0" y="548680"/>
          <a:ext cx="4644008" cy="6309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44008"/>
              </a:tblGrid>
              <a:tr h="630932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7:15</a:t>
                      </a:r>
                      <a:endParaRPr lang="cs-CZ" sz="24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630932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7:30</a:t>
                      </a:r>
                      <a:endParaRPr lang="cs-CZ" sz="2400" dirty="0"/>
                    </a:p>
                  </a:txBody>
                  <a:tcPr/>
                </a:tc>
              </a:tr>
              <a:tr h="630932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7:45</a:t>
                      </a:r>
                      <a:endParaRPr lang="cs-CZ" sz="2400" dirty="0"/>
                    </a:p>
                  </a:txBody>
                  <a:tcPr/>
                </a:tc>
              </a:tr>
              <a:tr h="630932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8:00</a:t>
                      </a:r>
                      <a:endParaRPr lang="cs-CZ" sz="2400" dirty="0"/>
                    </a:p>
                  </a:txBody>
                  <a:tcPr/>
                </a:tc>
              </a:tr>
              <a:tr h="630932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8:05</a:t>
                      </a:r>
                      <a:endParaRPr lang="cs-CZ" sz="2400" dirty="0"/>
                    </a:p>
                  </a:txBody>
                  <a:tcPr/>
                </a:tc>
              </a:tr>
              <a:tr h="630932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8:10</a:t>
                      </a:r>
                      <a:endParaRPr lang="cs-CZ" sz="2400" dirty="0"/>
                    </a:p>
                  </a:txBody>
                  <a:tcPr/>
                </a:tc>
              </a:tr>
              <a:tr h="630932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8:20</a:t>
                      </a:r>
                      <a:endParaRPr lang="cs-CZ" sz="2400" dirty="0"/>
                    </a:p>
                  </a:txBody>
                  <a:tcPr/>
                </a:tc>
              </a:tr>
              <a:tr h="630932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8:25</a:t>
                      </a:r>
                      <a:endParaRPr lang="cs-CZ" sz="2400" dirty="0"/>
                    </a:p>
                  </a:txBody>
                  <a:tcPr/>
                </a:tc>
              </a:tr>
              <a:tr h="630932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8:35</a:t>
                      </a:r>
                      <a:endParaRPr lang="cs-CZ" sz="2400" dirty="0"/>
                    </a:p>
                  </a:txBody>
                  <a:tcPr/>
                </a:tc>
              </a:tr>
              <a:tr h="630932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8:40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44444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9" name="Picture 1" descr="http://www.englishexercises.org/makeagame/my_documents/my_pictures/2009/may/C8D_sintitulo2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6493" y="4134593"/>
            <a:ext cx="142875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http://www.englishexercises.org/makeagame/my_documents/my_pictures/2009/may/428_sintitulo7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172" y="1372557"/>
            <a:ext cx="142875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http://www.englishexercises.org/makeagame/my_documents/my_pictures/2009/may/685_sintitulo20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3817" y="2759844"/>
            <a:ext cx="142875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http://www.englishexercises.org/makeagame/my_documents/my_pictures/2009/may/C75_sintitulo17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3346" y="5483877"/>
            <a:ext cx="142875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http://www.englishexercises.org/makeagame/my_documents/my_pictures/2009/may/212_1.gi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8626" y="5467347"/>
            <a:ext cx="142875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9" name="Picture 21" descr="http://www.englishexercises.org/makeagame/my_documents/my_pictures/2009/may/963_4.gif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6402" y="2776334"/>
            <a:ext cx="142875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3" name="Picture 25" descr="http://www.englishexercises.org/makeagame/my_documents/my_pictures/2009/may/D54_19.gif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172" y="5483877"/>
            <a:ext cx="142875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7" name="Picture 29" descr="http://www.englishexercises.org/makeagame/my_documents/my_pictures/2009/may/38F_11.gif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9254" y="4105451"/>
            <a:ext cx="142875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1" name="Picture 33" descr="http://www.englishexercises.org/makeagame/my_documents/my_pictures/2009/may/ZZ1_25.gif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7426" y="5483877"/>
            <a:ext cx="142875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5" name="Picture 37" descr="http://www.englishexercises.org/makeagame/my_documents/my_pictures/2009/may/2Z6_10.gif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39371"/>
            <a:ext cx="142875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9" name="Picture 41" descr="http://www.englishexercises.org/makeagame/my_documents/my_pictures/2009/may/FEF_12.gif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5250" y="5433729"/>
            <a:ext cx="142875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93" name="Picture 45" descr="http://www.englishexercises.org/makeagame/my_documents/my_pictures/2009/may/329_22.gif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7985" y="4055004"/>
            <a:ext cx="142875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97" name="Picture 49" descr="http://www.englishexercises.org/makeagame/my_documents/my_pictures/2009/may/7ZD_16.gif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7985" y="2759844"/>
            <a:ext cx="142875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99" name="Picture 51" descr="http://www.englishexercises.org/makeagame/my_documents/my_pictures/2009/may/7DE_30.gif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5152" y="1415301"/>
            <a:ext cx="142875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01" name="Picture 53" descr="http://www.englishexercises.org/makeagame/my_documents/my_pictures/2009/may/A1B_13.gif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5243" y="52090"/>
            <a:ext cx="142875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03" name="Picture 55" descr="http://www.englishexercises.org/makeagame/my_documents/my_pictures/2009/may/B7B_24.gif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6042" y="4154720"/>
            <a:ext cx="142875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05" name="Picture 57" descr="http://www.englishexercises.org/makeagame/my_documents/my_pictures/2009/may/778_3.gif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5992" y="2797934"/>
            <a:ext cx="142875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07" name="Picture 59" descr="http://www.englishexercises.org/makeagame/my_documents/my_pictures/2009/may/987_31.gif"/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7426" y="1424292"/>
            <a:ext cx="142875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09" name="Picture 61" descr="http://www.englishexercises.org/makeagame/my_documents/my_pictures/2009/may/F82_18.gif"/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9710" y="5489147"/>
            <a:ext cx="142875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11" name="Picture 63" descr="http://www.englishexercises.org/makeagame/my_documents/my_pictures/2009/may/398_6.gif"/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8952" y="4113033"/>
            <a:ext cx="142875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13" name="Picture 65" descr="http://www.englishexercises.org/makeagame/my_documents/my_pictures/2009/may/F66_23.gif"/>
          <p:cNvPicPr>
            <a:picLocks noChangeAspect="1" noChangeArrowheads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2589" y="2775891"/>
            <a:ext cx="142875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15" name="Picture 67" descr="http://www.englishexercises.org/makeagame/my_documents/my_pictures/2009/may/946_5.gif"/>
          <p:cNvPicPr>
            <a:picLocks noChangeAspect="1" noChangeArrowheads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2589" y="1432957"/>
            <a:ext cx="142875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17" name="Picture 69" descr="http://www.englishexercises.org/makeagame/my_documents/my_pictures/2009/may/4E5_14.gif"/>
          <p:cNvPicPr>
            <a:picLocks noChangeAspect="1" noChangeArrowheads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233"/>
            <a:ext cx="142875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19" name="Picture 71" descr="http://www.englishexercises.org/makeagame/my_documents/my_pictures/2009/may/1ZF_28.gif"/>
          <p:cNvPicPr>
            <a:picLocks noChangeAspect="1" noChangeArrowheads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172" y="2775891"/>
            <a:ext cx="142875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21" name="Picture 73" descr="http://www.englishexercises.org/makeagame/my_documents/my_pictures/2009/may/FF2_27.gif"/>
          <p:cNvPicPr>
            <a:picLocks noChangeAspect="1" noChangeArrowheads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104500"/>
            <a:ext cx="142875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23" name="Picture 75" descr="http://www.englishexercises.org/makeagame/my_documents/my_pictures/2009/may/A3E_9.gif"/>
          <p:cNvPicPr>
            <a:picLocks noChangeAspect="1" noChangeArrowheads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0754" y="1372557"/>
            <a:ext cx="142875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25" name="Picture 77" descr="http://www.englishexercises.org/makeagame/my_documents/my_pictures/2009/may/3FZ_15.gif"/>
          <p:cNvPicPr>
            <a:picLocks noChangeAspect="1" noChangeArrowheads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4306" y="1433983"/>
            <a:ext cx="142875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07" name="Picture 159" descr="http://www.englishexercises.org/makeagame/my_documents/my_pictures/2009/may/ZZ6_29.gif"/>
          <p:cNvPicPr>
            <a:picLocks noChangeAspect="1" noChangeArrowheads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4306" y="114300"/>
            <a:ext cx="142875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143346" y="304800"/>
            <a:ext cx="2949020" cy="461665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What´s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the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time</a:t>
            </a:r>
            <a:r>
              <a:rPr lang="cs-CZ" sz="2400" dirty="0" smtClean="0">
                <a:solidFill>
                  <a:srgbClr val="FF0000"/>
                </a:solidFill>
              </a:rPr>
              <a:t>?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143346" y="828675"/>
            <a:ext cx="2951446" cy="461665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What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time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is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it</a:t>
            </a:r>
            <a:r>
              <a:rPr lang="cs-CZ" sz="2400" dirty="0" smtClean="0">
                <a:solidFill>
                  <a:srgbClr val="FF0000"/>
                </a:solidFill>
              </a:rPr>
              <a:t>?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59632" y="1290340"/>
            <a:ext cx="264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1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259632" y="2564904"/>
            <a:ext cx="3389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2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259632" y="386104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3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259632" y="522920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4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59632" y="638132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5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843808" y="1372557"/>
            <a:ext cx="2995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6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843808" y="2564904"/>
            <a:ext cx="2995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7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843808" y="3861048"/>
            <a:ext cx="2995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8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843808" y="522920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9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843808" y="638132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427984" y="256490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11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427984" y="386104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12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427984" y="5229200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13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427984" y="6381328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14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940152" y="256490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15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940152" y="386104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16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940152" y="522920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17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940152" y="6148104"/>
            <a:ext cx="7920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18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452320" y="129034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19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452320" y="256490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20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452320" y="3861048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21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452320" y="5229200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22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452320" y="6471269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23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8748464" y="1290340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24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8748464" y="2564904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25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048" name="TextovéPole 2047"/>
          <p:cNvSpPr txBox="1"/>
          <p:nvPr/>
        </p:nvSpPr>
        <p:spPr>
          <a:xfrm>
            <a:off x="8748464" y="3861048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26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050" name="TextovéPole 2049"/>
          <p:cNvSpPr txBox="1"/>
          <p:nvPr/>
        </p:nvSpPr>
        <p:spPr>
          <a:xfrm>
            <a:off x="8748464" y="5229200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27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051" name="TextovéPole 2050"/>
          <p:cNvSpPr txBox="1"/>
          <p:nvPr/>
        </p:nvSpPr>
        <p:spPr>
          <a:xfrm>
            <a:off x="8820472" y="6471269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28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5774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0" y="1"/>
            <a:ext cx="9144000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u="sng" dirty="0" err="1" smtClean="0"/>
              <a:t>Is</a:t>
            </a:r>
            <a:r>
              <a:rPr lang="cs-CZ" sz="2400" i="1" u="sng" dirty="0" smtClean="0"/>
              <a:t> </a:t>
            </a:r>
            <a:r>
              <a:rPr lang="cs-CZ" sz="2400" i="1" u="sng" dirty="0" err="1" smtClean="0"/>
              <a:t>it</a:t>
            </a:r>
            <a:r>
              <a:rPr lang="cs-CZ" sz="2400" i="1" u="sng" dirty="0" smtClean="0"/>
              <a:t> </a:t>
            </a:r>
            <a:r>
              <a:rPr lang="cs-CZ" sz="2400" i="1" u="sng" dirty="0" err="1" smtClean="0"/>
              <a:t>true</a:t>
            </a:r>
            <a:r>
              <a:rPr lang="cs-CZ" sz="2400" i="1" u="sng" dirty="0" smtClean="0"/>
              <a:t> </a:t>
            </a:r>
            <a:r>
              <a:rPr lang="cs-CZ" sz="2400" i="1" u="sng" dirty="0" err="1" smtClean="0"/>
              <a:t>or</a:t>
            </a:r>
            <a:r>
              <a:rPr lang="cs-CZ" sz="2400" i="1" u="sng" dirty="0" smtClean="0"/>
              <a:t> </a:t>
            </a:r>
            <a:r>
              <a:rPr lang="cs-CZ" sz="2400" i="1" u="sng" dirty="0" err="1" smtClean="0"/>
              <a:t>false</a:t>
            </a:r>
            <a:r>
              <a:rPr lang="cs-CZ" sz="2400" i="1" u="sng" dirty="0" smtClean="0"/>
              <a:t>?</a:t>
            </a:r>
          </a:p>
          <a:p>
            <a:r>
              <a:rPr lang="cs-CZ" dirty="0" smtClean="0"/>
              <a:t>a)  </a:t>
            </a:r>
            <a:r>
              <a:rPr lang="en-US" dirty="0" smtClean="0"/>
              <a:t>6: 35      </a:t>
            </a:r>
            <a:r>
              <a:rPr lang="cs-CZ" dirty="0" smtClean="0"/>
              <a:t>t</a:t>
            </a:r>
            <a:r>
              <a:rPr lang="en-US" dirty="0" err="1" smtClean="0"/>
              <a:t>hirty</a:t>
            </a:r>
            <a:r>
              <a:rPr lang="en-US" dirty="0" smtClean="0"/>
              <a:t> past six                </a:t>
            </a:r>
          </a:p>
          <a:p>
            <a:r>
              <a:rPr lang="en-US" dirty="0" smtClean="0"/>
              <a:t>b)  5:00       </a:t>
            </a:r>
            <a:r>
              <a:rPr lang="cs-CZ" dirty="0" smtClean="0"/>
              <a:t>f</a:t>
            </a:r>
            <a:r>
              <a:rPr lang="en-US" dirty="0" err="1" smtClean="0"/>
              <a:t>ive</a:t>
            </a:r>
            <a:r>
              <a:rPr lang="en-US" dirty="0" smtClean="0"/>
              <a:t> to five                    </a:t>
            </a:r>
          </a:p>
          <a:p>
            <a:r>
              <a:rPr lang="en-US" dirty="0" smtClean="0"/>
              <a:t>c)  10:10     </a:t>
            </a:r>
            <a:r>
              <a:rPr lang="cs-CZ" dirty="0" smtClean="0"/>
              <a:t>t</a:t>
            </a:r>
            <a:r>
              <a:rPr lang="en-US" dirty="0" smtClean="0"/>
              <a:t>en past ten                  </a:t>
            </a:r>
          </a:p>
          <a:p>
            <a:r>
              <a:rPr lang="en-US" dirty="0" smtClean="0"/>
              <a:t>d)  9: 50      </a:t>
            </a:r>
            <a:r>
              <a:rPr lang="cs-CZ" dirty="0" smtClean="0"/>
              <a:t>t</a:t>
            </a:r>
            <a:r>
              <a:rPr lang="en-US" dirty="0" smtClean="0"/>
              <a:t>en to nine                    </a:t>
            </a:r>
          </a:p>
          <a:p>
            <a:r>
              <a:rPr lang="en-US" dirty="0" smtClean="0"/>
              <a:t>e)  11:15     </a:t>
            </a:r>
            <a:r>
              <a:rPr lang="cs-CZ" dirty="0" smtClean="0"/>
              <a:t>f</a:t>
            </a:r>
            <a:r>
              <a:rPr lang="en-US" dirty="0" err="1" smtClean="0"/>
              <a:t>ifteen</a:t>
            </a:r>
            <a:r>
              <a:rPr lang="en-US" dirty="0" smtClean="0"/>
              <a:t> past eleven         </a:t>
            </a:r>
          </a:p>
          <a:p>
            <a:r>
              <a:rPr lang="en-US" dirty="0" smtClean="0"/>
              <a:t>f)   2: 55      </a:t>
            </a:r>
            <a:r>
              <a:rPr lang="cs-CZ" dirty="0" smtClean="0"/>
              <a:t>f</a:t>
            </a:r>
            <a:r>
              <a:rPr lang="en-US" dirty="0" err="1" smtClean="0"/>
              <a:t>ive</a:t>
            </a:r>
            <a:r>
              <a:rPr lang="en-US" dirty="0" smtClean="0"/>
              <a:t> to three                  </a:t>
            </a:r>
          </a:p>
          <a:p>
            <a:r>
              <a:rPr lang="en-US" dirty="0" smtClean="0"/>
              <a:t>g)  11:30     </a:t>
            </a:r>
            <a:r>
              <a:rPr lang="cs-CZ" dirty="0" smtClean="0"/>
              <a:t>h</a:t>
            </a:r>
            <a:r>
              <a:rPr lang="en-US" dirty="0" err="1" smtClean="0"/>
              <a:t>alf</a:t>
            </a:r>
            <a:r>
              <a:rPr lang="en-US" dirty="0" smtClean="0"/>
              <a:t> past eleven             </a:t>
            </a:r>
          </a:p>
          <a:p>
            <a:r>
              <a:rPr lang="en-US" dirty="0" smtClean="0"/>
              <a:t>h)  7:40       </a:t>
            </a:r>
            <a:r>
              <a:rPr lang="cs-CZ" dirty="0" err="1" smtClean="0"/>
              <a:t>forty</a:t>
            </a:r>
            <a:r>
              <a:rPr lang="en-US" dirty="0" smtClean="0"/>
              <a:t> past seven            </a:t>
            </a:r>
          </a:p>
          <a:p>
            <a:endParaRPr lang="cs-CZ" dirty="0"/>
          </a:p>
        </p:txBody>
      </p:sp>
      <p:pic>
        <p:nvPicPr>
          <p:cNvPr id="5122" name="Picture 2" descr="http://www.englishexercises.org/makeagame/my_documents/my_pictures/2010/oct/D1E_clocksthem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36911"/>
            <a:ext cx="4283968" cy="4209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www.math-aids.com/images/time-worksheet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636911"/>
            <a:ext cx="4464496" cy="4204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ttp://www.benscoloringpages.com/coloringpages/thumbs/timelargeandnumbered6md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1852"/>
            <a:ext cx="4464496" cy="3114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500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332656"/>
            <a:ext cx="8928992" cy="461665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	INSTRUMENTS FOR MEASURING TIME</a:t>
            </a:r>
            <a:endParaRPr lang="cs-CZ" sz="2400" b="1" dirty="0"/>
          </a:p>
        </p:txBody>
      </p:sp>
      <p:pic>
        <p:nvPicPr>
          <p:cNvPr id="6146" name="Picture 2" descr="http://www.anglaisfacile.com/cgi2/myexam/images/1471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794321"/>
            <a:ext cx="1828156" cy="1828157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935661" y="794321"/>
            <a:ext cx="321240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/>
              <a:t>SUNDIAL</a:t>
            </a:r>
            <a:r>
              <a:rPr lang="cs-CZ" b="1" dirty="0">
                <a:solidFill>
                  <a:srgbClr val="C00000"/>
                </a:solidFill>
              </a:rPr>
              <a:t> </a:t>
            </a:r>
            <a:r>
              <a:rPr lang="cs-CZ" b="1" dirty="0" smtClean="0">
                <a:solidFill>
                  <a:srgbClr val="C00000"/>
                </a:solidFill>
              </a:rPr>
              <a:t>-</a:t>
            </a:r>
            <a:r>
              <a:rPr lang="en-US" b="1" dirty="0" smtClean="0"/>
              <a:t> </a:t>
            </a:r>
            <a:r>
              <a:rPr lang="cs-CZ" b="1" dirty="0" err="1">
                <a:solidFill>
                  <a:srgbClr val="C00000"/>
                </a:solidFill>
              </a:rPr>
              <a:t>it</a:t>
            </a:r>
            <a:r>
              <a:rPr lang="cs-CZ" b="1" dirty="0">
                <a:solidFill>
                  <a:srgbClr val="C00000"/>
                </a:solidFill>
              </a:rPr>
              <a:t> </a:t>
            </a:r>
            <a:r>
              <a:rPr lang="en-US" b="1" dirty="0">
                <a:solidFill>
                  <a:srgbClr val="C00000"/>
                </a:solidFill>
              </a:rPr>
              <a:t>requires </a:t>
            </a:r>
            <a:r>
              <a:rPr lang="en-US" b="1" dirty="0" smtClean="0">
                <a:solidFill>
                  <a:srgbClr val="C00000"/>
                </a:solidFill>
              </a:rPr>
              <a:t>the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en-US" b="1" dirty="0" smtClean="0">
                <a:solidFill>
                  <a:srgbClr val="C00000"/>
                </a:solidFill>
              </a:rPr>
              <a:t>sun </a:t>
            </a:r>
            <a:r>
              <a:rPr lang="en-US" b="1" dirty="0">
                <a:solidFill>
                  <a:srgbClr val="C00000"/>
                </a:solidFill>
              </a:rPr>
              <a:t>to shine and doesn't work during the night</a:t>
            </a:r>
            <a:r>
              <a:rPr lang="en-US" b="1" dirty="0" smtClean="0">
                <a:solidFill>
                  <a:srgbClr val="C00000"/>
                </a:solidFill>
              </a:rPr>
              <a:t>.</a:t>
            </a:r>
            <a:r>
              <a:rPr lang="cs-CZ" b="1" dirty="0"/>
              <a:t> </a:t>
            </a:r>
            <a:r>
              <a:rPr lang="cs-CZ" b="1" dirty="0">
                <a:solidFill>
                  <a:srgbClr val="C00000"/>
                </a:solidFill>
              </a:rPr>
              <a:t>T</a:t>
            </a:r>
            <a:r>
              <a:rPr lang="en-US" b="1" dirty="0">
                <a:solidFill>
                  <a:srgbClr val="C00000"/>
                </a:solidFill>
              </a:rPr>
              <a:t>he shadow shows the </a:t>
            </a:r>
            <a:r>
              <a:rPr lang="en-US" b="1" dirty="0" smtClean="0">
                <a:solidFill>
                  <a:srgbClr val="C00000"/>
                </a:solidFill>
              </a:rPr>
              <a:t>time</a:t>
            </a:r>
            <a:r>
              <a:rPr lang="cs-CZ" b="1" dirty="0" smtClean="0">
                <a:solidFill>
                  <a:srgbClr val="C00000"/>
                </a:solidFill>
              </a:rPr>
              <a:t>.</a:t>
            </a:r>
            <a:r>
              <a:rPr lang="en-US" b="1" dirty="0" smtClean="0">
                <a:solidFill>
                  <a:srgbClr val="C00000"/>
                </a:solidFill>
              </a:rPr>
              <a:t> </a:t>
            </a:r>
            <a:r>
              <a:rPr lang="en-US" b="1" dirty="0">
                <a:solidFill>
                  <a:srgbClr val="C00000"/>
                </a:solidFill>
              </a:rPr>
              <a:t>                           </a:t>
            </a:r>
          </a:p>
          <a:p>
            <a:r>
              <a:rPr lang="en-US" b="1" dirty="0"/>
              <a:t>                 </a:t>
            </a:r>
            <a:endParaRPr lang="cs-CZ" dirty="0"/>
          </a:p>
          <a:p>
            <a:endParaRPr lang="en-US" b="1" dirty="0"/>
          </a:p>
        </p:txBody>
      </p:sp>
      <p:pic>
        <p:nvPicPr>
          <p:cNvPr id="6148" name="Picture 4" descr="http://www.anglaisfacile.com/cgi2/myexam/images/14717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682224"/>
            <a:ext cx="1828156" cy="1828157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935661" y="2618464"/>
            <a:ext cx="299637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HOURGLASS</a:t>
            </a:r>
            <a:r>
              <a:rPr lang="en-US" b="1" dirty="0">
                <a:solidFill>
                  <a:srgbClr val="C00000"/>
                </a:solidFill>
              </a:rPr>
              <a:t> </a:t>
            </a:r>
            <a:r>
              <a:rPr lang="cs-CZ" b="1" dirty="0" smtClean="0">
                <a:solidFill>
                  <a:srgbClr val="C00000"/>
                </a:solidFill>
              </a:rPr>
              <a:t>- </a:t>
            </a:r>
            <a:r>
              <a:rPr lang="en-US" b="1" dirty="0" smtClean="0">
                <a:solidFill>
                  <a:srgbClr val="C00000"/>
                </a:solidFill>
              </a:rPr>
              <a:t>the </a:t>
            </a:r>
            <a:r>
              <a:rPr lang="en-US" b="1" dirty="0">
                <a:solidFill>
                  <a:srgbClr val="C00000"/>
                </a:solidFill>
              </a:rPr>
              <a:t>sand moves slowly from the top half to the bottom in exactly one hour.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6150" name="Picture 6" descr="http://www.anglaisfacile.com/cgi2/myexam/images/14726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5" y="4653136"/>
            <a:ext cx="1828156" cy="1689849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935660" y="4446621"/>
            <a:ext cx="321240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MECHANICAL</a:t>
            </a:r>
            <a:r>
              <a:rPr lang="en-US" b="1" dirty="0" smtClean="0"/>
              <a:t> CLOCKS</a:t>
            </a:r>
            <a:r>
              <a:rPr lang="cs-CZ" b="1" dirty="0"/>
              <a:t> </a:t>
            </a:r>
            <a:r>
              <a:rPr lang="cs-CZ" b="1" dirty="0" smtClean="0">
                <a:solidFill>
                  <a:srgbClr val="C00000"/>
                </a:solidFill>
              </a:rPr>
              <a:t>- </a:t>
            </a:r>
            <a:r>
              <a:rPr lang="en-US" b="1" dirty="0" smtClean="0">
                <a:solidFill>
                  <a:srgbClr val="C00000"/>
                </a:solidFill>
              </a:rPr>
              <a:t>there </a:t>
            </a:r>
            <a:r>
              <a:rPr lang="en-US" b="1" dirty="0">
                <a:solidFill>
                  <a:srgbClr val="C00000"/>
                </a:solidFill>
              </a:rPr>
              <a:t>are a lot of varieties of </a:t>
            </a:r>
            <a:r>
              <a:rPr lang="en-US" b="1" dirty="0" smtClean="0">
                <a:solidFill>
                  <a:srgbClr val="C00000"/>
                </a:solidFill>
              </a:rPr>
              <a:t>them</a:t>
            </a:r>
            <a:r>
              <a:rPr lang="cs-CZ" b="1" dirty="0" smtClean="0">
                <a:solidFill>
                  <a:srgbClr val="C00000"/>
                </a:solidFill>
              </a:rPr>
              <a:t>.</a:t>
            </a:r>
            <a:r>
              <a:rPr lang="cs-CZ" b="1" dirty="0"/>
              <a:t> </a:t>
            </a:r>
            <a:r>
              <a:rPr lang="cs-CZ" b="1" dirty="0" smtClean="0">
                <a:solidFill>
                  <a:srgbClr val="C00000"/>
                </a:solidFill>
              </a:rPr>
              <a:t>T</a:t>
            </a:r>
            <a:r>
              <a:rPr lang="en-US" b="1" dirty="0" smtClean="0">
                <a:solidFill>
                  <a:srgbClr val="C00000"/>
                </a:solidFill>
              </a:rPr>
              <a:t>his </a:t>
            </a:r>
            <a:r>
              <a:rPr lang="en-US" b="1" dirty="0">
                <a:solidFill>
                  <a:srgbClr val="C00000"/>
                </a:solidFill>
              </a:rPr>
              <a:t>clock has three hands, the little hand (hours), the big hand (minutes) and the </a:t>
            </a:r>
            <a:r>
              <a:rPr lang="en-US" b="1" dirty="0" smtClean="0">
                <a:solidFill>
                  <a:srgbClr val="C00000"/>
                </a:solidFill>
              </a:rPr>
              <a:t>second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en-US" b="1" dirty="0" smtClean="0">
                <a:solidFill>
                  <a:srgbClr val="C00000"/>
                </a:solidFill>
              </a:rPr>
              <a:t>hand</a:t>
            </a:r>
            <a:r>
              <a:rPr lang="cs-CZ" b="1" dirty="0" smtClean="0">
                <a:solidFill>
                  <a:srgbClr val="C00000"/>
                </a:solidFill>
              </a:rPr>
              <a:t>.</a:t>
            </a:r>
            <a:endParaRPr lang="en-US" b="1" dirty="0">
              <a:solidFill>
                <a:srgbClr val="C00000"/>
              </a:solidFill>
            </a:endParaRPr>
          </a:p>
          <a:p>
            <a:endParaRPr lang="en-US" b="1" dirty="0"/>
          </a:p>
          <a:p>
            <a:r>
              <a:rPr lang="en-US" b="1" dirty="0"/>
              <a:t>                                        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6152" name="Picture 8" descr="http://www.anglaisfacile.com/cgi2/myexam/images/14720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727532"/>
            <a:ext cx="1368152" cy="1887903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516216" y="794321"/>
            <a:ext cx="25202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/>
              <a:t>C</a:t>
            </a:r>
            <a:r>
              <a:rPr lang="cs-CZ" b="1" dirty="0" smtClean="0"/>
              <a:t>UCKOO</a:t>
            </a:r>
            <a:r>
              <a:rPr lang="en-US" b="1" dirty="0" smtClean="0"/>
              <a:t> </a:t>
            </a:r>
            <a:r>
              <a:rPr lang="cs-CZ" b="1" dirty="0" smtClean="0"/>
              <a:t>CLOCK</a:t>
            </a:r>
            <a:r>
              <a:rPr lang="en-US" b="1" dirty="0">
                <a:solidFill>
                  <a:srgbClr val="C00000"/>
                </a:solidFill>
              </a:rPr>
              <a:t> </a:t>
            </a:r>
            <a:r>
              <a:rPr lang="cs-CZ" b="1" dirty="0" smtClean="0">
                <a:solidFill>
                  <a:srgbClr val="C00000"/>
                </a:solidFill>
              </a:rPr>
              <a:t> - </a:t>
            </a:r>
            <a:r>
              <a:rPr lang="en-US" b="1" dirty="0" smtClean="0">
                <a:solidFill>
                  <a:srgbClr val="C00000"/>
                </a:solidFill>
              </a:rPr>
              <a:t>a </a:t>
            </a:r>
            <a:r>
              <a:rPr lang="en-US" b="1" dirty="0">
                <a:solidFill>
                  <a:srgbClr val="C00000"/>
                </a:solidFill>
              </a:rPr>
              <a:t>little wooden bird comes out every hour and imitates the call of the cuckoo.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6154" name="Picture 10" descr="http://www.anglaisfacile.com/cgi2/myexam/images/14719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3" y="2598736"/>
            <a:ext cx="1368154" cy="1381071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516215" y="1948483"/>
            <a:ext cx="262778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b="1" dirty="0" smtClean="0">
              <a:solidFill>
                <a:srgbClr val="C00000"/>
              </a:solidFill>
            </a:endParaRPr>
          </a:p>
          <a:p>
            <a:endParaRPr lang="cs-CZ" b="1" dirty="0" smtClean="0">
              <a:solidFill>
                <a:srgbClr val="C00000"/>
              </a:solidFill>
            </a:endParaRPr>
          </a:p>
          <a:p>
            <a:r>
              <a:rPr lang="cs-CZ" b="1" dirty="0" err="1" smtClean="0">
                <a:solidFill>
                  <a:srgbClr val="C00000"/>
                </a:solidFill>
              </a:rPr>
              <a:t>It´s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en-US" b="1" dirty="0" smtClean="0">
                <a:solidFill>
                  <a:srgbClr val="C00000"/>
                </a:solidFill>
              </a:rPr>
              <a:t>a </a:t>
            </a:r>
            <a:r>
              <a:rPr lang="en-US" b="1" dirty="0">
                <a:solidFill>
                  <a:srgbClr val="C00000"/>
                </a:solidFill>
              </a:rPr>
              <a:t>famous </a:t>
            </a:r>
            <a:r>
              <a:rPr lang="cs-CZ" b="1" dirty="0" smtClean="0"/>
              <a:t>STRIKING CLOCK </a:t>
            </a:r>
            <a:r>
              <a:rPr lang="en-US" b="1" dirty="0" smtClean="0">
                <a:solidFill>
                  <a:srgbClr val="C00000"/>
                </a:solidFill>
              </a:rPr>
              <a:t>B</a:t>
            </a:r>
            <a:r>
              <a:rPr lang="cs-CZ" b="1" dirty="0" smtClean="0">
                <a:solidFill>
                  <a:srgbClr val="C00000"/>
                </a:solidFill>
              </a:rPr>
              <a:t>IG</a:t>
            </a:r>
            <a:r>
              <a:rPr lang="en-US" b="1" dirty="0" smtClean="0">
                <a:solidFill>
                  <a:srgbClr val="C00000"/>
                </a:solidFill>
              </a:rPr>
              <a:t> B</a:t>
            </a:r>
            <a:r>
              <a:rPr lang="cs-CZ" b="1" dirty="0" smtClean="0">
                <a:solidFill>
                  <a:srgbClr val="C00000"/>
                </a:solidFill>
              </a:rPr>
              <a:t>EN</a:t>
            </a:r>
            <a:r>
              <a:rPr lang="en-US" b="1" dirty="0" smtClean="0">
                <a:solidFill>
                  <a:srgbClr val="C00000"/>
                </a:solidFill>
              </a:rPr>
              <a:t>, </a:t>
            </a:r>
            <a:r>
              <a:rPr lang="en-US" b="1" dirty="0">
                <a:solidFill>
                  <a:srgbClr val="C00000"/>
                </a:solidFill>
              </a:rPr>
              <a:t>it sounds the hours on a bell</a:t>
            </a:r>
            <a:r>
              <a:rPr lang="en-US" b="1" dirty="0" smtClean="0">
                <a:solidFill>
                  <a:srgbClr val="C00000"/>
                </a:solidFill>
              </a:rPr>
              <a:t>.</a:t>
            </a:r>
            <a:endParaRPr lang="cs-CZ" b="1" dirty="0" smtClean="0">
              <a:solidFill>
                <a:srgbClr val="C00000"/>
              </a:solidFill>
            </a:endParaRPr>
          </a:p>
          <a:p>
            <a:r>
              <a:rPr lang="en-US" b="1" dirty="0" smtClean="0">
                <a:solidFill>
                  <a:srgbClr val="C00000"/>
                </a:solidFill>
              </a:rPr>
              <a:t> 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516215" y="3789040"/>
            <a:ext cx="262778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b="1" dirty="0" smtClean="0">
              <a:solidFill>
                <a:srgbClr val="C00000"/>
              </a:solidFill>
            </a:endParaRPr>
          </a:p>
          <a:p>
            <a:r>
              <a:rPr lang="cs-CZ" b="1" dirty="0" smtClean="0"/>
              <a:t>ALARM</a:t>
            </a:r>
            <a:r>
              <a:rPr lang="en-US" b="1" dirty="0" smtClean="0"/>
              <a:t> </a:t>
            </a:r>
            <a:r>
              <a:rPr lang="cs-CZ" b="1" dirty="0" smtClean="0"/>
              <a:t>CLOCK</a:t>
            </a:r>
            <a:r>
              <a:rPr lang="en-US" b="1" dirty="0" smtClean="0"/>
              <a:t> </a:t>
            </a:r>
            <a:r>
              <a:rPr lang="en-US" b="1" dirty="0">
                <a:solidFill>
                  <a:srgbClr val="C00000"/>
                </a:solidFill>
              </a:rPr>
              <a:t>often makes an awful noise when it's time to wake up.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17" name="Picture 4" descr="http://www.anglaisfacile.com/cgi2/myexam/images/14723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3" y="5187472"/>
            <a:ext cx="1368154" cy="1643101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C00000"/>
            </a:solidFill>
          </a:ln>
          <a:extLst/>
        </p:spPr>
      </p:pic>
      <p:pic>
        <p:nvPicPr>
          <p:cNvPr id="6156" name="Picture 12" descr="http://www.anglaisfacile.com/cgi2/myexam/images/14747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5" y="3979808"/>
            <a:ext cx="1368152" cy="144958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C00000"/>
            </a:solidFill>
          </a:ln>
          <a:extLst/>
        </p:spPr>
      </p:pic>
      <p:sp>
        <p:nvSpPr>
          <p:cNvPr id="7" name="TextovéPole 6"/>
          <p:cNvSpPr txBox="1"/>
          <p:nvPr/>
        </p:nvSpPr>
        <p:spPr>
          <a:xfrm>
            <a:off x="6516215" y="5499396"/>
            <a:ext cx="273630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POCKET  WATCH</a:t>
            </a:r>
            <a:r>
              <a:rPr lang="cs-CZ" b="1" dirty="0">
                <a:solidFill>
                  <a:srgbClr val="C00000"/>
                </a:solidFill>
              </a:rPr>
              <a:t> </a:t>
            </a:r>
            <a:r>
              <a:rPr lang="cs-CZ" b="1" dirty="0" smtClean="0">
                <a:solidFill>
                  <a:srgbClr val="C00000"/>
                </a:solidFill>
              </a:rPr>
              <a:t>-</a:t>
            </a:r>
          </a:p>
          <a:p>
            <a:r>
              <a:rPr lang="cs-CZ" b="1" dirty="0" err="1" smtClean="0">
                <a:solidFill>
                  <a:srgbClr val="C00000"/>
                </a:solidFill>
              </a:rPr>
              <a:t>is</a:t>
            </a:r>
            <a:r>
              <a:rPr lang="en-US" b="1" dirty="0" smtClean="0">
                <a:solidFill>
                  <a:srgbClr val="C00000"/>
                </a:solidFill>
              </a:rPr>
              <a:t> </a:t>
            </a:r>
            <a:r>
              <a:rPr lang="en-US" b="1" dirty="0">
                <a:solidFill>
                  <a:srgbClr val="C00000"/>
                </a:solidFill>
              </a:rPr>
              <a:t>a small </a:t>
            </a:r>
            <a:r>
              <a:rPr lang="en-US" b="1" dirty="0" smtClean="0">
                <a:solidFill>
                  <a:srgbClr val="C00000"/>
                </a:solidFill>
              </a:rPr>
              <a:t>timepiece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en-US" b="1" dirty="0" smtClean="0">
                <a:solidFill>
                  <a:srgbClr val="C00000"/>
                </a:solidFill>
              </a:rPr>
              <a:t>attached </a:t>
            </a:r>
            <a:r>
              <a:rPr lang="en-US" b="1" dirty="0">
                <a:solidFill>
                  <a:srgbClr val="C00000"/>
                </a:solidFill>
              </a:rPr>
              <a:t>on a chain and carried in a pocket</a:t>
            </a:r>
            <a:r>
              <a:rPr lang="cs-CZ" b="1" dirty="0">
                <a:solidFill>
                  <a:srgbClr val="C00000"/>
                </a:solidFill>
              </a:rPr>
              <a:t> </a:t>
            </a:r>
            <a:r>
              <a:rPr lang="cs-CZ" b="1" dirty="0" smtClean="0">
                <a:solidFill>
                  <a:srgbClr val="C00000"/>
                </a:solidFill>
              </a:rPr>
              <a:t>. </a:t>
            </a:r>
            <a:endParaRPr lang="cs-CZ" b="1" dirty="0">
              <a:solidFill>
                <a:srgbClr val="C00000"/>
              </a:solidFill>
            </a:endParaRPr>
          </a:p>
          <a:p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5385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9" grpId="0"/>
      <p:bldP spid="10" grpId="0"/>
      <p:bldP spid="11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http://www.anglaisfacile.com/cgi2/myexam/images/14725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7" y="116632"/>
            <a:ext cx="1440160" cy="2880320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907704" y="116632"/>
            <a:ext cx="216024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b="1" dirty="0" smtClean="0">
              <a:solidFill>
                <a:srgbClr val="C00000"/>
              </a:solidFill>
            </a:endParaRPr>
          </a:p>
          <a:p>
            <a:r>
              <a:rPr lang="cs-CZ" b="1" dirty="0" smtClean="0"/>
              <a:t>PENDULUM</a:t>
            </a:r>
            <a:r>
              <a:rPr lang="en-US" b="1" dirty="0" smtClean="0"/>
              <a:t> </a:t>
            </a:r>
            <a:r>
              <a:rPr lang="cs-CZ" b="1" dirty="0" smtClean="0"/>
              <a:t>       CLOCK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en-US" b="1" dirty="0" smtClean="0">
                <a:solidFill>
                  <a:srgbClr val="C00000"/>
                </a:solidFill>
              </a:rPr>
              <a:t>needs </a:t>
            </a:r>
            <a:r>
              <a:rPr lang="en-US" b="1" dirty="0">
                <a:solidFill>
                  <a:srgbClr val="C00000"/>
                </a:solidFill>
              </a:rPr>
              <a:t>to be stationary (because of the pendulum).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7174" name="Picture 6" descr="http://www.anglaisfacile.com/cgi2/myexam/images/14727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521" y="3011645"/>
            <a:ext cx="2181240" cy="1913389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411761" y="3011645"/>
            <a:ext cx="2664295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PLATFORM</a:t>
            </a:r>
            <a:r>
              <a:rPr lang="en-US" b="1" dirty="0" smtClean="0"/>
              <a:t> </a:t>
            </a:r>
            <a:r>
              <a:rPr lang="cs-CZ" b="1" dirty="0" smtClean="0"/>
              <a:t>CLOCK</a:t>
            </a:r>
            <a:r>
              <a:rPr lang="en-US" b="1" dirty="0" smtClean="0"/>
              <a:t> </a:t>
            </a:r>
            <a:r>
              <a:rPr lang="en-US" b="1" dirty="0">
                <a:solidFill>
                  <a:srgbClr val="C00000"/>
                </a:solidFill>
              </a:rPr>
              <a:t>at King's Cross station in London. Trains run according to the 24-hour </a:t>
            </a:r>
            <a:r>
              <a:rPr lang="en-US" b="1" dirty="0" smtClean="0">
                <a:solidFill>
                  <a:srgbClr val="C00000"/>
                </a:solidFill>
              </a:rPr>
              <a:t>clock</a:t>
            </a:r>
            <a:r>
              <a:rPr lang="cs-CZ" b="1" dirty="0" smtClean="0">
                <a:solidFill>
                  <a:srgbClr val="C00000"/>
                </a:solidFill>
              </a:rPr>
              <a:t>. </a:t>
            </a:r>
            <a:r>
              <a:rPr lang="cs-CZ" b="1" dirty="0">
                <a:solidFill>
                  <a:srgbClr val="C00000"/>
                </a:solidFill>
              </a:rPr>
              <a:t>I</a:t>
            </a:r>
            <a:r>
              <a:rPr lang="en-US" b="1" dirty="0" smtClean="0">
                <a:solidFill>
                  <a:srgbClr val="C00000"/>
                </a:solidFill>
              </a:rPr>
              <a:t>t's </a:t>
            </a:r>
            <a:r>
              <a:rPr lang="en-US" b="1" dirty="0">
                <a:solidFill>
                  <a:srgbClr val="C00000"/>
                </a:solidFill>
              </a:rPr>
              <a:t>twenty five to </a:t>
            </a:r>
            <a:r>
              <a:rPr lang="en-US" b="1" dirty="0" smtClean="0">
                <a:solidFill>
                  <a:srgbClr val="C00000"/>
                </a:solidFill>
              </a:rPr>
              <a:t>one</a:t>
            </a:r>
            <a:r>
              <a:rPr lang="cs-CZ" b="1" dirty="0" smtClean="0">
                <a:solidFill>
                  <a:srgbClr val="C00000"/>
                </a:solidFill>
              </a:rPr>
              <a:t>.</a:t>
            </a:r>
            <a:endParaRPr lang="en-US" b="1" dirty="0">
              <a:solidFill>
                <a:srgbClr val="C00000"/>
              </a:solidFill>
            </a:endParaRPr>
          </a:p>
          <a:p>
            <a:endParaRPr lang="en-US" b="1" dirty="0"/>
          </a:p>
          <a:p>
            <a:r>
              <a:rPr lang="en-US" b="1" dirty="0"/>
              <a:t>                          </a:t>
            </a:r>
            <a:endParaRPr lang="cs-CZ" dirty="0"/>
          </a:p>
        </p:txBody>
      </p:sp>
      <p:pic>
        <p:nvPicPr>
          <p:cNvPr id="7176" name="Picture 8" descr="http://www.anglaisfacile.com/cgi2/myexam/images/14728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520" y="4925035"/>
            <a:ext cx="1932964" cy="1744326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163485" y="5085184"/>
            <a:ext cx="276855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DIGITAL CLOCK</a:t>
            </a:r>
          </a:p>
          <a:p>
            <a:r>
              <a:rPr lang="en-US" b="1" dirty="0">
                <a:solidFill>
                  <a:srgbClr val="C00000"/>
                </a:solidFill>
              </a:rPr>
              <a:t>a type of </a:t>
            </a:r>
            <a:r>
              <a:rPr lang="cs-CZ" b="1" dirty="0" err="1" smtClean="0">
                <a:solidFill>
                  <a:srgbClr val="C00000"/>
                </a:solidFill>
              </a:rPr>
              <a:t>clock</a:t>
            </a:r>
            <a:r>
              <a:rPr lang="en-US" b="1" dirty="0" smtClean="0">
                <a:solidFill>
                  <a:srgbClr val="C00000"/>
                </a:solidFill>
              </a:rPr>
              <a:t> </a:t>
            </a:r>
            <a:r>
              <a:rPr lang="en-US" b="1" dirty="0">
                <a:solidFill>
                  <a:srgbClr val="C00000"/>
                </a:solidFill>
              </a:rPr>
              <a:t>that displays the time </a:t>
            </a:r>
            <a:r>
              <a:rPr lang="cs-CZ" b="1" dirty="0" err="1" smtClean="0">
                <a:solidFill>
                  <a:srgbClr val="C00000"/>
                </a:solidFill>
              </a:rPr>
              <a:t>digitally</a:t>
            </a:r>
            <a:r>
              <a:rPr lang="cs-CZ" b="1" dirty="0" smtClean="0">
                <a:solidFill>
                  <a:srgbClr val="C00000"/>
                </a:solidFill>
              </a:rPr>
              <a:t> - </a:t>
            </a:r>
            <a:r>
              <a:rPr lang="en-US" b="1" dirty="0" smtClean="0">
                <a:solidFill>
                  <a:srgbClr val="C00000"/>
                </a:solidFill>
              </a:rPr>
              <a:t> </a:t>
            </a:r>
            <a:r>
              <a:rPr lang="en-US" b="1" dirty="0">
                <a:solidFill>
                  <a:srgbClr val="C00000"/>
                </a:solidFill>
              </a:rPr>
              <a:t>in cyphers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07750" y="28544"/>
            <a:ext cx="266079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ASTRONOMICAL</a:t>
            </a:r>
          </a:p>
          <a:p>
            <a:r>
              <a:rPr lang="cs-CZ" b="1" dirty="0" smtClean="0"/>
              <a:t>CLOCK</a:t>
            </a:r>
            <a:r>
              <a:rPr lang="cs-CZ" b="1" dirty="0" smtClean="0">
                <a:solidFill>
                  <a:srgbClr val="C00000"/>
                </a:solidFill>
              </a:rPr>
              <a:t> in Prague</a:t>
            </a:r>
            <a:r>
              <a:rPr lang="en-US" dirty="0" smtClean="0"/>
              <a:t> </a:t>
            </a:r>
            <a:r>
              <a:rPr lang="en-US" b="1" dirty="0" smtClean="0">
                <a:solidFill>
                  <a:srgbClr val="C00000"/>
                </a:solidFill>
              </a:rPr>
              <a:t>with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en-US" b="1" dirty="0" smtClean="0">
                <a:solidFill>
                  <a:srgbClr val="C00000"/>
                </a:solidFill>
              </a:rPr>
              <a:t> </a:t>
            </a:r>
            <a:r>
              <a:rPr lang="en-US" b="1" dirty="0">
                <a:solidFill>
                  <a:srgbClr val="C00000"/>
                </a:solidFill>
              </a:rPr>
              <a:t>special </a:t>
            </a:r>
            <a:r>
              <a:rPr lang="cs-CZ" b="1" dirty="0" err="1" smtClean="0">
                <a:solidFill>
                  <a:srgbClr val="C00000"/>
                </a:solidFill>
              </a:rPr>
              <a:t>mechanisms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en-US" b="1" dirty="0" smtClean="0">
                <a:solidFill>
                  <a:srgbClr val="C00000"/>
                </a:solidFill>
              </a:rPr>
              <a:t>and </a:t>
            </a:r>
            <a:r>
              <a:rPr lang="cs-CZ" b="1" dirty="0" err="1" smtClean="0">
                <a:solidFill>
                  <a:srgbClr val="C00000"/>
                </a:solidFill>
              </a:rPr>
              <a:t>dials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en-US" b="1" dirty="0" smtClean="0">
                <a:solidFill>
                  <a:srgbClr val="C00000"/>
                </a:solidFill>
              </a:rPr>
              <a:t>to </a:t>
            </a:r>
            <a:r>
              <a:rPr lang="en-US" b="1" dirty="0">
                <a:solidFill>
                  <a:srgbClr val="C00000"/>
                </a:solidFill>
              </a:rPr>
              <a:t>display </a:t>
            </a:r>
            <a:r>
              <a:rPr lang="cs-CZ" b="1" dirty="0" err="1" smtClean="0">
                <a:solidFill>
                  <a:srgbClr val="C00000"/>
                </a:solidFill>
              </a:rPr>
              <a:t>astronomical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en-US" b="1" dirty="0" smtClean="0">
                <a:solidFill>
                  <a:srgbClr val="C00000"/>
                </a:solidFill>
              </a:rPr>
              <a:t>information</a:t>
            </a:r>
            <a:endParaRPr lang="cs-CZ" b="1" dirty="0">
              <a:solidFill>
                <a:srgbClr val="C00000"/>
              </a:solidFill>
            </a:endParaRPr>
          </a:p>
          <a:p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944273" y="1745653"/>
            <a:ext cx="2199727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b="1" dirty="0" smtClean="0">
              <a:solidFill>
                <a:srgbClr val="C00000"/>
              </a:solidFill>
            </a:endParaRPr>
          </a:p>
          <a:p>
            <a:pPr lvl="0"/>
            <a:endParaRPr lang="cs-CZ" b="1" dirty="0" smtClean="0">
              <a:solidFill>
                <a:srgbClr val="C00000"/>
              </a:solidFill>
            </a:endParaRPr>
          </a:p>
          <a:p>
            <a:pPr lvl="0"/>
            <a:r>
              <a:rPr lang="cs-CZ" b="1" dirty="0" smtClean="0"/>
              <a:t>STOP-WATCH</a:t>
            </a:r>
            <a:endParaRPr lang="cs-CZ" b="1" dirty="0"/>
          </a:p>
          <a:p>
            <a:pPr lvl="0"/>
            <a:r>
              <a:rPr lang="en-US" b="1" dirty="0">
                <a:solidFill>
                  <a:srgbClr val="C00000"/>
                </a:solidFill>
              </a:rPr>
              <a:t>measure</a:t>
            </a:r>
            <a:r>
              <a:rPr lang="cs-CZ" b="1" dirty="0">
                <a:solidFill>
                  <a:srgbClr val="C00000"/>
                </a:solidFill>
              </a:rPr>
              <a:t>s</a:t>
            </a:r>
            <a:r>
              <a:rPr lang="en-US" b="1" dirty="0">
                <a:solidFill>
                  <a:srgbClr val="C00000"/>
                </a:solidFill>
              </a:rPr>
              <a:t> the time from a particular time when activated to when </a:t>
            </a:r>
            <a:r>
              <a:rPr lang="cs-CZ" b="1" dirty="0" err="1">
                <a:solidFill>
                  <a:srgbClr val="C00000"/>
                </a:solidFill>
              </a:rPr>
              <a:t>it</a:t>
            </a:r>
            <a:r>
              <a:rPr lang="en-US" b="1" dirty="0">
                <a:solidFill>
                  <a:srgbClr val="C00000"/>
                </a:solidFill>
              </a:rPr>
              <a:t> is deactivated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3076" name="Picture 4" descr="http://upload.wikimedia.org/wikipedia/commons/thumb/d/d2/Stopwatch2.jpg/220px-Stopwatch2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2675" y="2202420"/>
            <a:ext cx="1999091" cy="2417084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upload.wikimedia.org/wikipedia/commons/c/cd/First_Quartz_Wristwatch_CEH_1967.jpg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0168" y="4626431"/>
            <a:ext cx="1991598" cy="2018344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944273" y="4330977"/>
            <a:ext cx="219972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b="1" dirty="0">
              <a:solidFill>
                <a:srgbClr val="C00000"/>
              </a:solidFill>
            </a:endParaRPr>
          </a:p>
          <a:p>
            <a:endParaRPr lang="cs-CZ" b="1" dirty="0" smtClean="0">
              <a:solidFill>
                <a:srgbClr val="C00000"/>
              </a:solidFill>
            </a:endParaRPr>
          </a:p>
          <a:p>
            <a:r>
              <a:rPr lang="cs-CZ" b="1" dirty="0" smtClean="0"/>
              <a:t>WRIST WATCH  </a:t>
            </a:r>
            <a:r>
              <a:rPr lang="cs-CZ" b="1" dirty="0" smtClean="0">
                <a:solidFill>
                  <a:srgbClr val="C00000"/>
                </a:solidFill>
              </a:rPr>
              <a:t>- </a:t>
            </a:r>
            <a:r>
              <a:rPr lang="cs-CZ" b="1" dirty="0" err="1" smtClean="0">
                <a:solidFill>
                  <a:srgbClr val="C00000"/>
                </a:solidFill>
              </a:rPr>
              <a:t>it´s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en-US" b="1" dirty="0" smtClean="0">
                <a:solidFill>
                  <a:srgbClr val="C00000"/>
                </a:solidFill>
              </a:rPr>
              <a:t>a </a:t>
            </a:r>
            <a:r>
              <a:rPr lang="en-US" b="1" dirty="0">
                <a:solidFill>
                  <a:srgbClr val="C00000"/>
                </a:solidFill>
              </a:rPr>
              <a:t>small </a:t>
            </a:r>
            <a:r>
              <a:rPr lang="en-US" b="1" dirty="0" smtClean="0">
                <a:solidFill>
                  <a:srgbClr val="C00000"/>
                </a:solidFill>
              </a:rPr>
              <a:t>timepiece worn  </a:t>
            </a:r>
            <a:r>
              <a:rPr lang="en-US" b="1" dirty="0">
                <a:solidFill>
                  <a:srgbClr val="C00000"/>
                </a:solidFill>
              </a:rPr>
              <a:t>on the wrist 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3080" name="Picture 8" descr="File:Prague - Astronomical Clock Detail 1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8544"/>
            <a:ext cx="2451774" cy="2147383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1744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8" grpId="0"/>
      <p:bldP spid="9" grpId="0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88640"/>
            <a:ext cx="8496944" cy="69249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ZDROJE:</a:t>
            </a:r>
          </a:p>
          <a:p>
            <a:endParaRPr lang="cs-CZ" sz="1200" dirty="0"/>
          </a:p>
          <a:p>
            <a:r>
              <a:rPr lang="en-US" sz="1200" dirty="0"/>
              <a:t>The Time. </a:t>
            </a:r>
            <a:r>
              <a:rPr lang="en-US" sz="1200" i="1" dirty="0"/>
              <a:t>Youronlinenglishclass.com.pt</a:t>
            </a:r>
            <a:r>
              <a:rPr lang="en-US" sz="1200" dirty="0"/>
              <a:t> [online]. 2012 [cit. 2012-06-23]. </a:t>
            </a:r>
            <a:r>
              <a:rPr lang="en-US" sz="1200" dirty="0" err="1"/>
              <a:t>Dostupné</a:t>
            </a:r>
            <a:r>
              <a:rPr lang="en-US" sz="1200" dirty="0"/>
              <a:t> z: http://youronlinenglishclass.com.pt/wp-content/gallery/vocabulary-worksheets/The%20Time%201.jpg</a:t>
            </a:r>
            <a:endParaRPr lang="cs-CZ" sz="1200" dirty="0"/>
          </a:p>
          <a:p>
            <a:endParaRPr lang="cs-CZ" sz="1200" dirty="0"/>
          </a:p>
          <a:p>
            <a:r>
              <a:rPr lang="cs-CZ" sz="1200" dirty="0" err="1"/>
              <a:t>English</a:t>
            </a:r>
            <a:r>
              <a:rPr lang="cs-CZ" sz="1200" dirty="0"/>
              <a:t> </a:t>
            </a:r>
            <a:r>
              <a:rPr lang="cs-CZ" sz="1200" dirty="0" err="1"/>
              <a:t>Exercises</a:t>
            </a:r>
            <a:r>
              <a:rPr lang="cs-CZ" sz="1200" dirty="0"/>
              <a:t> &gt; </a:t>
            </a:r>
            <a:r>
              <a:rPr lang="cs-CZ" sz="1200" dirty="0" err="1"/>
              <a:t>time</a:t>
            </a:r>
            <a:r>
              <a:rPr lang="cs-CZ" sz="1200" dirty="0"/>
              <a:t> </a:t>
            </a:r>
            <a:r>
              <a:rPr lang="cs-CZ" sz="1200" dirty="0" err="1"/>
              <a:t>exercises</a:t>
            </a:r>
            <a:r>
              <a:rPr lang="cs-CZ" sz="1200" dirty="0"/>
              <a:t> &gt; </a:t>
            </a:r>
            <a:r>
              <a:rPr lang="cs-CZ" sz="1200" dirty="0" err="1"/>
              <a:t>Telling</a:t>
            </a:r>
            <a:r>
              <a:rPr lang="cs-CZ" sz="1200" dirty="0"/>
              <a:t> </a:t>
            </a:r>
            <a:r>
              <a:rPr lang="cs-CZ" sz="1200" dirty="0" err="1"/>
              <a:t>the</a:t>
            </a:r>
            <a:r>
              <a:rPr lang="cs-CZ" sz="1200" dirty="0"/>
              <a:t> </a:t>
            </a:r>
            <a:r>
              <a:rPr lang="cs-CZ" sz="1200" dirty="0" err="1"/>
              <a:t>time</a:t>
            </a:r>
            <a:r>
              <a:rPr lang="cs-CZ" sz="1200" dirty="0"/>
              <a:t>. </a:t>
            </a:r>
            <a:r>
              <a:rPr lang="cs-CZ" sz="1200" i="1" dirty="0"/>
              <a:t>Englishexercises.org</a:t>
            </a:r>
            <a:r>
              <a:rPr lang="cs-CZ" sz="1200" dirty="0"/>
              <a:t> [online]. 2012 [cit. 2012-06-23]. Dostupné z: http://www.englishexercises.org/makeagame/viewgame.asp?id=5027 </a:t>
            </a:r>
          </a:p>
          <a:p>
            <a:endParaRPr lang="cs-CZ" sz="1200" dirty="0"/>
          </a:p>
          <a:p>
            <a:r>
              <a:rPr lang="en-US" sz="1200" dirty="0"/>
              <a:t>The time in English - Exercise 1. </a:t>
            </a:r>
            <a:r>
              <a:rPr lang="en-US" sz="1200" i="1" dirty="0"/>
              <a:t>Englisch-hilfen.de</a:t>
            </a:r>
            <a:r>
              <a:rPr lang="en-US" sz="1200" dirty="0"/>
              <a:t> [online]. 2012 [cit. 2012-06-23]. </a:t>
            </a:r>
            <a:r>
              <a:rPr lang="en-US" sz="1200" dirty="0" err="1"/>
              <a:t>Dostupné</a:t>
            </a:r>
            <a:r>
              <a:rPr lang="en-US" sz="1200" dirty="0"/>
              <a:t> z: http://www.englisch-hilfen.de/en/exercises/various/time.htm </a:t>
            </a:r>
            <a:endParaRPr lang="cs-CZ" sz="1200" dirty="0"/>
          </a:p>
          <a:p>
            <a:endParaRPr lang="cs-CZ" sz="1200" dirty="0"/>
          </a:p>
          <a:p>
            <a:r>
              <a:rPr lang="en-US" sz="1200" dirty="0"/>
              <a:t>English Exercises &gt; hours exercises &gt; What time is it?. </a:t>
            </a:r>
            <a:r>
              <a:rPr lang="en-US" sz="1200" i="1" dirty="0"/>
              <a:t>Englishexercises.org</a:t>
            </a:r>
            <a:r>
              <a:rPr lang="en-US" sz="1200" dirty="0"/>
              <a:t> [online]. 2012 [cit. 2012-06-23]. </a:t>
            </a:r>
            <a:r>
              <a:rPr lang="en-US" sz="1200" dirty="0" err="1"/>
              <a:t>Dostupné</a:t>
            </a:r>
            <a:r>
              <a:rPr lang="en-US" sz="1200" dirty="0"/>
              <a:t> z: http://www.englishexercises.org/makeagame/viewgame.asp?id=1648 </a:t>
            </a:r>
            <a:endParaRPr lang="cs-CZ" sz="1200" dirty="0"/>
          </a:p>
          <a:p>
            <a:endParaRPr lang="cs-CZ" sz="1200" dirty="0"/>
          </a:p>
          <a:p>
            <a:r>
              <a:rPr lang="en-US" sz="1200" dirty="0"/>
              <a:t>Learning time exercises 6. </a:t>
            </a:r>
            <a:r>
              <a:rPr lang="en-US" sz="1200" i="1" dirty="0"/>
              <a:t>Ben´s Coloring pages.com</a:t>
            </a:r>
            <a:r>
              <a:rPr lang="en-US" sz="1200" dirty="0"/>
              <a:t> [online]. 2012 [cit. 2012-06-23]. </a:t>
            </a:r>
            <a:r>
              <a:rPr lang="en-US" sz="1200" dirty="0" err="1"/>
              <a:t>Dostupné</a:t>
            </a:r>
            <a:r>
              <a:rPr lang="en-US" sz="1200" dirty="0"/>
              <a:t> z: http://www.benscoloringpages.com/coloringpages/timelargeandnumbered6.php </a:t>
            </a:r>
          </a:p>
          <a:p>
            <a:endParaRPr lang="cs-CZ" sz="1200" dirty="0"/>
          </a:p>
          <a:p>
            <a:r>
              <a:rPr lang="en-US" sz="1200" dirty="0"/>
              <a:t>Time Worksheets. </a:t>
            </a:r>
            <a:r>
              <a:rPr lang="en-US" sz="1200" i="1" dirty="0"/>
              <a:t>Math-aids.com</a:t>
            </a:r>
            <a:r>
              <a:rPr lang="en-US" sz="1200" dirty="0"/>
              <a:t> [online]. 2012 [cit. 2012-06-23]. </a:t>
            </a:r>
            <a:r>
              <a:rPr lang="en-US" sz="1200" dirty="0" err="1"/>
              <a:t>Dostupné</a:t>
            </a:r>
            <a:r>
              <a:rPr lang="en-US" sz="1200" dirty="0"/>
              <a:t> z: http://www.math-aids.com/Time/</a:t>
            </a:r>
            <a:endParaRPr lang="cs-CZ" sz="1200" dirty="0"/>
          </a:p>
          <a:p>
            <a:endParaRPr lang="cs-CZ" sz="1200" dirty="0"/>
          </a:p>
          <a:p>
            <a:r>
              <a:rPr lang="en-US" sz="1200" dirty="0"/>
              <a:t>Vocabulary : Time and hour. </a:t>
            </a:r>
            <a:r>
              <a:rPr lang="en-US" sz="1200" i="1" dirty="0"/>
              <a:t>Tolearnenglish.com</a:t>
            </a:r>
            <a:r>
              <a:rPr lang="en-US" sz="1200" dirty="0"/>
              <a:t> [online]. 2012 [cit. 2012-06-23]. </a:t>
            </a:r>
            <a:r>
              <a:rPr lang="en-US" sz="1200" dirty="0" err="1"/>
              <a:t>Dostupné</a:t>
            </a:r>
            <a:r>
              <a:rPr lang="en-US" sz="1200" dirty="0"/>
              <a:t> z: http://www.tolearnenglish.com/exercises/exercise-english-2/exercise-english-28299.php </a:t>
            </a:r>
          </a:p>
          <a:p>
            <a:endParaRPr lang="cs-CZ" sz="1200" dirty="0"/>
          </a:p>
          <a:p>
            <a:r>
              <a:rPr lang="cs-CZ" sz="1200" dirty="0" err="1"/>
              <a:t>Astronomical</a:t>
            </a:r>
            <a:r>
              <a:rPr lang="cs-CZ" sz="1200" dirty="0"/>
              <a:t> </a:t>
            </a:r>
            <a:r>
              <a:rPr lang="cs-CZ" sz="1200" dirty="0" err="1"/>
              <a:t>Clock</a:t>
            </a:r>
            <a:r>
              <a:rPr lang="cs-CZ" sz="1200" dirty="0"/>
              <a:t> Detail. </a:t>
            </a:r>
            <a:r>
              <a:rPr lang="cs-CZ" sz="1200" i="1" dirty="0" err="1"/>
              <a:t>Wikipedia</a:t>
            </a:r>
            <a:r>
              <a:rPr lang="cs-CZ" sz="1200" dirty="0"/>
              <a:t> [online]. 2004 [cit. 2012-06-23]. Dostupné z: http://en.wikipedia.org/wiki/File:Prague_-_Astronomical_Clock_Detail_1.JPG </a:t>
            </a:r>
          </a:p>
          <a:p>
            <a:endParaRPr lang="cs-CZ" sz="1200" dirty="0"/>
          </a:p>
          <a:p>
            <a:r>
              <a:rPr lang="en-US" sz="1200" dirty="0"/>
              <a:t>Social Media Stopwatch: How much time should your B2B company spend?. </a:t>
            </a:r>
            <a:r>
              <a:rPr lang="en-US" sz="1200" i="1" dirty="0" err="1"/>
              <a:t>SoMeffect</a:t>
            </a:r>
            <a:r>
              <a:rPr lang="en-US" sz="1200" i="1" dirty="0"/>
              <a:t> = Social Media Effect</a:t>
            </a:r>
            <a:r>
              <a:rPr lang="en-US" sz="1200" dirty="0"/>
              <a:t> [online]. 2011 [cit. 2012-06-23]. </a:t>
            </a:r>
            <a:r>
              <a:rPr lang="en-US" sz="1200" dirty="0" err="1"/>
              <a:t>Dostupné</a:t>
            </a:r>
            <a:r>
              <a:rPr lang="en-US" sz="1200" dirty="0"/>
              <a:t> z: http://someffect.wordpress.com/2011/08/18/social-media-stopwatch-how-much-time-should-your-company-spend/ </a:t>
            </a:r>
          </a:p>
          <a:p>
            <a:endParaRPr lang="cs-CZ" sz="1200" dirty="0"/>
          </a:p>
          <a:p>
            <a:r>
              <a:rPr lang="en-US" sz="1200" dirty="0"/>
              <a:t>Wrist Watch. </a:t>
            </a:r>
            <a:r>
              <a:rPr lang="en-US" sz="1200" i="1" dirty="0"/>
              <a:t>FreeFoto.com</a:t>
            </a:r>
            <a:r>
              <a:rPr lang="en-US" sz="1200" dirty="0"/>
              <a:t> [online]. 2012 [cit. 2012-06-23]. </a:t>
            </a:r>
            <a:r>
              <a:rPr lang="en-US" sz="1200" dirty="0" err="1"/>
              <a:t>Dostupné</a:t>
            </a:r>
            <a:r>
              <a:rPr lang="en-US" sz="1200" dirty="0"/>
              <a:t> z: http://www.freefoto.com/preview/11-22-4/Wrist-Watch </a:t>
            </a:r>
          </a:p>
          <a:p>
            <a:endParaRPr lang="cs-CZ" sz="1200" dirty="0"/>
          </a:p>
          <a:p>
            <a:r>
              <a:rPr lang="cs-CZ" sz="1200" dirty="0"/>
              <a:t>TIME VIDEO:</a:t>
            </a:r>
          </a:p>
          <a:p>
            <a:r>
              <a:rPr lang="cs-CZ" sz="1200" dirty="0">
                <a:hlinkClick r:id="rId2"/>
              </a:rPr>
              <a:t>http://www.eslkidslab.com/lessons/course3/videos/time2/index.html</a:t>
            </a:r>
            <a:endParaRPr lang="cs-CZ" sz="1200" dirty="0"/>
          </a:p>
          <a:p>
            <a:endParaRPr lang="cs-CZ" sz="1200" dirty="0"/>
          </a:p>
        </p:txBody>
      </p:sp>
      <p:pic>
        <p:nvPicPr>
          <p:cNvPr id="3" name="Picture 20" descr="http://www.englisch-hilfen.de/images/clock/klein/0835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5445224"/>
            <a:ext cx="1152128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4534261"/>
      </p:ext>
    </p:extLst>
  </p:cSld>
  <p:clrMapOvr>
    <a:masterClrMapping/>
  </p:clrMapOvr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386</TotalTime>
  <Words>542</Words>
  <Application>Microsoft Office PowerPoint</Application>
  <PresentationFormat>Předvádění na obrazovce (4:3)</PresentationFormat>
  <Paragraphs>176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Summer</vt:lpstr>
      <vt:lpstr>Prezentace</vt:lpstr>
      <vt:lpstr>Prezentace aplikace PowerPoint</vt:lpstr>
      <vt:lpstr>Prezentace aplikace PowerPoint</vt:lpstr>
      <vt:lpstr> TIME</vt:lpstr>
      <vt:lpstr>Prezentace aplikace PowerPoint</vt:lpstr>
      <vt:lpstr>Prezentace aplikace PowerPoint</vt:lpstr>
      <vt:lpstr>Write the time you see: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TIME and DATES</dc:title>
  <dc:creator>Lenka</dc:creator>
  <cp:lastModifiedBy>Lenka</cp:lastModifiedBy>
  <cp:revision>46</cp:revision>
  <dcterms:created xsi:type="dcterms:W3CDTF">2012-02-01T16:10:50Z</dcterms:created>
  <dcterms:modified xsi:type="dcterms:W3CDTF">2012-06-23T16:06:12Z</dcterms:modified>
</cp:coreProperties>
</file>