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6"/>
  </p:notesMasterIdLst>
  <p:sldIdLst>
    <p:sldId id="258" r:id="rId2"/>
    <p:sldId id="265" r:id="rId3"/>
    <p:sldId id="266" r:id="rId4"/>
    <p:sldId id="267" r:id="rId5"/>
  </p:sldIdLst>
  <p:sldSz cx="9144000" cy="6858000" type="screen4x3"/>
  <p:notesSz cx="6794500" cy="99187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590" autoAdjust="0"/>
  </p:normalViewPr>
  <p:slideViewPr>
    <p:cSldViewPr>
      <p:cViewPr>
        <p:scale>
          <a:sx n="75" d="100"/>
          <a:sy n="75" d="100"/>
        </p:scale>
        <p:origin x="-330" y="64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NÁZEV:VY_32_INOVACE_3.2.2.1.P01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Strančice, okres Praha - východ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err="1" smtClean="0"/>
            <a:t>AUTOR:Postupová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2000" dirty="0" err="1" smtClean="0"/>
            <a:t>Vyjm.sl.a</a:t>
          </a:r>
          <a:r>
            <a:rPr lang="cs-CZ" sz="2000" dirty="0" smtClean="0"/>
            <a:t> </a:t>
          </a:r>
          <a:r>
            <a:rPr lang="cs-CZ" sz="2000" dirty="0" err="1" smtClean="0"/>
            <a:t>sl.odvozená</a:t>
          </a:r>
          <a:r>
            <a:rPr lang="cs-CZ" sz="2000" dirty="0" smtClean="0"/>
            <a:t>-B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343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-765" custLinFactNeighborY="-1539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629DE68-F2BA-41DB-ADBE-5BB79D84C3C0}" type="presOf" srcId="{B651F6E3-6281-48DB-9319-2AEAFDAE7572}" destId="{6BB5E863-4638-4E1D-BFDE-399D028AC4ED}" srcOrd="1" destOrd="0" presId="urn:microsoft.com/office/officeart/2005/8/layout/target3"/>
    <dgm:cxn modelId="{CCA95A15-DC05-420D-8879-C907E48314BC}" type="presOf" srcId="{D8197B8C-B260-4A16-BDF4-0947B075E274}" destId="{5A5FFA88-C948-4069-8E93-59FA12366E83}" srcOrd="1" destOrd="0" presId="urn:microsoft.com/office/officeart/2005/8/layout/target3"/>
    <dgm:cxn modelId="{92DC2DA8-950B-484A-95AA-E57A70BF0A4F}" type="presOf" srcId="{D1B46980-6531-4606-95E6-44980827E919}" destId="{2BE915AB-18AA-4053-B92C-3BFC9ED204BB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666DEC80-0002-4EB4-BEC8-98709412BD56}" type="presOf" srcId="{4C35D32F-0EAB-4CD7-82EE-45574DC2A586}" destId="{8BEBB6EC-1DAA-4CAC-8A25-BC0FCBD5DBD5}" srcOrd="0" destOrd="0" presId="urn:microsoft.com/office/officeart/2005/8/layout/target3"/>
    <dgm:cxn modelId="{618CA8AC-46AD-4254-93B5-37A22D5D147C}" type="presOf" srcId="{D1D4F407-5343-4D3F-B5B9-D407B03CAEB4}" destId="{AED2198E-93D5-4001-81B4-73124B309672}" srcOrd="1" destOrd="0" presId="urn:microsoft.com/office/officeart/2005/8/layout/target3"/>
    <dgm:cxn modelId="{277D587F-9D6B-4C79-95B9-8FA8D6711CEB}" type="presOf" srcId="{D1B46980-6531-4606-95E6-44980827E919}" destId="{6140AFEC-043D-4C43-A2F9-D0F5331DF3A3}" srcOrd="0" destOrd="0" presId="urn:microsoft.com/office/officeart/2005/8/layout/target3"/>
    <dgm:cxn modelId="{E671DB4A-E25B-4C9D-9C07-40B8874B6761}" type="presOf" srcId="{4C35D32F-0EAB-4CD7-82EE-45574DC2A586}" destId="{890E4F0B-2866-4A3F-A3C7-2A14B1797930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5B85F10-AA1C-4C05-AC22-C411B66B8931}" type="presOf" srcId="{D1D4F407-5343-4D3F-B5B9-D407B03CAEB4}" destId="{D005CE8C-CC26-4C3E-AC11-E15060ECD759}" srcOrd="0" destOrd="0" presId="urn:microsoft.com/office/officeart/2005/8/layout/target3"/>
    <dgm:cxn modelId="{050594D6-F19C-45B2-A597-5EF2ECBD4521}" type="presOf" srcId="{D8197B8C-B260-4A16-BDF4-0947B075E274}" destId="{25B08C86-7E15-44DC-BE7F-FFB55DD49D12}" srcOrd="0" destOrd="0" presId="urn:microsoft.com/office/officeart/2005/8/layout/target3"/>
    <dgm:cxn modelId="{9F110D66-5885-4A45-B7B0-8D8212CD932F}" type="presOf" srcId="{B651F6E3-6281-48DB-9319-2AEAFDAE7572}" destId="{619D679B-A015-4ECF-8348-D1034C574F40}" srcOrd="0" destOrd="0" presId="urn:microsoft.com/office/officeart/2005/8/layout/target3"/>
    <dgm:cxn modelId="{C7C158AF-C5C5-4B72-A7E7-8ED293BA8E8D}" type="presOf" srcId="{757F3AB3-0718-4624-B441-E567A8F0AB56}" destId="{333A1088-737F-45CB-B68E-254E46348037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AB34E2A3-7A6A-4029-AE34-5941E76BE09B}" type="presParOf" srcId="{333A1088-737F-45CB-B68E-254E46348037}" destId="{F5ABB229-8D3B-4694-996A-96F23CF14429}" srcOrd="0" destOrd="0" presId="urn:microsoft.com/office/officeart/2005/8/layout/target3"/>
    <dgm:cxn modelId="{5EA5C873-650D-4E7D-9DA5-9977778EDBF0}" type="presParOf" srcId="{333A1088-737F-45CB-B68E-254E46348037}" destId="{F41139FD-01EE-4571-8B17-4FB00FC51163}" srcOrd="1" destOrd="0" presId="urn:microsoft.com/office/officeart/2005/8/layout/target3"/>
    <dgm:cxn modelId="{7F41E31A-8B99-4092-82AA-F6AB29E2E38B}" type="presParOf" srcId="{333A1088-737F-45CB-B68E-254E46348037}" destId="{D005CE8C-CC26-4C3E-AC11-E15060ECD759}" srcOrd="2" destOrd="0" presId="urn:microsoft.com/office/officeart/2005/8/layout/target3"/>
    <dgm:cxn modelId="{EB72871D-CF3C-4431-BC3D-E549BFD9AAA6}" type="presParOf" srcId="{333A1088-737F-45CB-B68E-254E46348037}" destId="{2C702D82-9B77-49B7-9568-BB8EB47C3372}" srcOrd="3" destOrd="0" presId="urn:microsoft.com/office/officeart/2005/8/layout/target3"/>
    <dgm:cxn modelId="{4FB4CA77-6F9F-4A0A-A6A7-ACEA9F916DEE}" type="presParOf" srcId="{333A1088-737F-45CB-B68E-254E46348037}" destId="{A52A0455-90FF-4808-ABD0-F02540D31D5A}" srcOrd="4" destOrd="0" presId="urn:microsoft.com/office/officeart/2005/8/layout/target3"/>
    <dgm:cxn modelId="{A9203910-3381-4294-B2B6-3E9EB9917D54}" type="presParOf" srcId="{333A1088-737F-45CB-B68E-254E46348037}" destId="{6140AFEC-043D-4C43-A2F9-D0F5331DF3A3}" srcOrd="5" destOrd="0" presId="urn:microsoft.com/office/officeart/2005/8/layout/target3"/>
    <dgm:cxn modelId="{E29D9DA6-C162-45A1-8F60-5BA417FD9A6A}" type="presParOf" srcId="{333A1088-737F-45CB-B68E-254E46348037}" destId="{9358AC05-5D7D-4327-9F80-1AD486AEA664}" srcOrd="6" destOrd="0" presId="urn:microsoft.com/office/officeart/2005/8/layout/target3"/>
    <dgm:cxn modelId="{414F3F39-67D5-41EC-86F9-65B12F87E85D}" type="presParOf" srcId="{333A1088-737F-45CB-B68E-254E46348037}" destId="{313FC574-E1CD-4FB4-B054-0B805CE0447D}" srcOrd="7" destOrd="0" presId="urn:microsoft.com/office/officeart/2005/8/layout/target3"/>
    <dgm:cxn modelId="{52AC8300-1537-4DE3-9488-76DCD5F3287E}" type="presParOf" srcId="{333A1088-737F-45CB-B68E-254E46348037}" destId="{619D679B-A015-4ECF-8348-D1034C574F40}" srcOrd="8" destOrd="0" presId="urn:microsoft.com/office/officeart/2005/8/layout/target3"/>
    <dgm:cxn modelId="{9B1E9C2D-4F2D-4C83-918D-2420AEC4562C}" type="presParOf" srcId="{333A1088-737F-45CB-B68E-254E46348037}" destId="{322283A8-4A27-4CDA-BAE3-F381106A9174}" srcOrd="9" destOrd="0" presId="urn:microsoft.com/office/officeart/2005/8/layout/target3"/>
    <dgm:cxn modelId="{BC02B7A7-EA10-4501-96EF-6A52BBADCD8C}" type="presParOf" srcId="{333A1088-737F-45CB-B68E-254E46348037}" destId="{FFC9F71D-1B4F-4AD9-A4A6-86ADEFC8AF5C}" srcOrd="10" destOrd="0" presId="urn:microsoft.com/office/officeart/2005/8/layout/target3"/>
    <dgm:cxn modelId="{DAAE68C6-41AE-4FE9-BA95-0C6483098C3F}" type="presParOf" srcId="{333A1088-737F-45CB-B68E-254E46348037}" destId="{25B08C86-7E15-44DC-BE7F-FFB55DD49D12}" srcOrd="11" destOrd="0" presId="urn:microsoft.com/office/officeart/2005/8/layout/target3"/>
    <dgm:cxn modelId="{9DD92BDA-91FC-4D2D-B9E1-60F96661BC94}" type="presParOf" srcId="{333A1088-737F-45CB-B68E-254E46348037}" destId="{76644BE8-9D7C-4C09-B250-3D10AF48CBB7}" srcOrd="12" destOrd="0" presId="urn:microsoft.com/office/officeart/2005/8/layout/target3"/>
    <dgm:cxn modelId="{28F9CAFC-24FF-406D-89CB-B3E2926B4F16}" type="presParOf" srcId="{333A1088-737F-45CB-B68E-254E46348037}" destId="{EE85B701-7295-41C0-BA7A-34D3756A2AE6}" srcOrd="13" destOrd="0" presId="urn:microsoft.com/office/officeart/2005/8/layout/target3"/>
    <dgm:cxn modelId="{AD2CE023-3F2E-4F3D-A96A-1B8B95F901CC}" type="presParOf" srcId="{333A1088-737F-45CB-B68E-254E46348037}" destId="{8BEBB6EC-1DAA-4CAC-8A25-BC0FCBD5DBD5}" srcOrd="14" destOrd="0" presId="urn:microsoft.com/office/officeart/2005/8/layout/target3"/>
    <dgm:cxn modelId="{5D01C7FC-46C2-48A4-84BB-5664B50775E8}" type="presParOf" srcId="{333A1088-737F-45CB-B68E-254E46348037}" destId="{AED2198E-93D5-4001-81B4-73124B309672}" srcOrd="15" destOrd="0" presId="urn:microsoft.com/office/officeart/2005/8/layout/target3"/>
    <dgm:cxn modelId="{25C6D568-0D07-4F4A-AA28-11CFFC435E36}" type="presParOf" srcId="{333A1088-737F-45CB-B68E-254E46348037}" destId="{2BE915AB-18AA-4053-B92C-3BFC9ED204BB}" srcOrd="16" destOrd="0" presId="urn:microsoft.com/office/officeart/2005/8/layout/target3"/>
    <dgm:cxn modelId="{F44E87B0-2110-4E37-8FF9-39F79FE62A92}" type="presParOf" srcId="{333A1088-737F-45CB-B68E-254E46348037}" destId="{6BB5E863-4638-4E1D-BFDE-399D028AC4ED}" srcOrd="17" destOrd="0" presId="urn:microsoft.com/office/officeart/2005/8/layout/target3"/>
    <dgm:cxn modelId="{17C4334B-3CAE-4FA8-A68D-F57AC8DD1871}" type="presParOf" srcId="{333A1088-737F-45CB-B68E-254E46348037}" destId="{5A5FFA88-C948-4069-8E93-59FA12366E83}" srcOrd="18" destOrd="0" presId="urn:microsoft.com/office/officeart/2005/8/layout/target3"/>
    <dgm:cxn modelId="{CB3E956D-230C-4D1E-A00D-E815AB225FC7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Strančice, okres Praha - východ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err="1" smtClean="0"/>
            <a:t>AUTOR:Postupová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792083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NÁZEV:VY_32_INOVACE_3.2.2.1.P01</a:t>
          </a:r>
          <a:endParaRPr lang="cs-CZ" sz="2000" kern="1200" dirty="0"/>
        </a:p>
      </dsp:txBody>
      <dsp:txXfrm>
        <a:off x="1273857" y="792083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24143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2000" kern="1200" dirty="0" err="1" smtClean="0"/>
            <a:t>Vyjm.sl.a</a:t>
          </a:r>
          <a:r>
            <a:rPr lang="cs-CZ" sz="2000" kern="1200" dirty="0" smtClean="0"/>
            <a:t> </a:t>
          </a:r>
          <a:r>
            <a:rPr lang="cs-CZ" sz="2000" kern="1200" dirty="0" err="1" smtClean="0"/>
            <a:t>sl.odvozená</a:t>
          </a:r>
          <a:r>
            <a:rPr lang="cs-CZ" sz="2000" kern="1200" dirty="0" smtClean="0"/>
            <a:t>-B</a:t>
          </a:r>
          <a:endParaRPr lang="cs-CZ" sz="2000" kern="1200" dirty="0"/>
        </a:p>
      </dsp:txBody>
      <dsp:txXfrm>
        <a:off x="1224143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24143" y="1567773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24143" y="1567773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4813" cy="4953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48100" y="0"/>
            <a:ext cx="2944813" cy="4953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C0765036-7828-45C2-83CC-86CBE3190EC1}" type="datetimeFigureOut">
              <a:rPr lang="cs-CZ"/>
              <a:pPr>
                <a:defRPr/>
              </a:pPr>
              <a:t>5.6.2012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59350" cy="3719512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79450" y="4711700"/>
            <a:ext cx="5435600" cy="4462463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421813"/>
            <a:ext cx="2944813" cy="4953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48100" y="9421813"/>
            <a:ext cx="2944813" cy="4953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422629EB-61B6-48CD-890C-B615AD117B0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95885321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717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fld id="{EA780504-1BFB-4A75-AA80-72ADC02C9BD2}" type="slidenum">
              <a:rPr lang="cs-CZ" smtClean="0">
                <a:solidFill>
                  <a:srgbClr val="000000"/>
                </a:solidFill>
                <a:latin typeface="Calibri" pitchFamily="34" charset="0"/>
              </a:rPr>
              <a:pPr eaLnBrk="1" fontAlgn="base" hangingPunct="1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 smtClean="0">
              <a:solidFill>
                <a:srgbClr val="000000"/>
              </a:solidFill>
              <a:latin typeface="Calibri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968710B-2E04-4296-9BE3-B6CC4E943B96}" type="datetimeFigureOut">
              <a:rPr lang="cs-CZ"/>
              <a:pPr>
                <a:defRPr/>
              </a:pPr>
              <a:t>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AEC113-2C8B-4BDD-8748-81C8C006D69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6993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EFD0EA-4468-4F9F-AD29-A9837599F387}" type="datetimeFigureOut">
              <a:rPr lang="cs-CZ"/>
              <a:pPr>
                <a:defRPr/>
              </a:pPr>
              <a:t>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11F1B4-C0A2-4703-91BB-2629A28866F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3518044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672CD4-E48B-4F69-9A5B-953E9BBB6487}" type="datetimeFigureOut">
              <a:rPr lang="cs-CZ"/>
              <a:pPr>
                <a:defRPr/>
              </a:pPr>
              <a:t>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CF9A58C-76A9-4248-944D-90D3D2F12AE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888170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8B3674C-9541-4B22-87EF-57D20F7A03BE}" type="datetimeFigureOut">
              <a:rPr lang="cs-CZ"/>
              <a:pPr>
                <a:defRPr/>
              </a:pPr>
              <a:t>5.6.2012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483598E-04A5-41F5-BDA4-F50DB8130F9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97311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327A3E5-DA3F-4FD5-8824-A5D5EE3F91E1}" type="datetimeFigureOut">
              <a:rPr lang="cs-CZ"/>
              <a:pPr>
                <a:defRPr/>
              </a:pPr>
              <a:t>5.6.2012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DF52ADA-FE25-48FB-9CC0-84BAE4A25E0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33901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3A8B4A-A72E-418C-B9A6-5EB75FE69102}" type="datetimeFigureOut">
              <a:rPr lang="cs-CZ"/>
              <a:pPr>
                <a:defRPr/>
              </a:pPr>
              <a:t>5.6.2012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A092A9-620E-458A-A49B-F57D840509E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7513502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427E44-49A0-44DC-98FC-93C1A52EE1AE}" type="datetimeFigureOut">
              <a:rPr lang="cs-CZ"/>
              <a:pPr>
                <a:defRPr/>
              </a:pPr>
              <a:t>5.6.2012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07C429-5110-462A-AEB1-8C44EB8C85C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384711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9652B38-79A6-4F5F-ABA5-35DAAF53E161}" type="datetimeFigureOut">
              <a:rPr lang="cs-CZ"/>
              <a:pPr>
                <a:defRPr/>
              </a:pPr>
              <a:t>5.6.2012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A32524-6469-4F4C-9CD8-C12D50A6FED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31694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01293C-EF8A-4D07-9C0F-1EAE349AACDA}" type="datetimeFigureOut">
              <a:rPr lang="cs-CZ"/>
              <a:pPr>
                <a:defRPr/>
              </a:pPr>
              <a:t>5.6.2012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CB8718-B740-4A88-B271-B9769FEFACA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231846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601178-86B0-4971-B86F-DB766B27F70F}" type="datetimeFigureOut">
              <a:rPr lang="cs-CZ"/>
              <a:pPr>
                <a:defRPr/>
              </a:pPr>
              <a:t>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FBD997-F9C2-40BC-9049-A27131B34E8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2674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8A13B4-8569-41E3-B192-D217CBEF19EE}" type="datetimeFigureOut">
              <a:rPr lang="cs-CZ"/>
              <a:pPr>
                <a:defRPr/>
              </a:pPr>
              <a:t>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303485-9332-4CB5-9E63-55F5DB5A4AF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27714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4BA5C45B-5819-4B5E-9AC8-1E09D36704EA}" type="datetimeFigureOut">
              <a:rPr lang="cs-CZ"/>
              <a:pPr>
                <a:defRPr/>
              </a:pPr>
              <a:t>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465040D5-6BBA-4576-873B-70C8F1527DD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2051" name="Obrázek 4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3738563" y="2565400"/>
            <a:ext cx="2405062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>
                <a:solidFill>
                  <a:srgbClr val="000000"/>
                </a:solidFill>
                <a:latin typeface="Calibri" pitchFamily="34" charset="0"/>
              </a:rPr>
              <a:t>CZ.1.07/1.4.00/21.2976</a:t>
            </a:r>
          </a:p>
        </p:txBody>
      </p:sp>
      <p:sp>
        <p:nvSpPr>
          <p:cNvPr id="2053" name="TextovéPole 1"/>
          <p:cNvSpPr txBox="1">
            <a:spLocks noChangeArrowheads="1"/>
          </p:cNvSpPr>
          <p:nvPr/>
        </p:nvSpPr>
        <p:spPr bwMode="auto">
          <a:xfrm>
            <a:off x="2751138" y="1339850"/>
            <a:ext cx="185737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endParaRPr lang="cs-CZ">
              <a:latin typeface="Calibri" pitchFamily="34" charset="0"/>
            </a:endParaRPr>
          </a:p>
        </p:txBody>
      </p:sp>
      <p:sp>
        <p:nvSpPr>
          <p:cNvPr id="2054" name="TextovéPole 5"/>
          <p:cNvSpPr txBox="1">
            <a:spLocks noChangeArrowheads="1"/>
          </p:cNvSpPr>
          <p:nvPr/>
        </p:nvSpPr>
        <p:spPr bwMode="auto">
          <a:xfrm>
            <a:off x="2657475" y="2179638"/>
            <a:ext cx="184150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endParaRPr lang="cs-CZ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extovéPole 1"/>
          <p:cNvSpPr txBox="1">
            <a:spLocks noChangeArrowheads="1"/>
          </p:cNvSpPr>
          <p:nvPr/>
        </p:nvSpPr>
        <p:spPr bwMode="auto">
          <a:xfrm>
            <a:off x="468313" y="1368425"/>
            <a:ext cx="8351837" cy="2678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2400">
                <a:solidFill>
                  <a:srgbClr val="FF0000"/>
                </a:solidFill>
              </a:rPr>
              <a:t>                                      A n o t a c e</a:t>
            </a:r>
          </a:p>
          <a:p>
            <a:pPr eaLnBrk="1" hangingPunct="1"/>
            <a:endParaRPr lang="cs-CZ" sz="2400">
              <a:solidFill>
                <a:srgbClr val="FF0000"/>
              </a:solidFill>
            </a:endParaRPr>
          </a:p>
          <a:p>
            <a:pPr eaLnBrk="1" hangingPunct="1"/>
            <a:endParaRPr lang="cs-CZ" sz="2400"/>
          </a:p>
          <a:p>
            <a:pPr eaLnBrk="1" hangingPunct="1"/>
            <a:r>
              <a:rPr lang="cs-CZ" sz="2400"/>
              <a:t>Žáci se seznamují se slovy příbuznými k jednotlivým vyjmenovaným slovům.</a:t>
            </a:r>
          </a:p>
          <a:p>
            <a:pPr eaLnBrk="1" hangingPunct="1"/>
            <a:endParaRPr lang="cs-CZ" sz="2400">
              <a:solidFill>
                <a:srgbClr val="FF0000"/>
              </a:solidFill>
            </a:endParaRPr>
          </a:p>
          <a:p>
            <a:pPr eaLnBrk="1" hangingPunct="1"/>
            <a:endParaRPr lang="cs-CZ" sz="240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611560" y="404664"/>
            <a:ext cx="936104" cy="92333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>
              <a:defRPr/>
            </a:pPr>
            <a:r>
              <a:rPr lang="cs-CZ" sz="5400" b="1" dirty="0">
                <a:ln w="10541" cmpd="sng">
                  <a:solidFill>
                    <a:schemeClr val="tx1"/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</a:rPr>
              <a:t>B                   </a:t>
            </a:r>
          </a:p>
        </p:txBody>
      </p:sp>
      <p:sp>
        <p:nvSpPr>
          <p:cNvPr id="4099" name="TextovéPole 4"/>
          <p:cNvSpPr txBox="1">
            <a:spLocks noChangeArrowheads="1"/>
          </p:cNvSpPr>
          <p:nvPr/>
        </p:nvSpPr>
        <p:spPr bwMode="auto">
          <a:xfrm>
            <a:off x="395288" y="1470025"/>
            <a:ext cx="8174037" cy="5262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2400" dirty="0">
                <a:solidFill>
                  <a:srgbClr val="C00000"/>
                </a:solidFill>
              </a:rPr>
              <a:t>Být   </a:t>
            </a:r>
            <a:r>
              <a:rPr lang="cs-CZ" sz="2400" dirty="0"/>
              <a:t>abych, abys, aby, abychom, abyste.., </a:t>
            </a:r>
          </a:p>
          <a:p>
            <a:pPr eaLnBrk="1" hangingPunct="1"/>
            <a:r>
              <a:rPr lang="cs-CZ" sz="2400" dirty="0"/>
              <a:t>        kdybych, kdybys, kdyby.., bych, bys, by, bychom..,</a:t>
            </a:r>
          </a:p>
          <a:p>
            <a:pPr eaLnBrk="1" hangingPunct="1"/>
            <a:r>
              <a:rPr lang="cs-CZ" sz="2400" dirty="0">
                <a:solidFill>
                  <a:srgbClr val="C00000"/>
                </a:solidFill>
              </a:rPr>
              <a:t>        </a:t>
            </a:r>
            <a:r>
              <a:rPr lang="cs-CZ" sz="2400" dirty="0"/>
              <a:t>bytí, </a:t>
            </a:r>
            <a:r>
              <a:rPr lang="cs-CZ" sz="2400" dirty="0" smtClean="0"/>
              <a:t>bývalý, nebyl</a:t>
            </a:r>
            <a:r>
              <a:rPr lang="cs-CZ" sz="2400" smtClean="0"/>
              <a:t>, pozbýt, nabýt</a:t>
            </a:r>
            <a:r>
              <a:rPr lang="cs-CZ" sz="2400" dirty="0"/>
              <a:t>, </a:t>
            </a:r>
            <a:r>
              <a:rPr lang="cs-CZ" sz="2400" dirty="0" smtClean="0"/>
              <a:t>přibýt, …,</a:t>
            </a:r>
            <a:endParaRPr lang="cs-CZ" sz="2400" dirty="0"/>
          </a:p>
          <a:p>
            <a:pPr eaLnBrk="1" hangingPunct="1"/>
            <a:endParaRPr lang="cs-CZ" sz="2400" dirty="0"/>
          </a:p>
          <a:p>
            <a:pPr eaLnBrk="1" hangingPunct="1"/>
            <a:r>
              <a:rPr lang="cs-CZ" sz="2400" dirty="0">
                <a:solidFill>
                  <a:srgbClr val="C00000"/>
                </a:solidFill>
              </a:rPr>
              <a:t>Bydlit     </a:t>
            </a:r>
            <a:r>
              <a:rPr lang="cs-CZ" sz="2400" dirty="0"/>
              <a:t>bydliště, obydlí, bydlo..,</a:t>
            </a:r>
          </a:p>
          <a:p>
            <a:pPr eaLnBrk="1" hangingPunct="1"/>
            <a:endParaRPr lang="cs-CZ" sz="2400" dirty="0"/>
          </a:p>
          <a:p>
            <a:pPr eaLnBrk="1" hangingPunct="1"/>
            <a:r>
              <a:rPr lang="cs-CZ" sz="2400" dirty="0">
                <a:solidFill>
                  <a:srgbClr val="C00000"/>
                </a:solidFill>
              </a:rPr>
              <a:t>Obyvatel  </a:t>
            </a:r>
            <a:r>
              <a:rPr lang="cs-CZ" sz="2400" dirty="0"/>
              <a:t>obyvatelstvo, obyvatelný..,</a:t>
            </a:r>
          </a:p>
          <a:p>
            <a:pPr eaLnBrk="1" hangingPunct="1"/>
            <a:endParaRPr lang="cs-CZ" sz="2400" dirty="0">
              <a:solidFill>
                <a:srgbClr val="C00000"/>
              </a:solidFill>
            </a:endParaRPr>
          </a:p>
          <a:p>
            <a:pPr eaLnBrk="1" hangingPunct="1"/>
            <a:r>
              <a:rPr lang="cs-CZ" sz="2400" dirty="0">
                <a:solidFill>
                  <a:srgbClr val="C00000"/>
                </a:solidFill>
              </a:rPr>
              <a:t>Byt</a:t>
            </a:r>
            <a:r>
              <a:rPr lang="cs-CZ" sz="2400" dirty="0"/>
              <a:t>   bytná, </a:t>
            </a:r>
            <a:r>
              <a:rPr lang="cs-CZ" sz="2400" dirty="0" err="1"/>
              <a:t>byteček</a:t>
            </a:r>
            <a:r>
              <a:rPr lang="cs-CZ" sz="2400" dirty="0"/>
              <a:t>, bytové, nebytový, ubytovna..,</a:t>
            </a:r>
          </a:p>
          <a:p>
            <a:pPr eaLnBrk="1" hangingPunct="1"/>
            <a:endParaRPr lang="cs-CZ" sz="2400" dirty="0">
              <a:solidFill>
                <a:srgbClr val="C00000"/>
              </a:solidFill>
            </a:endParaRPr>
          </a:p>
          <a:p>
            <a:pPr eaLnBrk="1" hangingPunct="1"/>
            <a:r>
              <a:rPr lang="cs-CZ" sz="2400" dirty="0">
                <a:solidFill>
                  <a:srgbClr val="C00000"/>
                </a:solidFill>
              </a:rPr>
              <a:t>Příbytek</a:t>
            </a:r>
            <a:r>
              <a:rPr lang="cs-CZ" sz="2400" dirty="0"/>
              <a:t>  přebytek..,</a:t>
            </a:r>
          </a:p>
          <a:p>
            <a:pPr eaLnBrk="1" hangingPunct="1"/>
            <a:endParaRPr lang="cs-CZ" sz="2400" dirty="0">
              <a:solidFill>
                <a:srgbClr val="C00000"/>
              </a:solidFill>
            </a:endParaRPr>
          </a:p>
          <a:p>
            <a:pPr eaLnBrk="1" hangingPunct="1"/>
            <a:r>
              <a:rPr lang="cs-CZ" sz="2400" dirty="0">
                <a:solidFill>
                  <a:srgbClr val="C00000"/>
                </a:solidFill>
              </a:rPr>
              <a:t>Nábytek  </a:t>
            </a:r>
            <a:r>
              <a:rPr lang="cs-CZ" sz="2400" dirty="0"/>
              <a:t>nábytkářský..,</a:t>
            </a:r>
          </a:p>
          <a:p>
            <a:pPr eaLnBrk="1" hangingPunct="1"/>
            <a:endParaRPr lang="cs-CZ" sz="2400" dirty="0">
              <a:solidFill>
                <a:srgbClr val="C00000"/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extovéPole 2"/>
          <p:cNvSpPr txBox="1">
            <a:spLocks noChangeArrowheads="1"/>
          </p:cNvSpPr>
          <p:nvPr/>
        </p:nvSpPr>
        <p:spPr bwMode="auto">
          <a:xfrm>
            <a:off x="179388" y="1125538"/>
            <a:ext cx="8640762" cy="56308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2400">
                <a:solidFill>
                  <a:srgbClr val="C00000"/>
                </a:solidFill>
              </a:rPr>
              <a:t>Dobytek  </a:t>
            </a:r>
            <a:r>
              <a:rPr lang="cs-CZ" sz="2400"/>
              <a:t>dobytkářství, dobytčí..,</a:t>
            </a:r>
          </a:p>
          <a:p>
            <a:pPr eaLnBrk="1" hangingPunct="1"/>
            <a:endParaRPr lang="cs-CZ" sz="2400"/>
          </a:p>
          <a:p>
            <a:pPr eaLnBrk="1" hangingPunct="1"/>
            <a:r>
              <a:rPr lang="cs-CZ" sz="2400">
                <a:solidFill>
                  <a:srgbClr val="C00000"/>
                </a:solidFill>
              </a:rPr>
              <a:t>Obyčej</a:t>
            </a:r>
            <a:r>
              <a:rPr lang="cs-CZ" sz="2400"/>
              <a:t>    obyčejně, neobyčejný..,</a:t>
            </a:r>
          </a:p>
          <a:p>
            <a:pPr eaLnBrk="1" hangingPunct="1"/>
            <a:endParaRPr lang="cs-CZ" sz="2400">
              <a:solidFill>
                <a:srgbClr val="C00000"/>
              </a:solidFill>
            </a:endParaRPr>
          </a:p>
          <a:p>
            <a:pPr eaLnBrk="1" hangingPunct="1"/>
            <a:r>
              <a:rPr lang="cs-CZ" sz="2400">
                <a:solidFill>
                  <a:srgbClr val="C00000"/>
                </a:solidFill>
              </a:rPr>
              <a:t>Bystrý      </a:t>
            </a:r>
            <a:r>
              <a:rPr lang="cs-CZ" sz="2400"/>
              <a:t>bystřina, bystrost, bystře..,</a:t>
            </a:r>
          </a:p>
          <a:p>
            <a:pPr eaLnBrk="1" hangingPunct="1"/>
            <a:endParaRPr lang="cs-CZ" sz="2400">
              <a:solidFill>
                <a:srgbClr val="C00000"/>
              </a:solidFill>
            </a:endParaRPr>
          </a:p>
          <a:p>
            <a:pPr eaLnBrk="1" hangingPunct="1"/>
            <a:r>
              <a:rPr lang="cs-CZ" sz="2400">
                <a:solidFill>
                  <a:srgbClr val="C00000"/>
                </a:solidFill>
              </a:rPr>
              <a:t>Bylina      </a:t>
            </a:r>
            <a:r>
              <a:rPr lang="cs-CZ" sz="2400"/>
              <a:t>býlí, černobýl, bylinářka, bylinkový, býložravec..,</a:t>
            </a:r>
          </a:p>
          <a:p>
            <a:pPr eaLnBrk="1" hangingPunct="1"/>
            <a:endParaRPr lang="cs-CZ" sz="2400">
              <a:solidFill>
                <a:srgbClr val="C00000"/>
              </a:solidFill>
            </a:endParaRPr>
          </a:p>
          <a:p>
            <a:pPr eaLnBrk="1" hangingPunct="1"/>
            <a:r>
              <a:rPr lang="cs-CZ" sz="2400">
                <a:solidFill>
                  <a:srgbClr val="C00000"/>
                </a:solidFill>
              </a:rPr>
              <a:t>Kobyla </a:t>
            </a:r>
            <a:r>
              <a:rPr lang="cs-CZ" sz="2400"/>
              <a:t>    kobylí, kobylka..,</a:t>
            </a:r>
          </a:p>
          <a:p>
            <a:pPr eaLnBrk="1" hangingPunct="1"/>
            <a:endParaRPr lang="cs-CZ" sz="2400">
              <a:solidFill>
                <a:srgbClr val="C00000"/>
              </a:solidFill>
            </a:endParaRPr>
          </a:p>
          <a:p>
            <a:pPr eaLnBrk="1" hangingPunct="1"/>
            <a:r>
              <a:rPr lang="cs-CZ" sz="2400">
                <a:solidFill>
                  <a:srgbClr val="C00000"/>
                </a:solidFill>
              </a:rPr>
              <a:t>Býk          </a:t>
            </a:r>
            <a:r>
              <a:rPr lang="cs-CZ" sz="2400"/>
              <a:t>býčí, býkovec, býček..,</a:t>
            </a:r>
          </a:p>
          <a:p>
            <a:pPr eaLnBrk="1" hangingPunct="1"/>
            <a:endParaRPr lang="cs-CZ" sz="2400">
              <a:solidFill>
                <a:srgbClr val="C00000"/>
              </a:solidFill>
            </a:endParaRPr>
          </a:p>
          <a:p>
            <a:pPr eaLnBrk="1" hangingPunct="1"/>
            <a:r>
              <a:rPr lang="cs-CZ" sz="2400">
                <a:solidFill>
                  <a:srgbClr val="C00000"/>
                </a:solidFill>
              </a:rPr>
              <a:t>Vlastní jména  </a:t>
            </a:r>
            <a:r>
              <a:rPr lang="cs-CZ" sz="2400"/>
              <a:t>Přibyslav, Bystřice, Byšice, Bylany, Kobylisy,</a:t>
            </a:r>
          </a:p>
          <a:p>
            <a:pPr eaLnBrk="1" hangingPunct="1"/>
            <a:r>
              <a:rPr lang="cs-CZ" sz="2400">
                <a:solidFill>
                  <a:srgbClr val="C00000"/>
                </a:solidFill>
              </a:rPr>
              <a:t>                        </a:t>
            </a:r>
            <a:r>
              <a:rPr lang="cs-CZ" sz="2400"/>
              <a:t>Bydžov.., Zbyněk, Zbyšek..,</a:t>
            </a:r>
            <a:endParaRPr lang="cs-CZ" sz="2400">
              <a:solidFill>
                <a:srgbClr val="C00000"/>
              </a:solidFill>
            </a:endParaRPr>
          </a:p>
          <a:p>
            <a:pPr eaLnBrk="1" hangingPunct="1"/>
            <a:endParaRPr lang="cs-CZ" sz="2400">
              <a:solidFill>
                <a:srgbClr val="C00000"/>
              </a:solidFill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238</TotalTime>
  <Words>170</Words>
  <Application>Microsoft Office PowerPoint</Application>
  <PresentationFormat>Předvádění na obrazovce (4:3)</PresentationFormat>
  <Paragraphs>39</Paragraphs>
  <Slides>4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7" baseType="lpstr">
      <vt:lpstr>Arial</vt:lpstr>
      <vt:lpstr>Calibri</vt:lpstr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Postupova Alena</dc:creator>
  <cp:lastModifiedBy>Alena</cp:lastModifiedBy>
  <cp:revision>36</cp:revision>
  <cp:lastPrinted>2011-11-07T13:07:31Z</cp:lastPrinted>
  <dcterms:created xsi:type="dcterms:W3CDTF">2011-11-02T10:29:00Z</dcterms:created>
  <dcterms:modified xsi:type="dcterms:W3CDTF">2012-06-05T18:06:59Z</dcterms:modified>
</cp:coreProperties>
</file>