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VY_32_INOVACE_14_Podstatná jména 4.ročník_Vzor pán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 pán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BBFA44D-BD44-4532-A1D4-8EFB692E14DF}">
      <dgm:prSet/>
      <dgm:spPr/>
      <dgm:t>
        <a:bodyPr/>
        <a:lstStyle/>
        <a:p>
          <a:pPr algn="l"/>
          <a:r>
            <a:rPr lang="cs-CZ" dirty="0" smtClean="0"/>
            <a:t>Vytvořeno: březen 2012</a:t>
          </a:r>
          <a:endParaRPr lang="cs-CZ" dirty="0"/>
        </a:p>
      </dgm:t>
    </dgm:pt>
    <dgm:pt modelId="{1FFEBC54-2547-4D57-96B6-05B5F77C17CE}" type="parTrans" cxnId="{FDB81BB6-FA12-4369-9D32-182226E20E01}">
      <dgm:prSet/>
      <dgm:spPr/>
    </dgm:pt>
    <dgm:pt modelId="{0483277E-48C2-4397-A9B2-C08AD64053D6}" type="sibTrans" cxnId="{FDB81BB6-FA12-4369-9D32-182226E20E01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D419D2C-D629-4F2A-B484-76FC449D577E}" type="pres">
      <dgm:prSet presAssocID="{FBBFA44D-BD44-4532-A1D4-8EFB692E14DF}" presName="vertSpace5" presStyleLbl="node1" presStyleIdx="3" presStyleCnt="6"/>
      <dgm:spPr/>
    </dgm:pt>
    <dgm:pt modelId="{4734366A-96DC-4B80-BF2D-C000595CBF1A}" type="pres">
      <dgm:prSet presAssocID="{FBBFA44D-BD44-4532-A1D4-8EFB692E14DF}" presName="circle5" presStyleLbl="node1" presStyleIdx="4" presStyleCnt="6"/>
      <dgm:spPr/>
    </dgm:pt>
    <dgm:pt modelId="{B47D52E3-5C28-4F05-82EC-E3821B17A639}" type="pres">
      <dgm:prSet presAssocID="{FBBFA44D-BD44-4532-A1D4-8EFB692E14DF}" presName="rect5" presStyleLbl="alignAcc1" presStyleIdx="4" presStyleCnt="6"/>
      <dgm:spPr/>
    </dgm:pt>
    <dgm:pt modelId="{65231884-B494-496E-A50C-02683A59EE6E}" type="pres">
      <dgm:prSet presAssocID="{4C35D32F-0EAB-4CD7-82EE-45574DC2A586}" presName="vertSpace6" presStyleLbl="node1" presStyleIdx="4" presStyleCnt="6"/>
      <dgm:spPr/>
    </dgm:pt>
    <dgm:pt modelId="{85074C95-6926-4FDE-93BB-F3416FAF305B}" type="pres">
      <dgm:prSet presAssocID="{4C35D32F-0EAB-4CD7-82EE-45574DC2A586}" presName="circle6" presStyleLbl="node1" presStyleIdx="5" presStyleCnt="6"/>
      <dgm:spPr/>
    </dgm:pt>
    <dgm:pt modelId="{5BC14A12-164A-4C77-874D-20F081784626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2261C4-5F91-4ECC-AC22-4D2FAC955D6A}" type="pres">
      <dgm:prSet presAssocID="{FBBFA44D-BD44-4532-A1D4-8EFB692E14DF}" presName="rect5ParTxNoCh" presStyleLbl="alignAcc1" presStyleIdx="5" presStyleCnt="6">
        <dgm:presLayoutVars>
          <dgm:chMax val="1"/>
          <dgm:bulletEnabled val="1"/>
        </dgm:presLayoutVars>
      </dgm:prSet>
      <dgm:spPr/>
    </dgm:pt>
    <dgm:pt modelId="{6374F336-5917-45DB-976B-EE604E47CD1F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64D5C0F-7805-41ED-814A-3D5097275B26}" type="presOf" srcId="{757F3AB3-0718-4624-B441-E567A8F0AB56}" destId="{333A1088-737F-45CB-B68E-254E46348037}" srcOrd="0" destOrd="0" presId="urn:microsoft.com/office/officeart/2005/8/layout/target3"/>
    <dgm:cxn modelId="{96DDD3C1-BB23-4CD5-B3FF-02123019DBB2}" type="presOf" srcId="{D1B46980-6531-4606-95E6-44980827E919}" destId="{6140AFEC-043D-4C43-A2F9-D0F5331DF3A3}" srcOrd="0" destOrd="0" presId="urn:microsoft.com/office/officeart/2005/8/layout/target3"/>
    <dgm:cxn modelId="{124C83A5-6AA6-4986-B1AA-A834D38379EA}" type="presOf" srcId="{D8197B8C-B260-4A16-BDF4-0947B075E274}" destId="{5A5FFA88-C948-4069-8E93-59FA12366E83}" srcOrd="1" destOrd="0" presId="urn:microsoft.com/office/officeart/2005/8/layout/target3"/>
    <dgm:cxn modelId="{717283E6-1C79-4A9F-B9B8-96D95A63EFB6}" type="presOf" srcId="{D1D4F407-5343-4D3F-B5B9-D407B03CAEB4}" destId="{AED2198E-93D5-4001-81B4-73124B309672}" srcOrd="1" destOrd="0" presId="urn:microsoft.com/office/officeart/2005/8/layout/target3"/>
    <dgm:cxn modelId="{1900448D-0B87-4AF1-AD5C-16FDE9097281}" type="presOf" srcId="{4C35D32F-0EAB-4CD7-82EE-45574DC2A586}" destId="{6374F336-5917-45DB-976B-EE604E47CD1F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86BBA24-466D-43DE-9D62-D1E3CFFE511B}" type="presOf" srcId="{4C35D32F-0EAB-4CD7-82EE-45574DC2A586}" destId="{5BC14A12-164A-4C77-874D-20F081784626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9EAE39D-D2AA-4CF0-8EFA-F82CE86AB1D1}" type="presOf" srcId="{FBBFA44D-BD44-4532-A1D4-8EFB692E14DF}" destId="{452261C4-5F91-4ECC-AC22-4D2FAC955D6A}" srcOrd="1" destOrd="0" presId="urn:microsoft.com/office/officeart/2005/8/layout/target3"/>
    <dgm:cxn modelId="{BD11A5BB-6F1A-4CA2-AB8D-73E22237A7FC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EC89EB2-9A00-49CC-8D62-79BFED9C8B36}" type="presOf" srcId="{FBBFA44D-BD44-4532-A1D4-8EFB692E14DF}" destId="{B47D52E3-5C28-4F05-82EC-E3821B17A639}" srcOrd="0" destOrd="0" presId="urn:microsoft.com/office/officeart/2005/8/layout/target3"/>
    <dgm:cxn modelId="{6E025F67-75B6-4C54-8975-6694A8B6505F}" type="presOf" srcId="{D1B46980-6531-4606-95E6-44980827E919}" destId="{2BE915AB-18AA-4053-B92C-3BFC9ED204BB}" srcOrd="1" destOrd="0" presId="urn:microsoft.com/office/officeart/2005/8/layout/target3"/>
    <dgm:cxn modelId="{FDB81BB6-FA12-4369-9D32-182226E20E01}" srcId="{757F3AB3-0718-4624-B441-E567A8F0AB56}" destId="{FBBFA44D-BD44-4532-A1D4-8EFB692E14DF}" srcOrd="4" destOrd="0" parTransId="{1FFEBC54-2547-4D57-96B6-05B5F77C17CE}" sibTransId="{0483277E-48C2-4397-A9B2-C08AD64053D6}"/>
    <dgm:cxn modelId="{5E3E4000-A9F1-4B65-8DD5-A693A65BE496}" type="presOf" srcId="{B651F6E3-6281-48DB-9319-2AEAFDAE7572}" destId="{6BB5E863-4638-4E1D-BFDE-399D028AC4ED}" srcOrd="1" destOrd="0" presId="urn:microsoft.com/office/officeart/2005/8/layout/target3"/>
    <dgm:cxn modelId="{F4052E98-9831-4D9C-B47B-375AE89CB8A8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1D01BAE4-A73D-4637-A374-A4C835865A43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86803B-B114-46CE-BDC8-01EB2D4C23AF}" type="presParOf" srcId="{333A1088-737F-45CB-B68E-254E46348037}" destId="{F5ABB229-8D3B-4694-996A-96F23CF14429}" srcOrd="0" destOrd="0" presId="urn:microsoft.com/office/officeart/2005/8/layout/target3"/>
    <dgm:cxn modelId="{B5BCC304-0305-4B64-87BD-1183852DC4B0}" type="presParOf" srcId="{333A1088-737F-45CB-B68E-254E46348037}" destId="{F41139FD-01EE-4571-8B17-4FB00FC51163}" srcOrd="1" destOrd="0" presId="urn:microsoft.com/office/officeart/2005/8/layout/target3"/>
    <dgm:cxn modelId="{E60B78DF-1CD0-455F-ADDE-BF89F8AED885}" type="presParOf" srcId="{333A1088-737F-45CB-B68E-254E46348037}" destId="{D005CE8C-CC26-4C3E-AC11-E15060ECD759}" srcOrd="2" destOrd="0" presId="urn:microsoft.com/office/officeart/2005/8/layout/target3"/>
    <dgm:cxn modelId="{ABC08301-7260-4B6D-B9D6-2AF0FA9F44C6}" type="presParOf" srcId="{333A1088-737F-45CB-B68E-254E46348037}" destId="{2C702D82-9B77-49B7-9568-BB8EB47C3372}" srcOrd="3" destOrd="0" presId="urn:microsoft.com/office/officeart/2005/8/layout/target3"/>
    <dgm:cxn modelId="{98800E5D-6A39-416C-9F0E-36F3BDC3425D}" type="presParOf" srcId="{333A1088-737F-45CB-B68E-254E46348037}" destId="{A52A0455-90FF-4808-ABD0-F02540D31D5A}" srcOrd="4" destOrd="0" presId="urn:microsoft.com/office/officeart/2005/8/layout/target3"/>
    <dgm:cxn modelId="{47C39F77-F140-473C-AB71-363180A14F9E}" type="presParOf" srcId="{333A1088-737F-45CB-B68E-254E46348037}" destId="{6140AFEC-043D-4C43-A2F9-D0F5331DF3A3}" srcOrd="5" destOrd="0" presId="urn:microsoft.com/office/officeart/2005/8/layout/target3"/>
    <dgm:cxn modelId="{9194F1B9-A8C6-4C26-86F8-536F8CD373AE}" type="presParOf" srcId="{333A1088-737F-45CB-B68E-254E46348037}" destId="{9358AC05-5D7D-4327-9F80-1AD486AEA664}" srcOrd="6" destOrd="0" presId="urn:microsoft.com/office/officeart/2005/8/layout/target3"/>
    <dgm:cxn modelId="{73D37D47-9ABE-4F44-AE14-0AE2CCA5FA5F}" type="presParOf" srcId="{333A1088-737F-45CB-B68E-254E46348037}" destId="{313FC574-E1CD-4FB4-B054-0B805CE0447D}" srcOrd="7" destOrd="0" presId="urn:microsoft.com/office/officeart/2005/8/layout/target3"/>
    <dgm:cxn modelId="{30C0E913-A9C6-4BAD-A2A0-81903C1E65FF}" type="presParOf" srcId="{333A1088-737F-45CB-B68E-254E46348037}" destId="{619D679B-A015-4ECF-8348-D1034C574F40}" srcOrd="8" destOrd="0" presId="urn:microsoft.com/office/officeart/2005/8/layout/target3"/>
    <dgm:cxn modelId="{B7475680-0684-47E0-9B8B-529A9DD641F2}" type="presParOf" srcId="{333A1088-737F-45CB-B68E-254E46348037}" destId="{322283A8-4A27-4CDA-BAE3-F381106A9174}" srcOrd="9" destOrd="0" presId="urn:microsoft.com/office/officeart/2005/8/layout/target3"/>
    <dgm:cxn modelId="{11DF24EA-FC8D-4343-A8D1-0A3A68A21E04}" type="presParOf" srcId="{333A1088-737F-45CB-B68E-254E46348037}" destId="{FFC9F71D-1B4F-4AD9-A4A6-86ADEFC8AF5C}" srcOrd="10" destOrd="0" presId="urn:microsoft.com/office/officeart/2005/8/layout/target3"/>
    <dgm:cxn modelId="{E445E9DB-7D62-478B-B506-CB8DB53E394C}" type="presParOf" srcId="{333A1088-737F-45CB-B68E-254E46348037}" destId="{25B08C86-7E15-44DC-BE7F-FFB55DD49D12}" srcOrd="11" destOrd="0" presId="urn:microsoft.com/office/officeart/2005/8/layout/target3"/>
    <dgm:cxn modelId="{C47A255D-6C18-412D-8282-DE29C7B5CAF9}" type="presParOf" srcId="{333A1088-737F-45CB-B68E-254E46348037}" destId="{7D419D2C-D629-4F2A-B484-76FC449D577E}" srcOrd="12" destOrd="0" presId="urn:microsoft.com/office/officeart/2005/8/layout/target3"/>
    <dgm:cxn modelId="{B97D2F29-4C76-4ECD-8D41-DCBF8A310F97}" type="presParOf" srcId="{333A1088-737F-45CB-B68E-254E46348037}" destId="{4734366A-96DC-4B80-BF2D-C000595CBF1A}" srcOrd="13" destOrd="0" presId="urn:microsoft.com/office/officeart/2005/8/layout/target3"/>
    <dgm:cxn modelId="{AF483F9A-8968-40F8-9BDE-B132CD2B29E5}" type="presParOf" srcId="{333A1088-737F-45CB-B68E-254E46348037}" destId="{B47D52E3-5C28-4F05-82EC-E3821B17A639}" srcOrd="14" destOrd="0" presId="urn:microsoft.com/office/officeart/2005/8/layout/target3"/>
    <dgm:cxn modelId="{8D34CF7F-1610-4ECC-8F9E-14F6E1CEC28E}" type="presParOf" srcId="{333A1088-737F-45CB-B68E-254E46348037}" destId="{65231884-B494-496E-A50C-02683A59EE6E}" srcOrd="15" destOrd="0" presId="urn:microsoft.com/office/officeart/2005/8/layout/target3"/>
    <dgm:cxn modelId="{47D6D4EF-1328-48A8-B5AC-3CD854DCD775}" type="presParOf" srcId="{333A1088-737F-45CB-B68E-254E46348037}" destId="{85074C95-6926-4FDE-93BB-F3416FAF305B}" srcOrd="16" destOrd="0" presId="urn:microsoft.com/office/officeart/2005/8/layout/target3"/>
    <dgm:cxn modelId="{C60CD879-753C-49DE-A8B1-63FE8CC4C550}" type="presParOf" srcId="{333A1088-737F-45CB-B68E-254E46348037}" destId="{5BC14A12-164A-4C77-874D-20F081784626}" srcOrd="17" destOrd="0" presId="urn:microsoft.com/office/officeart/2005/8/layout/target3"/>
    <dgm:cxn modelId="{0C1AAC15-DB74-4D6B-B29A-996E9FD9FD78}" type="presParOf" srcId="{333A1088-737F-45CB-B68E-254E46348037}" destId="{AED2198E-93D5-4001-81B4-73124B309672}" srcOrd="18" destOrd="0" presId="urn:microsoft.com/office/officeart/2005/8/layout/target3"/>
    <dgm:cxn modelId="{009F8D14-E946-487D-9EA1-3E0E6B8C163F}" type="presParOf" srcId="{333A1088-737F-45CB-B68E-254E46348037}" destId="{2BE915AB-18AA-4053-B92C-3BFC9ED204BB}" srcOrd="19" destOrd="0" presId="urn:microsoft.com/office/officeart/2005/8/layout/target3"/>
    <dgm:cxn modelId="{71C1463C-1858-4555-AB9E-61A06E0B06BF}" type="presParOf" srcId="{333A1088-737F-45CB-B68E-254E46348037}" destId="{6BB5E863-4638-4E1D-BFDE-399D028AC4ED}" srcOrd="20" destOrd="0" presId="urn:microsoft.com/office/officeart/2005/8/layout/target3"/>
    <dgm:cxn modelId="{B110FE1B-048A-4920-9D55-0DDD73D6A6A7}" type="presParOf" srcId="{333A1088-737F-45CB-B68E-254E46348037}" destId="{5A5FFA88-C948-4069-8E93-59FA12366E83}" srcOrd="21" destOrd="0" presId="urn:microsoft.com/office/officeart/2005/8/layout/target3"/>
    <dgm:cxn modelId="{287A9CDE-DE38-4E3D-960C-6259305CCC31}" type="presParOf" srcId="{333A1088-737F-45CB-B68E-254E46348037}" destId="{452261C4-5F91-4ECC-AC22-4D2FAC955D6A}" srcOrd="22" destOrd="0" presId="urn:microsoft.com/office/officeart/2005/8/layout/target3"/>
    <dgm:cxn modelId="{9581782A-22C4-4C39-9A99-9D275E53E74C}" type="presParOf" srcId="{333A1088-737F-45CB-B68E-254E46348037}" destId="{6374F336-5917-45DB-976B-EE604E47CD1F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VY_32_INOVACE_14_Podstatná jména 4.ročník_Vzor pán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Vzor pán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991B634-37C6-41E9-8121-F4FEE5578B46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A585805-1C8D-4789-B130-8371FC31F3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91B634-37C6-41E9-8121-F4FEE5578B46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A585805-1C8D-4789-B130-8371FC31F3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91B634-37C6-41E9-8121-F4FEE5578B46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A585805-1C8D-4789-B130-8371FC31F3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1B634-37C6-41E9-8121-F4FEE5578B46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85805-1C8D-4789-B130-8371FC31F3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1B634-37C6-41E9-8121-F4FEE5578B46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85805-1C8D-4789-B130-8371FC31F3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91B634-37C6-41E9-8121-F4FEE5578B46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A585805-1C8D-4789-B130-8371FC31F3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1B634-37C6-41E9-8121-F4FEE5578B46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85805-1C8D-4789-B130-8371FC31F3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91B634-37C6-41E9-8121-F4FEE5578B46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A585805-1C8D-4789-B130-8371FC31F3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91B634-37C6-41E9-8121-F4FEE5578B46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A585805-1C8D-4789-B130-8371FC31F3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1B634-37C6-41E9-8121-F4FEE5578B46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85805-1C8D-4789-B130-8371FC31F3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1B634-37C6-41E9-8121-F4FEE5578B46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85805-1C8D-4789-B130-8371FC31F3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991B634-37C6-41E9-8121-F4FEE5578B46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A585805-1C8D-4789-B130-8371FC31F3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9417179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64174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PÁN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07904" y="2276872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4293461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764704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1434608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4. ročníku.</a:t>
            </a:r>
          </a:p>
          <a:p>
            <a:r>
              <a:rPr lang="cs-CZ" dirty="0" smtClean="0"/>
              <a:t>Je zaměřena na životnost a neživotnost mužského rodu a na vzor pán.</a:t>
            </a:r>
          </a:p>
          <a:p>
            <a:r>
              <a:rPr lang="cs-CZ" dirty="0" smtClean="0"/>
              <a:t>U všech cvičení je připravena kontrola.</a:t>
            </a:r>
          </a:p>
          <a:p>
            <a:r>
              <a:rPr lang="cs-CZ" dirty="0" smtClean="0"/>
              <a:t>Některá cvičení lze použít jako pracovní listy.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7253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RODU MUŽSKÉHO ŽIVOTNÁ A NEŽIVOTNÁ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 </a:t>
            </a:r>
            <a:r>
              <a:rPr lang="cs-CZ" dirty="0" err="1" smtClean="0"/>
              <a:t>podstat.jmen</a:t>
            </a:r>
            <a:r>
              <a:rPr lang="cs-CZ" dirty="0" smtClean="0"/>
              <a:t> rodu mužského rozlišujeme další mluvnický význam- </a:t>
            </a:r>
            <a:r>
              <a:rPr lang="cs-CZ" dirty="0" smtClean="0">
                <a:solidFill>
                  <a:srgbClr val="FF0000"/>
                </a:solidFill>
              </a:rPr>
              <a:t>životnost a neživotnost </a:t>
            </a:r>
            <a:r>
              <a:rPr lang="cs-CZ" dirty="0" smtClean="0"/>
              <a:t>(podstatná jména mužského rodu </a:t>
            </a:r>
            <a:r>
              <a:rPr lang="cs-CZ" dirty="0" smtClean="0">
                <a:solidFill>
                  <a:srgbClr val="FF0000"/>
                </a:solidFill>
              </a:rPr>
              <a:t>životná a neživotná).</a:t>
            </a:r>
          </a:p>
          <a:p>
            <a:r>
              <a:rPr lang="cs-CZ" dirty="0" smtClean="0"/>
              <a:t>A) Podstatná jména rodu muž. </a:t>
            </a:r>
            <a:r>
              <a:rPr lang="cs-CZ" dirty="0" smtClean="0">
                <a:solidFill>
                  <a:srgbClr val="FF0000"/>
                </a:solidFill>
              </a:rPr>
              <a:t>životná </a:t>
            </a:r>
            <a:r>
              <a:rPr lang="cs-CZ" dirty="0" smtClean="0"/>
              <a:t>jsou názvy </a:t>
            </a:r>
            <a:r>
              <a:rPr lang="cs-CZ" dirty="0" smtClean="0">
                <a:solidFill>
                  <a:srgbClr val="FF0000"/>
                </a:solidFill>
              </a:rPr>
              <a:t>živých bytostí </a:t>
            </a:r>
            <a:r>
              <a:rPr lang="cs-CZ" dirty="0" smtClean="0"/>
              <a:t>(osob a zvířat).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1.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4.</a:t>
            </a:r>
            <a:r>
              <a:rPr lang="cs-CZ" dirty="0" smtClean="0"/>
              <a:t> pád čísla jednotného mají </a:t>
            </a:r>
            <a:r>
              <a:rPr lang="cs-CZ" dirty="0" smtClean="0">
                <a:solidFill>
                  <a:srgbClr val="FF0000"/>
                </a:solidFill>
              </a:rPr>
              <a:t>různé tvary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Př.: Chlapec, (vidím) chlapce.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B) Podstatná jména rodu muž. </a:t>
            </a:r>
            <a:r>
              <a:rPr lang="cs-CZ" dirty="0" smtClean="0">
                <a:solidFill>
                  <a:srgbClr val="FF0000"/>
                </a:solidFill>
              </a:rPr>
              <a:t>neživotná</a:t>
            </a:r>
            <a:r>
              <a:rPr lang="cs-CZ" dirty="0" smtClean="0"/>
              <a:t> jsou názvy neživých </a:t>
            </a:r>
            <a:r>
              <a:rPr lang="cs-CZ" dirty="0" smtClean="0">
                <a:solidFill>
                  <a:srgbClr val="FF0000"/>
                </a:solidFill>
              </a:rPr>
              <a:t>předmětů a jevů.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. a </a:t>
            </a:r>
            <a:r>
              <a:rPr lang="cs-CZ" dirty="0" smtClean="0">
                <a:solidFill>
                  <a:srgbClr val="FF0000"/>
                </a:solidFill>
              </a:rPr>
              <a:t>4. </a:t>
            </a:r>
            <a:r>
              <a:rPr lang="cs-CZ" dirty="0" smtClean="0"/>
              <a:t>pád čísla jednotného mají </a:t>
            </a:r>
            <a:r>
              <a:rPr lang="cs-CZ" dirty="0" smtClean="0">
                <a:solidFill>
                  <a:srgbClr val="FF0000"/>
                </a:solidFill>
              </a:rPr>
              <a:t>stejné tvary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Př.: zámek, (vidím) zámek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92280" y="5635690"/>
            <a:ext cx="869776" cy="8697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90821" y="3344294"/>
            <a:ext cx="1296144" cy="12961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1505606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PODSTAT. JMÉNA RODU MUŽSKÉHO A ROZDĚL JE NA ŽIVOTNÁ A NEŽIVOTNÁ.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ŽIVOTNÁ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4294967295"/>
          </p:nvPr>
        </p:nvSpPr>
        <p:spPr>
          <a:xfrm>
            <a:off x="5486400" y="1570038"/>
            <a:ext cx="3657600" cy="65881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NEŽIVOTNÁ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1717481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hroch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216362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hroch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63688" y="171748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úsměv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16216" y="2189801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úsměv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0079" y="2189801"/>
            <a:ext cx="16476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uklízečka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0362" y="2625284"/>
            <a:ext cx="126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smeták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16216" y="2625285"/>
            <a:ext cx="126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smeták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907704" y="2625283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medvěd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635896" y="2625285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medvěd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7401" y="3126159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letadlo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56385" y="3126159"/>
            <a:ext cx="9721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holub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688147" y="3149767"/>
            <a:ext cx="9721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holub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0523" y="3638045"/>
            <a:ext cx="8491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ryba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231740" y="2179145"/>
            <a:ext cx="7560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žák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725906" y="3587824"/>
            <a:ext cx="7560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žák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763688" y="361143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Miloš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664496" y="3983385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Miloš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32249" y="413827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kuchař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688147" y="444505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kuchař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010391" y="413827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sešit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696236" y="3126159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sešit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32249" y="4675882"/>
            <a:ext cx="14994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pendrek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579522" y="3551634"/>
            <a:ext cx="14994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pendrek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32249" y="5137547"/>
            <a:ext cx="1535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hlemýžď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664496" y="4875724"/>
            <a:ext cx="1535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hlemýžď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087724" y="4664236"/>
            <a:ext cx="1044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lékař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711027" y="5368379"/>
            <a:ext cx="1044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lékař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208413" y="514529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nůž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789847" y="4073097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nůž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98091" y="5599211"/>
            <a:ext cx="9655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kouř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696438" y="4486520"/>
            <a:ext cx="9655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kouř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087724" y="5599210"/>
            <a:ext cx="1188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počítač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597196" y="4948185"/>
            <a:ext cx="1188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počítač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087817" y="6060876"/>
            <a:ext cx="18226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traktorista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725906" y="5821045"/>
            <a:ext cx="18226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traktorista</a:t>
            </a:r>
            <a:endParaRPr lang="cs-CZ" sz="2400" dirty="0"/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84624" y="5457889"/>
            <a:ext cx="1407091" cy="118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86653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VZOR PÁN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Podle vzoru pán se skloňují podstatná jména rodu mužského </a:t>
            </a:r>
            <a:r>
              <a:rPr lang="cs-CZ" dirty="0" smtClean="0">
                <a:solidFill>
                  <a:srgbClr val="FF0000"/>
                </a:solidFill>
              </a:rPr>
              <a:t>životného </a:t>
            </a:r>
            <a:r>
              <a:rPr lang="cs-CZ" dirty="0" smtClean="0"/>
              <a:t>zakončená v </a:t>
            </a:r>
            <a:r>
              <a:rPr lang="cs-CZ" dirty="0" smtClean="0">
                <a:solidFill>
                  <a:srgbClr val="FF0000"/>
                </a:solidFill>
              </a:rPr>
              <a:t>1.pádě </a:t>
            </a:r>
            <a:r>
              <a:rPr lang="cs-CZ" dirty="0" smtClean="0"/>
              <a:t>čísla jednotného na </a:t>
            </a:r>
            <a:r>
              <a:rPr lang="cs-CZ" dirty="0" smtClean="0">
                <a:solidFill>
                  <a:srgbClr val="FF0000"/>
                </a:solidFill>
              </a:rPr>
              <a:t>tvrdou nebo obojetnou souhlásku </a:t>
            </a:r>
            <a:r>
              <a:rPr lang="cs-CZ" dirty="0" smtClean="0"/>
              <a:t>a ve </a:t>
            </a:r>
            <a:r>
              <a:rPr lang="cs-CZ" dirty="0" smtClean="0">
                <a:solidFill>
                  <a:srgbClr val="FF0000"/>
                </a:solidFill>
              </a:rPr>
              <a:t>2. pádě </a:t>
            </a:r>
            <a:r>
              <a:rPr lang="cs-CZ" dirty="0" smtClean="0"/>
              <a:t>čísla jednotného koncovkou </a:t>
            </a:r>
            <a:r>
              <a:rPr lang="cs-CZ" dirty="0" smtClean="0">
                <a:solidFill>
                  <a:srgbClr val="FF0000"/>
                </a:solidFill>
              </a:rPr>
              <a:t>–a.</a:t>
            </a:r>
          </a:p>
          <a:p>
            <a:r>
              <a:rPr lang="cs-CZ" dirty="0" smtClean="0"/>
              <a:t>Vzor pán je </a:t>
            </a:r>
            <a:r>
              <a:rPr lang="cs-CZ" dirty="0" smtClean="0">
                <a:solidFill>
                  <a:srgbClr val="FF0000"/>
                </a:solidFill>
              </a:rPr>
              <a:t>tvrdý vzor. </a:t>
            </a:r>
            <a:r>
              <a:rPr lang="cs-CZ" dirty="0" smtClean="0"/>
              <a:t>Pouze v </a:t>
            </a:r>
            <a:r>
              <a:rPr lang="cs-CZ" dirty="0" smtClean="0">
                <a:solidFill>
                  <a:srgbClr val="00B0F0"/>
                </a:solidFill>
              </a:rPr>
              <a:t>1. a 5.pádě množného čísla </a:t>
            </a:r>
            <a:r>
              <a:rPr lang="cs-CZ" dirty="0" smtClean="0"/>
              <a:t>(páni, páni!) a </a:t>
            </a:r>
            <a:r>
              <a:rPr lang="cs-CZ" dirty="0" smtClean="0">
                <a:solidFill>
                  <a:srgbClr val="00B0F0"/>
                </a:solidFill>
              </a:rPr>
              <a:t>v koncovce –</a:t>
            </a:r>
            <a:r>
              <a:rPr lang="cs-CZ" dirty="0" err="1" smtClean="0">
                <a:solidFill>
                  <a:srgbClr val="00B0F0"/>
                </a:solidFill>
              </a:rPr>
              <a:t>ovi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(v 3. a 6.pádě jednotného čísla </a:t>
            </a:r>
            <a:r>
              <a:rPr lang="cs-CZ" dirty="0" smtClean="0">
                <a:solidFill>
                  <a:srgbClr val="00B0F0"/>
                </a:solidFill>
              </a:rPr>
              <a:t>) píšeme –i.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91880" y="4797152"/>
            <a:ext cx="1872208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27581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na obrázcích pište v 1.,4.,5. a 7.pádu čísla množného.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1916832"/>
            <a:ext cx="1224136" cy="1224136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8030" y="5373216"/>
            <a:ext cx="1152128" cy="1152128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3573016"/>
            <a:ext cx="1381053" cy="138105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3615470"/>
            <a:ext cx="1296144" cy="129614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25509" y="1969023"/>
            <a:ext cx="1302675" cy="130267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5301208"/>
            <a:ext cx="1224136" cy="1224136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2239509" y="2204863"/>
            <a:ext cx="1984217" cy="83099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Lvi, lvy, lvi!, lvy.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69408" y="3573016"/>
            <a:ext cx="1954317" cy="156966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Kominíci, kominíky, kominíci!, kominíky.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39510" y="5589240"/>
            <a:ext cx="1984216" cy="83099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Pávi, pávy, pávi!, pávy.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98408" y="2204861"/>
            <a:ext cx="2406040" cy="83099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Motýli, motýly, motýli!, motýly.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28184" y="3861048"/>
            <a:ext cx="2160240" cy="83099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Psi, psy, psi!, psy.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98408" y="5033457"/>
            <a:ext cx="1757968" cy="156966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Andělé, anděly, andělé!, anděly.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106949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správně i/y.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Nad skálou </a:t>
            </a:r>
            <a:r>
              <a:rPr lang="cs-CZ" dirty="0" err="1" smtClean="0"/>
              <a:t>krouž</a:t>
            </a:r>
            <a:r>
              <a:rPr lang="cs-CZ" dirty="0" smtClean="0"/>
              <a:t>_ </a:t>
            </a:r>
            <a:r>
              <a:rPr lang="cs-CZ" dirty="0" err="1" smtClean="0"/>
              <a:t>orl</a:t>
            </a:r>
            <a:r>
              <a:rPr lang="cs-CZ" dirty="0" smtClean="0"/>
              <a:t>_. Z kukel se na jaře </a:t>
            </a:r>
            <a:r>
              <a:rPr lang="cs-CZ" dirty="0" err="1" smtClean="0"/>
              <a:t>v_l_hnou</a:t>
            </a:r>
            <a:r>
              <a:rPr lang="cs-CZ" dirty="0" smtClean="0"/>
              <a:t> </a:t>
            </a:r>
            <a:r>
              <a:rPr lang="cs-CZ" dirty="0" err="1" smtClean="0"/>
              <a:t>mot_l</a:t>
            </a:r>
            <a:r>
              <a:rPr lang="cs-CZ" dirty="0" smtClean="0"/>
              <a:t>_.</a:t>
            </a:r>
          </a:p>
          <a:p>
            <a:r>
              <a:rPr lang="cs-CZ" dirty="0" err="1" smtClean="0"/>
              <a:t>M_sl_vec</a:t>
            </a:r>
            <a:r>
              <a:rPr lang="cs-CZ" dirty="0" smtClean="0"/>
              <a:t> </a:t>
            </a:r>
            <a:r>
              <a:rPr lang="cs-CZ" dirty="0" err="1" smtClean="0"/>
              <a:t>zastřel_l</a:t>
            </a:r>
            <a:r>
              <a:rPr lang="cs-CZ" dirty="0" smtClean="0"/>
              <a:t> dva jestřáb_. Sokol_ jsou </a:t>
            </a:r>
            <a:r>
              <a:rPr lang="cs-CZ" dirty="0" err="1" smtClean="0"/>
              <a:t>vzácn</a:t>
            </a:r>
            <a:r>
              <a:rPr lang="cs-CZ" dirty="0" smtClean="0"/>
              <a:t>_ </a:t>
            </a:r>
            <a:r>
              <a:rPr lang="cs-CZ" dirty="0" err="1" smtClean="0"/>
              <a:t>dravc</a:t>
            </a:r>
            <a:r>
              <a:rPr lang="cs-CZ" dirty="0" smtClean="0"/>
              <a:t>_. </a:t>
            </a:r>
            <a:r>
              <a:rPr lang="cs-CZ" dirty="0" err="1" smtClean="0"/>
              <a:t>Sl_šel</a:t>
            </a:r>
            <a:r>
              <a:rPr lang="cs-CZ" dirty="0" smtClean="0"/>
              <a:t> jsem </a:t>
            </a:r>
            <a:r>
              <a:rPr lang="cs-CZ" dirty="0" err="1" smtClean="0"/>
              <a:t>zp_vat</a:t>
            </a:r>
            <a:r>
              <a:rPr lang="cs-CZ" dirty="0" smtClean="0"/>
              <a:t> kos_. </a:t>
            </a:r>
            <a:r>
              <a:rPr lang="cs-CZ" dirty="0" err="1" smtClean="0"/>
              <a:t>Kožeš_n</a:t>
            </a:r>
            <a:r>
              <a:rPr lang="cs-CZ" dirty="0" smtClean="0"/>
              <a:t>_ </a:t>
            </a:r>
            <a:r>
              <a:rPr lang="cs-CZ" dirty="0" err="1" smtClean="0"/>
              <a:t>chrán_me</a:t>
            </a:r>
            <a:r>
              <a:rPr lang="cs-CZ" dirty="0" smtClean="0"/>
              <a:t> před mol_. Mez_ holub_ seděla </a:t>
            </a:r>
            <a:r>
              <a:rPr lang="cs-CZ" dirty="0" err="1" smtClean="0"/>
              <a:t>hrdl_čka</a:t>
            </a:r>
            <a:r>
              <a:rPr lang="cs-CZ" dirty="0" smtClean="0"/>
              <a:t>. Želv_ jsou plaz_.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Nad skálou krouž</a:t>
            </a:r>
            <a:r>
              <a:rPr lang="cs-CZ" dirty="0" smtClean="0">
                <a:solidFill>
                  <a:srgbClr val="FF0000"/>
                </a:solidFill>
              </a:rPr>
              <a:t>í </a:t>
            </a:r>
            <a:r>
              <a:rPr lang="cs-CZ" dirty="0" smtClean="0"/>
              <a:t>orl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 Z kukel se na jaře v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hnou mot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</a:t>
            </a:r>
          </a:p>
          <a:p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vec zastřel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 dva jestřáb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Sokol</a:t>
            </a: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smtClean="0"/>
              <a:t>jsou vzácn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dravc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 Sl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šel jsem zp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vat kos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</a:p>
          <a:p>
            <a:r>
              <a:rPr lang="cs-CZ" dirty="0" smtClean="0"/>
              <a:t>Kožeš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chrán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me před mol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Mez</a:t>
            </a: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smtClean="0"/>
              <a:t>holub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seděla hrdl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čka. Želv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jsou plaz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355774" y="1611478"/>
            <a:ext cx="3744416" cy="48245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13582" y="3109346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5599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r>
              <a:rPr lang="cs-CZ" sz="2000" dirty="0"/>
              <a:t>KOLEKTIV AUTORŮ. </a:t>
            </a:r>
            <a:r>
              <a:rPr lang="cs-CZ" sz="2000" i="1" dirty="0"/>
              <a:t>Český jazyk 4</a:t>
            </a:r>
            <a:r>
              <a:rPr lang="cs-CZ" sz="2000" dirty="0"/>
              <a:t>: </a:t>
            </a:r>
            <a:r>
              <a:rPr lang="cs-CZ" sz="2000" i="1" dirty="0"/>
              <a:t>učebnice pro 4.ročník</a:t>
            </a:r>
            <a:r>
              <a:rPr lang="cs-CZ" sz="2000" dirty="0"/>
              <a:t>. 2.přepracované vydání. Kyjov: Nová škola Brno, 2005. ISBN 80-85607-92-1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ŠTĚRBOVÁ, PHDR, Ludmila; BEDNÁŘOVÁ, PAEDDR., Lenka. </a:t>
            </a:r>
            <a:r>
              <a:rPr lang="cs-CZ" sz="2000" i="1" dirty="0"/>
              <a:t>Čeština pro 4. ročník základní školy-pracovní sešit</a:t>
            </a:r>
            <a:r>
              <a:rPr lang="cs-CZ" sz="2000" dirty="0"/>
              <a:t>. Úvaly: Jinan, 1997, ISBN 14-24.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3684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158</TotalTime>
  <Words>506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VZOR PÁN</vt:lpstr>
      <vt:lpstr>ANOTACE</vt:lpstr>
      <vt:lpstr>PODSTATNÁ JMÉNA RODU MUŽSKÉHO ŽIVOTNÁ A NEŽIVOTNÁ</vt:lpstr>
      <vt:lpstr>VYBER PODSTAT. JMÉNA RODU MUŽSKÉHO A ROZDĚL JE NA ŽIVOTNÁ A NEŽIVOTNÁ.</vt:lpstr>
      <vt:lpstr>VZOR PÁN</vt:lpstr>
      <vt:lpstr>Slova na obrázcích pište v 1.,4.,5. a 7.pádu čísla množného.</vt:lpstr>
      <vt:lpstr>Doplňte správně i/y.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Your User Name</cp:lastModifiedBy>
  <cp:revision>22</cp:revision>
  <dcterms:created xsi:type="dcterms:W3CDTF">2012-04-09T09:29:43Z</dcterms:created>
  <dcterms:modified xsi:type="dcterms:W3CDTF">2012-05-06T13:21:49Z</dcterms:modified>
</cp:coreProperties>
</file>