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VY_32_INOVACE_16_Podstatná jména 4.ročník_Vzor muž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 muž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20AD951-D4DB-4465-91C2-12BE09C7345A}">
      <dgm:prSet/>
      <dgm:spPr/>
      <dgm:t>
        <a:bodyPr/>
        <a:lstStyle/>
        <a:p>
          <a:pPr algn="l"/>
          <a:r>
            <a:rPr lang="cs-CZ" dirty="0" smtClean="0"/>
            <a:t>Vytvořeno: duben 2012</a:t>
          </a:r>
          <a:endParaRPr lang="cs-CZ" dirty="0"/>
        </a:p>
      </dgm:t>
    </dgm:pt>
    <dgm:pt modelId="{5B786709-724E-4053-8989-5AA1BFFC7D7B}" type="parTrans" cxnId="{10315A29-F50C-4464-A485-59344FEDA751}">
      <dgm:prSet/>
      <dgm:spPr/>
    </dgm:pt>
    <dgm:pt modelId="{35966848-9AC8-43CA-B7E7-3AFB29C3F0C6}" type="sibTrans" cxnId="{10315A29-F50C-4464-A485-59344FEDA751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09A289E2-85B3-45FE-BC95-2CF410F9561D}" type="pres">
      <dgm:prSet presAssocID="{520AD951-D4DB-4465-91C2-12BE09C7345A}" presName="vertSpace5" presStyleLbl="node1" presStyleIdx="3" presStyleCnt="6"/>
      <dgm:spPr/>
    </dgm:pt>
    <dgm:pt modelId="{8412B271-1D77-4DEA-A0ED-D2811B30DE39}" type="pres">
      <dgm:prSet presAssocID="{520AD951-D4DB-4465-91C2-12BE09C7345A}" presName="circle5" presStyleLbl="node1" presStyleIdx="4" presStyleCnt="6"/>
      <dgm:spPr/>
    </dgm:pt>
    <dgm:pt modelId="{F8AF98E5-8EF5-4844-80B6-DA3D18C8BC4C}" type="pres">
      <dgm:prSet presAssocID="{520AD951-D4DB-4465-91C2-12BE09C7345A}" presName="rect5" presStyleLbl="alignAcc1" presStyleIdx="4" presStyleCnt="6"/>
      <dgm:spPr/>
    </dgm:pt>
    <dgm:pt modelId="{F894A7D7-DE0B-497C-A68F-166D9582C02C}" type="pres">
      <dgm:prSet presAssocID="{4C35D32F-0EAB-4CD7-82EE-45574DC2A586}" presName="vertSpace6" presStyleLbl="node1" presStyleIdx="4" presStyleCnt="6"/>
      <dgm:spPr/>
    </dgm:pt>
    <dgm:pt modelId="{D31C4524-BAAD-499A-931B-98A6A1D5D071}" type="pres">
      <dgm:prSet presAssocID="{4C35D32F-0EAB-4CD7-82EE-45574DC2A586}" presName="circle6" presStyleLbl="node1" presStyleIdx="5" presStyleCnt="6"/>
      <dgm:spPr/>
    </dgm:pt>
    <dgm:pt modelId="{B7F5CD47-8CF8-4D27-987C-4725C715221D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A7DA71-BA6C-4F8D-B3A6-D80337EF7241}" type="pres">
      <dgm:prSet presAssocID="{520AD951-D4DB-4465-91C2-12BE09C7345A}" presName="rect5ParTxNoCh" presStyleLbl="alignAcc1" presStyleIdx="5" presStyleCnt="6">
        <dgm:presLayoutVars>
          <dgm:chMax val="1"/>
          <dgm:bulletEnabled val="1"/>
        </dgm:presLayoutVars>
      </dgm:prSet>
      <dgm:spPr/>
    </dgm:pt>
    <dgm:pt modelId="{AF68406C-23B1-42C2-9BAF-1CCD7B2BBD5F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4D6D20-16A0-4C4B-A297-29CEADFC6E2D}" type="presOf" srcId="{D1B46980-6531-4606-95E6-44980827E919}" destId="{2BE915AB-18AA-4053-B92C-3BFC9ED204BB}" srcOrd="1" destOrd="0" presId="urn:microsoft.com/office/officeart/2005/8/layout/target3"/>
    <dgm:cxn modelId="{12B752AE-0BC6-42D0-B010-FC8A77BC3542}" type="presOf" srcId="{B651F6E3-6281-48DB-9319-2AEAFDAE7572}" destId="{619D679B-A015-4ECF-8348-D1034C574F40}" srcOrd="0" destOrd="0" presId="urn:microsoft.com/office/officeart/2005/8/layout/target3"/>
    <dgm:cxn modelId="{E42E237E-8C34-4255-AEBD-0EA5D258A9E1}" type="presOf" srcId="{4C35D32F-0EAB-4CD7-82EE-45574DC2A586}" destId="{B7F5CD47-8CF8-4D27-987C-4725C715221D}" srcOrd="0" destOrd="0" presId="urn:microsoft.com/office/officeart/2005/8/layout/target3"/>
    <dgm:cxn modelId="{DE5DF663-B2EC-4614-9F21-5A47B679A8C7}" type="presOf" srcId="{520AD951-D4DB-4465-91C2-12BE09C7345A}" destId="{F8AF98E5-8EF5-4844-80B6-DA3D18C8BC4C}" srcOrd="0" destOrd="0" presId="urn:microsoft.com/office/officeart/2005/8/layout/target3"/>
    <dgm:cxn modelId="{7F8E66D8-DA4B-400A-A565-6BBB33CFDEB4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3980322-6A5B-4DF6-8FCC-F66A8A443754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5F1F6A3-949F-406D-8FCB-7AFD6C2CA83E}" type="presOf" srcId="{D1D4F407-5343-4D3F-B5B9-D407B03CAEB4}" destId="{AED2198E-93D5-4001-81B4-73124B309672}" srcOrd="1" destOrd="0" presId="urn:microsoft.com/office/officeart/2005/8/layout/target3"/>
    <dgm:cxn modelId="{6490075E-9C76-4BFA-AB2F-A7A0A31EC85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2848874-4A7D-49A7-8B56-36288D5ABE38}" type="presOf" srcId="{D8197B8C-B260-4A16-BDF4-0947B075E274}" destId="{25B08C86-7E15-44DC-BE7F-FFB55DD49D12}" srcOrd="0" destOrd="0" presId="urn:microsoft.com/office/officeart/2005/8/layout/target3"/>
    <dgm:cxn modelId="{83CDDE34-3B66-4051-918F-E646BC243C38}" type="presOf" srcId="{D8197B8C-B260-4A16-BDF4-0947B075E274}" destId="{5A5FFA88-C948-4069-8E93-59FA12366E83}" srcOrd="1" destOrd="0" presId="urn:microsoft.com/office/officeart/2005/8/layout/target3"/>
    <dgm:cxn modelId="{90A3A54D-B0B7-456F-B8DF-C0098B274868}" type="presOf" srcId="{D1B46980-6531-4606-95E6-44980827E919}" destId="{6140AFEC-043D-4C43-A2F9-D0F5331DF3A3}" srcOrd="0" destOrd="0" presId="urn:microsoft.com/office/officeart/2005/8/layout/target3"/>
    <dgm:cxn modelId="{DFE98392-9648-4F95-B485-8B09ABA45699}" type="presOf" srcId="{520AD951-D4DB-4465-91C2-12BE09C7345A}" destId="{06A7DA71-BA6C-4F8D-B3A6-D80337EF7241}" srcOrd="1" destOrd="0" presId="urn:microsoft.com/office/officeart/2005/8/layout/target3"/>
    <dgm:cxn modelId="{5A451AE2-C3B6-423B-8684-8CD03900E973}" type="presOf" srcId="{4C35D32F-0EAB-4CD7-82EE-45574DC2A586}" destId="{AF68406C-23B1-42C2-9BAF-1CCD7B2BBD5F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10315A29-F50C-4464-A485-59344FEDA751}" srcId="{757F3AB3-0718-4624-B441-E567A8F0AB56}" destId="{520AD951-D4DB-4465-91C2-12BE09C7345A}" srcOrd="4" destOrd="0" parTransId="{5B786709-724E-4053-8989-5AA1BFFC7D7B}" sibTransId="{35966848-9AC8-43CA-B7E7-3AFB29C3F0C6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2B86A4B-9002-45C3-A85C-77085D9B63BA}" type="presParOf" srcId="{333A1088-737F-45CB-B68E-254E46348037}" destId="{F5ABB229-8D3B-4694-996A-96F23CF14429}" srcOrd="0" destOrd="0" presId="urn:microsoft.com/office/officeart/2005/8/layout/target3"/>
    <dgm:cxn modelId="{1A1F050B-4C84-4DC1-BD3C-02B28FE06C14}" type="presParOf" srcId="{333A1088-737F-45CB-B68E-254E46348037}" destId="{F41139FD-01EE-4571-8B17-4FB00FC51163}" srcOrd="1" destOrd="0" presId="urn:microsoft.com/office/officeart/2005/8/layout/target3"/>
    <dgm:cxn modelId="{58D880A6-CE59-4797-88FF-6E351012FBD2}" type="presParOf" srcId="{333A1088-737F-45CB-B68E-254E46348037}" destId="{D005CE8C-CC26-4C3E-AC11-E15060ECD759}" srcOrd="2" destOrd="0" presId="urn:microsoft.com/office/officeart/2005/8/layout/target3"/>
    <dgm:cxn modelId="{054BD033-FD25-438D-A6F3-CBA6E810B309}" type="presParOf" srcId="{333A1088-737F-45CB-B68E-254E46348037}" destId="{2C702D82-9B77-49B7-9568-BB8EB47C3372}" srcOrd="3" destOrd="0" presId="urn:microsoft.com/office/officeart/2005/8/layout/target3"/>
    <dgm:cxn modelId="{C88FED41-C0F7-4411-84D2-1E97B7BCE4A1}" type="presParOf" srcId="{333A1088-737F-45CB-B68E-254E46348037}" destId="{A52A0455-90FF-4808-ABD0-F02540D31D5A}" srcOrd="4" destOrd="0" presId="urn:microsoft.com/office/officeart/2005/8/layout/target3"/>
    <dgm:cxn modelId="{8393669B-8775-47FB-A5DC-BDA0AC44B59C}" type="presParOf" srcId="{333A1088-737F-45CB-B68E-254E46348037}" destId="{6140AFEC-043D-4C43-A2F9-D0F5331DF3A3}" srcOrd="5" destOrd="0" presId="urn:microsoft.com/office/officeart/2005/8/layout/target3"/>
    <dgm:cxn modelId="{9ABA3CDF-AA19-4410-8E6E-CD7ABAF7E500}" type="presParOf" srcId="{333A1088-737F-45CB-B68E-254E46348037}" destId="{9358AC05-5D7D-4327-9F80-1AD486AEA664}" srcOrd="6" destOrd="0" presId="urn:microsoft.com/office/officeart/2005/8/layout/target3"/>
    <dgm:cxn modelId="{D48E850C-1498-4886-B03D-C38E9FEA4C3A}" type="presParOf" srcId="{333A1088-737F-45CB-B68E-254E46348037}" destId="{313FC574-E1CD-4FB4-B054-0B805CE0447D}" srcOrd="7" destOrd="0" presId="urn:microsoft.com/office/officeart/2005/8/layout/target3"/>
    <dgm:cxn modelId="{C61A7721-6414-45E1-A80C-1A0B0ED9BF53}" type="presParOf" srcId="{333A1088-737F-45CB-B68E-254E46348037}" destId="{619D679B-A015-4ECF-8348-D1034C574F40}" srcOrd="8" destOrd="0" presId="urn:microsoft.com/office/officeart/2005/8/layout/target3"/>
    <dgm:cxn modelId="{5B566103-1D78-4254-8427-BE7E11F4864D}" type="presParOf" srcId="{333A1088-737F-45CB-B68E-254E46348037}" destId="{322283A8-4A27-4CDA-BAE3-F381106A9174}" srcOrd="9" destOrd="0" presId="urn:microsoft.com/office/officeart/2005/8/layout/target3"/>
    <dgm:cxn modelId="{EAAA2EC0-E28E-4B12-B0E5-21FE5E8C59B7}" type="presParOf" srcId="{333A1088-737F-45CB-B68E-254E46348037}" destId="{FFC9F71D-1B4F-4AD9-A4A6-86ADEFC8AF5C}" srcOrd="10" destOrd="0" presId="urn:microsoft.com/office/officeart/2005/8/layout/target3"/>
    <dgm:cxn modelId="{232C94D3-3203-46BE-8E68-31BBBA977BC0}" type="presParOf" srcId="{333A1088-737F-45CB-B68E-254E46348037}" destId="{25B08C86-7E15-44DC-BE7F-FFB55DD49D12}" srcOrd="11" destOrd="0" presId="urn:microsoft.com/office/officeart/2005/8/layout/target3"/>
    <dgm:cxn modelId="{F75A8DD8-65DE-4319-BCAA-EDE1BCBA6182}" type="presParOf" srcId="{333A1088-737F-45CB-B68E-254E46348037}" destId="{09A289E2-85B3-45FE-BC95-2CF410F9561D}" srcOrd="12" destOrd="0" presId="urn:microsoft.com/office/officeart/2005/8/layout/target3"/>
    <dgm:cxn modelId="{47B87AFF-DE18-4472-ADC7-52A0AF333717}" type="presParOf" srcId="{333A1088-737F-45CB-B68E-254E46348037}" destId="{8412B271-1D77-4DEA-A0ED-D2811B30DE39}" srcOrd="13" destOrd="0" presId="urn:microsoft.com/office/officeart/2005/8/layout/target3"/>
    <dgm:cxn modelId="{1A20854A-0EE8-4A67-8E2D-F2796D9B2861}" type="presParOf" srcId="{333A1088-737F-45CB-B68E-254E46348037}" destId="{F8AF98E5-8EF5-4844-80B6-DA3D18C8BC4C}" srcOrd="14" destOrd="0" presId="urn:microsoft.com/office/officeart/2005/8/layout/target3"/>
    <dgm:cxn modelId="{ADBBE374-AC8A-460D-BC7F-033FE8AD0921}" type="presParOf" srcId="{333A1088-737F-45CB-B68E-254E46348037}" destId="{F894A7D7-DE0B-497C-A68F-166D9582C02C}" srcOrd="15" destOrd="0" presId="urn:microsoft.com/office/officeart/2005/8/layout/target3"/>
    <dgm:cxn modelId="{F1011547-2DEB-49BE-AD83-EF996F6632F7}" type="presParOf" srcId="{333A1088-737F-45CB-B68E-254E46348037}" destId="{D31C4524-BAAD-499A-931B-98A6A1D5D071}" srcOrd="16" destOrd="0" presId="urn:microsoft.com/office/officeart/2005/8/layout/target3"/>
    <dgm:cxn modelId="{5F0AA677-238B-4BF2-89CD-31928B458E53}" type="presParOf" srcId="{333A1088-737F-45CB-B68E-254E46348037}" destId="{B7F5CD47-8CF8-4D27-987C-4725C715221D}" srcOrd="17" destOrd="0" presId="urn:microsoft.com/office/officeart/2005/8/layout/target3"/>
    <dgm:cxn modelId="{0D622546-B2F8-43FE-AE2D-268A06B69E91}" type="presParOf" srcId="{333A1088-737F-45CB-B68E-254E46348037}" destId="{AED2198E-93D5-4001-81B4-73124B309672}" srcOrd="18" destOrd="0" presId="urn:microsoft.com/office/officeart/2005/8/layout/target3"/>
    <dgm:cxn modelId="{E9F1BEF1-FA29-493F-8A86-A1ADC4550FA9}" type="presParOf" srcId="{333A1088-737F-45CB-B68E-254E46348037}" destId="{2BE915AB-18AA-4053-B92C-3BFC9ED204BB}" srcOrd="19" destOrd="0" presId="urn:microsoft.com/office/officeart/2005/8/layout/target3"/>
    <dgm:cxn modelId="{CFCAE1BE-CB0B-46F6-8B4B-84DFD6232FFD}" type="presParOf" srcId="{333A1088-737F-45CB-B68E-254E46348037}" destId="{6BB5E863-4638-4E1D-BFDE-399D028AC4ED}" srcOrd="20" destOrd="0" presId="urn:microsoft.com/office/officeart/2005/8/layout/target3"/>
    <dgm:cxn modelId="{680B6DAB-9ED8-46B2-B3D4-E6514AFCF556}" type="presParOf" srcId="{333A1088-737F-45CB-B68E-254E46348037}" destId="{5A5FFA88-C948-4069-8E93-59FA12366E83}" srcOrd="21" destOrd="0" presId="urn:microsoft.com/office/officeart/2005/8/layout/target3"/>
    <dgm:cxn modelId="{91F7ED8A-D891-4CA0-B7C1-DB004AF2D9FB}" type="presParOf" srcId="{333A1088-737F-45CB-B68E-254E46348037}" destId="{06A7DA71-BA6C-4F8D-B3A6-D80337EF7241}" srcOrd="22" destOrd="0" presId="urn:microsoft.com/office/officeart/2005/8/layout/target3"/>
    <dgm:cxn modelId="{4EB58B66-BA6D-4AB4-954D-909F87C3D92D}" type="presParOf" srcId="{333A1088-737F-45CB-B68E-254E46348037}" destId="{AF68406C-23B1-42C2-9BAF-1CCD7B2BBD5F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47000"/>
                <a:satMod val="2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5000"/>
                <a:satMod val="30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47000"/>
                <a:satMod val="2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5000"/>
                <a:satMod val="30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47000"/>
                <a:satMod val="2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5000"/>
                <a:satMod val="30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VY_32_INOVACE_16_Podstatná jména 4.ročník_Vzor muž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47000"/>
                <a:satMod val="2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5000"/>
                <a:satMod val="30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/>
            <a:t>: Vzor muž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47000"/>
                <a:satMod val="2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5000"/>
                <a:satMod val="30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414D6-9D04-40EC-89C7-8C922B37981C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2BE40AD-EB68-4E7C-82A7-DC4709FECB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414D6-9D04-40EC-89C7-8C922B37981C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E40AD-EB68-4E7C-82A7-DC4709FECB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414D6-9D04-40EC-89C7-8C922B37981C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2BE40AD-EB68-4E7C-82A7-DC4709FECB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414D6-9D04-40EC-89C7-8C922B37981C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E40AD-EB68-4E7C-82A7-DC4709FECB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414D6-9D04-40EC-89C7-8C922B37981C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E40AD-EB68-4E7C-82A7-DC4709FECB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414D6-9D04-40EC-89C7-8C922B37981C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E40AD-EB68-4E7C-82A7-DC4709FECB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414D6-9D04-40EC-89C7-8C922B37981C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E40AD-EB68-4E7C-82A7-DC4709FECB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414D6-9D04-40EC-89C7-8C922B37981C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E40AD-EB68-4E7C-82A7-DC4709FECB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414D6-9D04-40EC-89C7-8C922B37981C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2BE40AD-EB68-4E7C-82A7-DC4709FECB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414D6-9D04-40EC-89C7-8C922B37981C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E40AD-EB68-4E7C-82A7-DC4709FECB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414D6-9D04-40EC-89C7-8C922B37981C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E40AD-EB68-4E7C-82A7-DC4709FECB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5C7414D6-9D04-40EC-89C7-8C922B37981C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82BE40AD-EB68-4E7C-82A7-DC4709FECB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pull/>
  </p:transition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63721323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5555468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MUŽ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40" y="2420888"/>
            <a:ext cx="3095625" cy="309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5921029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 ročníku.</a:t>
            </a:r>
          </a:p>
          <a:p>
            <a:r>
              <a:rPr lang="cs-CZ" dirty="0" smtClean="0"/>
              <a:t>Některá cvičení lze využít jako pracovní listy.</a:t>
            </a:r>
          </a:p>
          <a:p>
            <a:r>
              <a:rPr lang="cs-CZ" dirty="0" smtClean="0"/>
              <a:t>U každého úkolu je připravena kontrola.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5610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MUŽ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vzoru muž se skloňují podstatná jména rodu </a:t>
            </a:r>
            <a:r>
              <a:rPr lang="cs-CZ" dirty="0" smtClean="0">
                <a:solidFill>
                  <a:srgbClr val="FF0000"/>
                </a:solidFill>
              </a:rPr>
              <a:t>mužského životného</a:t>
            </a:r>
            <a:r>
              <a:rPr lang="cs-CZ" dirty="0" smtClean="0"/>
              <a:t> v </a:t>
            </a:r>
            <a:r>
              <a:rPr lang="cs-CZ" dirty="0" smtClean="0">
                <a:solidFill>
                  <a:srgbClr val="FF0000"/>
                </a:solidFill>
              </a:rPr>
              <a:t>1. pádě </a:t>
            </a:r>
            <a:r>
              <a:rPr lang="cs-CZ" dirty="0" smtClean="0"/>
              <a:t>čísla jednotného zakončená </a:t>
            </a:r>
            <a:r>
              <a:rPr lang="cs-CZ" dirty="0" smtClean="0">
                <a:solidFill>
                  <a:srgbClr val="FF0000"/>
                </a:solidFill>
              </a:rPr>
              <a:t>na měkkou nebo obojetnou souhlásku </a:t>
            </a:r>
            <a:r>
              <a:rPr lang="cs-CZ" dirty="0" smtClean="0"/>
              <a:t>a ve </a:t>
            </a:r>
            <a:r>
              <a:rPr lang="cs-CZ" dirty="0" smtClean="0">
                <a:solidFill>
                  <a:srgbClr val="FF0000"/>
                </a:solidFill>
              </a:rPr>
              <a:t>2. pádě </a:t>
            </a:r>
            <a:r>
              <a:rPr lang="cs-CZ" dirty="0" smtClean="0"/>
              <a:t>čísla jednotného </a:t>
            </a:r>
            <a:r>
              <a:rPr lang="cs-CZ" dirty="0" smtClean="0">
                <a:solidFill>
                  <a:srgbClr val="FF0000"/>
                </a:solidFill>
              </a:rPr>
              <a:t>koncovkou –e.</a:t>
            </a:r>
          </a:p>
          <a:p>
            <a:endParaRPr lang="cs-CZ" dirty="0"/>
          </a:p>
          <a:p>
            <a:r>
              <a:rPr lang="cs-CZ" dirty="0" smtClean="0"/>
              <a:t>Vzor muž je </a:t>
            </a:r>
            <a:r>
              <a:rPr lang="cs-CZ" dirty="0" smtClean="0">
                <a:solidFill>
                  <a:srgbClr val="FF0000"/>
                </a:solidFill>
              </a:rPr>
              <a:t>měkký vzor</a:t>
            </a:r>
            <a:r>
              <a:rPr lang="cs-CZ" dirty="0" smtClean="0"/>
              <a:t>. V koncovkách podstatných jmen skloňovaných podle vzoru muž píšeme </a:t>
            </a:r>
            <a:r>
              <a:rPr lang="cs-CZ" dirty="0" smtClean="0">
                <a:solidFill>
                  <a:srgbClr val="FF0000"/>
                </a:solidFill>
              </a:rPr>
              <a:t>vždy –i.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79912" y="4612732"/>
            <a:ext cx="18288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43716043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názvy povolání (podle vzoru muž).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Sedí za volantem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Ve škole vzdělává děti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Stará se o pacienty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Vyrábí nábytek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Ve středověku vládl zemi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V cirkuse cvičí lvy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2722" y="1665498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FF0000"/>
                </a:solidFill>
              </a:rPr>
              <a:t>ř</a:t>
            </a:r>
            <a:r>
              <a:rPr lang="cs-CZ" sz="2000" dirty="0" smtClean="0">
                <a:solidFill>
                  <a:srgbClr val="FF0000"/>
                </a:solidFill>
              </a:rPr>
              <a:t>idič.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07904" y="2430126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FF0000"/>
                </a:solidFill>
              </a:rPr>
              <a:t>u</a:t>
            </a:r>
            <a:r>
              <a:rPr lang="cs-CZ" sz="2000" dirty="0" smtClean="0">
                <a:solidFill>
                  <a:srgbClr val="FF0000"/>
                </a:solidFill>
              </a:rPr>
              <a:t>čitel.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75551" y="3256115"/>
            <a:ext cx="8280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FF0000"/>
                </a:solidFill>
              </a:rPr>
              <a:t>l</a:t>
            </a:r>
            <a:r>
              <a:rPr lang="cs-CZ" sz="2000" dirty="0" smtClean="0">
                <a:solidFill>
                  <a:srgbClr val="FF0000"/>
                </a:solidFill>
              </a:rPr>
              <a:t>ékař.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85358" y="4045156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FF0000"/>
                </a:solidFill>
              </a:rPr>
              <a:t>t</a:t>
            </a:r>
            <a:r>
              <a:rPr lang="cs-CZ" sz="2000" dirty="0" smtClean="0">
                <a:solidFill>
                  <a:srgbClr val="FF0000"/>
                </a:solidFill>
              </a:rPr>
              <a:t>ruhlář.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50398" y="4869160"/>
            <a:ext cx="7376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FF0000"/>
                </a:solidFill>
              </a:rPr>
              <a:t>k</a:t>
            </a:r>
            <a:r>
              <a:rPr lang="cs-CZ" sz="2000" dirty="0" smtClean="0">
                <a:solidFill>
                  <a:srgbClr val="FF0000"/>
                </a:solidFill>
              </a:rPr>
              <a:t>rál.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75551" y="5640463"/>
            <a:ext cx="11733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FF0000"/>
                </a:solidFill>
              </a:rPr>
              <a:t>k</a:t>
            </a:r>
            <a:r>
              <a:rPr lang="cs-CZ" sz="2000" dirty="0" smtClean="0">
                <a:solidFill>
                  <a:srgbClr val="FF0000"/>
                </a:solidFill>
              </a:rPr>
              <a:t>rotitel.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80312" y="153330"/>
            <a:ext cx="1512168" cy="15121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54778" y="1309524"/>
            <a:ext cx="1512168" cy="151216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21996" y="2429191"/>
            <a:ext cx="1310444" cy="131044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39105" y="3098612"/>
            <a:ext cx="1538349" cy="153834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21996" y="4308992"/>
            <a:ext cx="1520445" cy="152044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90782" y="4980539"/>
            <a:ext cx="1640160" cy="16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910983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45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45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45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45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45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Zařaď podstatná jména k daným vzorům.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Vzor muž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Vzor pán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72095" y="2276872"/>
            <a:ext cx="900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přítel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589240"/>
            <a:ext cx="900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přítel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227687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kosmonaut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69876" y="5610647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kosmonaut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6834" y="6105957"/>
            <a:ext cx="11161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hrdina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18089" y="2815613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učitel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52958" y="6105957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učitel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40704" y="5589240"/>
            <a:ext cx="1025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vozka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16503" y="2787255"/>
            <a:ext cx="10556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motýl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42227" y="6105957"/>
            <a:ext cx="10556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motýl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562760" y="3277278"/>
            <a:ext cx="15966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mravenec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97924" y="6105957"/>
            <a:ext cx="15966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mravenec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66564" y="5589239"/>
            <a:ext cx="7560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jetel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44494" y="3290828"/>
            <a:ext cx="11997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zpěvák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97037" y="5586729"/>
            <a:ext cx="11997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zpěvák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616573" y="3795448"/>
            <a:ext cx="12783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jezevec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167373" y="6082751"/>
            <a:ext cx="12783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jezevec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160275" y="3795448"/>
            <a:ext cx="1631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sněhulák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60375" y="5586728"/>
            <a:ext cx="1631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sněhulák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593261" y="4259546"/>
            <a:ext cx="1457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myslivec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445768" y="6082751"/>
            <a:ext cx="1457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myslivec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291276" y="4330379"/>
            <a:ext cx="9650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bobr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828801" y="6072312"/>
            <a:ext cx="9650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bobr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452096" y="5586727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vysavač</a:t>
            </a:r>
            <a:endParaRPr lang="cs-CZ" sz="2400" dirty="0"/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44871" y="2416671"/>
            <a:ext cx="1828800" cy="182880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89135" y="260648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2030653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"/>
                            </p:stCondLst>
                            <p:childTnLst>
                              <p:par>
                                <p:cTn id="7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00"/>
                            </p:stCondLst>
                            <p:childTnLst>
                              <p:par>
                                <p:cTn id="9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0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"/>
                            </p:stCondLst>
                            <p:childTnLst>
                              <p:par>
                                <p:cTn id="10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500"/>
                            </p:stCondLst>
                            <p:childTnLst>
                              <p:par>
                                <p:cTn id="11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18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3000"/>
                            </p:stCondLst>
                            <p:childTnLst>
                              <p:par>
                                <p:cTn id="121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 i/y 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 cestovatel_;</a:t>
            </a:r>
          </a:p>
          <a:p>
            <a:r>
              <a:rPr lang="cs-CZ" dirty="0"/>
              <a:t>z</a:t>
            </a:r>
            <a:r>
              <a:rPr lang="cs-CZ" dirty="0" smtClean="0"/>
              <a:t>a </a:t>
            </a:r>
            <a:r>
              <a:rPr lang="cs-CZ" dirty="0" err="1" smtClean="0"/>
              <a:t>uč_tel</a:t>
            </a:r>
            <a:r>
              <a:rPr lang="cs-CZ" dirty="0" smtClean="0"/>
              <a:t>_;</a:t>
            </a:r>
          </a:p>
          <a:p>
            <a:r>
              <a:rPr lang="cs-CZ" dirty="0"/>
              <a:t>s</a:t>
            </a:r>
            <a:r>
              <a:rPr lang="cs-CZ" dirty="0" smtClean="0"/>
              <a:t>tali se </a:t>
            </a:r>
            <a:r>
              <a:rPr lang="cs-CZ" dirty="0" err="1" smtClean="0"/>
              <a:t>v_těz</a:t>
            </a:r>
            <a:r>
              <a:rPr lang="cs-CZ" dirty="0" smtClean="0"/>
              <a:t>_;</a:t>
            </a:r>
          </a:p>
          <a:p>
            <a:r>
              <a:rPr lang="cs-CZ" dirty="0"/>
              <a:t>k</a:t>
            </a:r>
            <a:r>
              <a:rPr lang="cs-CZ" dirty="0" smtClean="0"/>
              <a:t>e sběratel_;</a:t>
            </a:r>
          </a:p>
          <a:p>
            <a:r>
              <a:rPr lang="cs-CZ" dirty="0" err="1"/>
              <a:t>l</a:t>
            </a:r>
            <a:r>
              <a:rPr lang="cs-CZ" dirty="0" err="1" smtClean="0"/>
              <a:t>v</a:t>
            </a:r>
            <a:r>
              <a:rPr lang="cs-CZ" dirty="0" smtClean="0"/>
              <a:t>_ s </a:t>
            </a:r>
            <a:r>
              <a:rPr lang="cs-CZ" dirty="0" err="1" smtClean="0"/>
              <a:t>cv_č_tel</a:t>
            </a:r>
            <a:r>
              <a:rPr lang="cs-CZ" dirty="0" smtClean="0"/>
              <a:t>_;</a:t>
            </a:r>
          </a:p>
          <a:p>
            <a:r>
              <a:rPr lang="cs-CZ" dirty="0"/>
              <a:t>k</a:t>
            </a:r>
            <a:r>
              <a:rPr lang="cs-CZ" dirty="0" smtClean="0"/>
              <a:t>e kněz_;</a:t>
            </a:r>
          </a:p>
          <a:p>
            <a:r>
              <a:rPr lang="cs-CZ" dirty="0"/>
              <a:t>p</a:t>
            </a:r>
            <a:r>
              <a:rPr lang="cs-CZ" dirty="0" smtClean="0"/>
              <a:t>řed </a:t>
            </a:r>
            <a:r>
              <a:rPr lang="cs-CZ" dirty="0" err="1" smtClean="0"/>
              <a:t>sp_sovatel</a:t>
            </a:r>
            <a:r>
              <a:rPr lang="cs-CZ" dirty="0" smtClean="0"/>
              <a:t>_;</a:t>
            </a:r>
          </a:p>
          <a:p>
            <a:r>
              <a:rPr lang="cs-CZ" dirty="0" err="1"/>
              <a:t>d</a:t>
            </a:r>
            <a:r>
              <a:rPr lang="cs-CZ" dirty="0" err="1" smtClean="0"/>
              <a:t>op_s</a:t>
            </a:r>
            <a:r>
              <a:rPr lang="cs-CZ" dirty="0" smtClean="0"/>
              <a:t> </a:t>
            </a:r>
            <a:r>
              <a:rPr lang="cs-CZ" dirty="0" err="1" smtClean="0"/>
              <a:t>př_tel</a:t>
            </a:r>
            <a:r>
              <a:rPr lang="cs-CZ" dirty="0" smtClean="0"/>
              <a:t>_.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 cestovatel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;</a:t>
            </a:r>
          </a:p>
          <a:p>
            <a:r>
              <a:rPr lang="cs-CZ" dirty="0"/>
              <a:t>z</a:t>
            </a:r>
            <a:r>
              <a:rPr lang="cs-CZ" dirty="0" smtClean="0"/>
              <a:t>a uč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tel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;</a:t>
            </a:r>
          </a:p>
          <a:p>
            <a:r>
              <a:rPr lang="cs-CZ" dirty="0"/>
              <a:t>s</a:t>
            </a:r>
            <a:r>
              <a:rPr lang="cs-CZ" dirty="0" smtClean="0"/>
              <a:t>tali se v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těz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;</a:t>
            </a:r>
          </a:p>
          <a:p>
            <a:r>
              <a:rPr lang="cs-CZ" dirty="0"/>
              <a:t>k</a:t>
            </a:r>
            <a:r>
              <a:rPr lang="cs-CZ" dirty="0" smtClean="0"/>
              <a:t>e sběratel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;</a:t>
            </a:r>
          </a:p>
          <a:p>
            <a:r>
              <a:rPr lang="cs-CZ" dirty="0"/>
              <a:t>l</a:t>
            </a:r>
            <a:r>
              <a:rPr lang="cs-CZ" dirty="0" smtClean="0"/>
              <a:t>v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s cv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č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tel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;</a:t>
            </a:r>
          </a:p>
          <a:p>
            <a:r>
              <a:rPr lang="cs-CZ" dirty="0"/>
              <a:t>k</a:t>
            </a:r>
            <a:r>
              <a:rPr lang="cs-CZ" dirty="0" smtClean="0"/>
              <a:t>e kněz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;</a:t>
            </a:r>
          </a:p>
          <a:p>
            <a:r>
              <a:rPr lang="cs-CZ" dirty="0"/>
              <a:t>p</a:t>
            </a:r>
            <a:r>
              <a:rPr lang="cs-CZ" dirty="0" smtClean="0"/>
              <a:t>řed sp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sovatel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;</a:t>
            </a:r>
          </a:p>
          <a:p>
            <a:r>
              <a:rPr lang="cs-CZ" dirty="0"/>
              <a:t>d</a:t>
            </a:r>
            <a:r>
              <a:rPr lang="cs-CZ" dirty="0" smtClean="0"/>
              <a:t>op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s přítel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148064" y="1572491"/>
            <a:ext cx="3312368" cy="46805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89848" y="2852936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94172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r>
              <a:rPr lang="cs-CZ" dirty="0"/>
              <a:t>KOLEKTIV AUTORŮ. </a:t>
            </a:r>
            <a:r>
              <a:rPr lang="cs-CZ" i="1" dirty="0"/>
              <a:t>Český jazyk 4</a:t>
            </a:r>
            <a:r>
              <a:rPr lang="cs-CZ" dirty="0"/>
              <a:t>: </a:t>
            </a:r>
            <a:r>
              <a:rPr lang="cs-CZ" i="1" dirty="0"/>
              <a:t>učebnice pro 4.ročník</a:t>
            </a:r>
            <a:r>
              <a:rPr lang="cs-CZ" dirty="0"/>
              <a:t>. 2.přepracované vydání. Kyjov: Nová škola Brno, 2005. ISBN 80-85607-92-1.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65208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91</TotalTime>
  <Words>266</Words>
  <Application>Microsoft Office PowerPoint</Application>
  <PresentationFormat>Předvádění na obrazovce (4:3)</PresentationFormat>
  <Paragraphs>80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Základní</vt:lpstr>
      <vt:lpstr>Snímek 1</vt:lpstr>
      <vt:lpstr>VZOR MUŽ</vt:lpstr>
      <vt:lpstr>ANOTACE</vt:lpstr>
      <vt:lpstr>VZOR MUŽ</vt:lpstr>
      <vt:lpstr>Doplň názvy povolání (podle vzoru muž).</vt:lpstr>
      <vt:lpstr>Zařaď podstatná jména k daným vzorům.</vt:lpstr>
      <vt:lpstr>Doplň správně i/y 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Your User Name</cp:lastModifiedBy>
  <cp:revision>15</cp:revision>
  <dcterms:created xsi:type="dcterms:W3CDTF">2012-04-09T16:04:12Z</dcterms:created>
  <dcterms:modified xsi:type="dcterms:W3CDTF">2012-05-06T13:24:15Z</dcterms:modified>
</cp:coreProperties>
</file>