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baseline="0" dirty="0" smtClean="0"/>
            <a:t>VY_32_INOVACE_18_Podstatná jména 4.ročník_Vzory předseda a soudce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Vzory předseda a soudce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8E4D32B-63C0-464F-93B1-B3580D1470F5}">
      <dgm:prSet/>
      <dgm:spPr/>
      <dgm:t>
        <a:bodyPr/>
        <a:lstStyle/>
        <a:p>
          <a:pPr algn="l"/>
          <a:r>
            <a:rPr lang="cs-CZ" dirty="0" smtClean="0"/>
            <a:t>Vytvořeno: duben 2012</a:t>
          </a:r>
          <a:endParaRPr lang="cs-CZ" dirty="0"/>
        </a:p>
      </dgm:t>
    </dgm:pt>
    <dgm:pt modelId="{93ACCCD1-B858-433F-B384-5C135E2553A2}" type="parTrans" cxnId="{DC579B5A-DA3A-45AA-8769-D29432CAD4B4}">
      <dgm:prSet/>
      <dgm:spPr/>
    </dgm:pt>
    <dgm:pt modelId="{10188E2E-5E7C-4C98-8F96-EC3A1777B247}" type="sibTrans" cxnId="{DC579B5A-DA3A-45AA-8769-D29432CAD4B4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E856CC2C-05D0-4171-98D8-F7B108952EF2}" type="pres">
      <dgm:prSet presAssocID="{A8E4D32B-63C0-464F-93B1-B3580D1470F5}" presName="vertSpace5" presStyleLbl="node1" presStyleIdx="3" presStyleCnt="6"/>
      <dgm:spPr/>
    </dgm:pt>
    <dgm:pt modelId="{51A41DEC-CADC-4763-BECA-4BD41E0783FC}" type="pres">
      <dgm:prSet presAssocID="{A8E4D32B-63C0-464F-93B1-B3580D1470F5}" presName="circle5" presStyleLbl="node1" presStyleIdx="4" presStyleCnt="6"/>
      <dgm:spPr/>
    </dgm:pt>
    <dgm:pt modelId="{366AF1F0-D1AD-4C22-92C8-D8345BE87696}" type="pres">
      <dgm:prSet presAssocID="{A8E4D32B-63C0-464F-93B1-B3580D1470F5}" presName="rect5" presStyleLbl="alignAcc1" presStyleIdx="4" presStyleCnt="6"/>
      <dgm:spPr/>
      <dgm:t>
        <a:bodyPr/>
        <a:lstStyle/>
        <a:p>
          <a:endParaRPr lang="cs-CZ"/>
        </a:p>
      </dgm:t>
    </dgm:pt>
    <dgm:pt modelId="{7D399BB0-E41D-4FDA-A0AB-933A3595BAB2}" type="pres">
      <dgm:prSet presAssocID="{4C35D32F-0EAB-4CD7-82EE-45574DC2A586}" presName="vertSpace6" presStyleLbl="node1" presStyleIdx="4" presStyleCnt="6"/>
      <dgm:spPr/>
    </dgm:pt>
    <dgm:pt modelId="{8530E39E-186A-41B0-BC96-34A5E9E0B7A1}" type="pres">
      <dgm:prSet presAssocID="{4C35D32F-0EAB-4CD7-82EE-45574DC2A586}" presName="circle6" presStyleLbl="node1" presStyleIdx="5" presStyleCnt="6"/>
      <dgm:spPr/>
    </dgm:pt>
    <dgm:pt modelId="{357B1B9A-CA29-488D-B759-6249D24F7B58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8DA61F-E39F-4D45-BABA-35EE92C70B98}" type="pres">
      <dgm:prSet presAssocID="{A8E4D32B-63C0-464F-93B1-B3580D1470F5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65BD16-6241-42E3-94E5-53B387382813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C579B5A-DA3A-45AA-8769-D29432CAD4B4}" srcId="{757F3AB3-0718-4624-B441-E567A8F0AB56}" destId="{A8E4D32B-63C0-464F-93B1-B3580D1470F5}" srcOrd="4" destOrd="0" parTransId="{93ACCCD1-B858-433F-B384-5C135E2553A2}" sibTransId="{10188E2E-5E7C-4C98-8F96-EC3A1777B247}"/>
    <dgm:cxn modelId="{63916C65-ACA6-4BC8-A260-7C1F882E6405}" type="presOf" srcId="{4C35D32F-0EAB-4CD7-82EE-45574DC2A586}" destId="{1F65BD16-6241-42E3-94E5-53B387382813}" srcOrd="1" destOrd="0" presId="urn:microsoft.com/office/officeart/2005/8/layout/target3"/>
    <dgm:cxn modelId="{4B15EC30-42FD-4D5F-914E-F8E361732578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B5A5EF25-D766-4CBA-80DC-CADE050E53EE}" type="presOf" srcId="{A8E4D32B-63C0-464F-93B1-B3580D1470F5}" destId="{628DA61F-E39F-4D45-BABA-35EE92C70B98}" srcOrd="1" destOrd="0" presId="urn:microsoft.com/office/officeart/2005/8/layout/target3"/>
    <dgm:cxn modelId="{5291F33C-5094-4B1C-B79A-A5DBD47E6B66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1D5EEBD-E40A-4B60-85DF-8884F00099FF}" type="presOf" srcId="{A8E4D32B-63C0-464F-93B1-B3580D1470F5}" destId="{366AF1F0-D1AD-4C22-92C8-D8345BE87696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737B67D-DD10-4AC7-BB10-A8D950F880F6}" type="presOf" srcId="{4C35D32F-0EAB-4CD7-82EE-45574DC2A586}" destId="{357B1B9A-CA29-488D-B759-6249D24F7B58}" srcOrd="0" destOrd="0" presId="urn:microsoft.com/office/officeart/2005/8/layout/target3"/>
    <dgm:cxn modelId="{E84EF390-B5C2-442F-B5F9-44808567CDAB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1EADED3-CCB5-4CEA-9FAF-55CCDFA4574A}" type="presOf" srcId="{D8197B8C-B260-4A16-BDF4-0947B075E274}" destId="{5A5FFA88-C948-4069-8E93-59FA12366E83}" srcOrd="1" destOrd="0" presId="urn:microsoft.com/office/officeart/2005/8/layout/target3"/>
    <dgm:cxn modelId="{7D4C0C41-D742-4ED1-BF9F-B8BB34962F14}" type="presOf" srcId="{757F3AB3-0718-4624-B441-E567A8F0AB56}" destId="{333A1088-737F-45CB-B68E-254E46348037}" srcOrd="0" destOrd="0" presId="urn:microsoft.com/office/officeart/2005/8/layout/target3"/>
    <dgm:cxn modelId="{592CEC58-0129-4CF2-90A5-22699FB49C53}" type="presOf" srcId="{D1D4F407-5343-4D3F-B5B9-D407B03CAEB4}" destId="{AED2198E-93D5-4001-81B4-73124B309672}" srcOrd="1" destOrd="0" presId="urn:microsoft.com/office/officeart/2005/8/layout/target3"/>
    <dgm:cxn modelId="{5C5A0FED-64CD-42E3-9261-352BDC5F969E}" type="presOf" srcId="{B651F6E3-6281-48DB-9319-2AEAFDAE7572}" destId="{619D679B-A015-4ECF-8348-D1034C574F40}" srcOrd="0" destOrd="0" presId="urn:microsoft.com/office/officeart/2005/8/layout/target3"/>
    <dgm:cxn modelId="{0C54A4DB-181D-4F9E-936A-7504DBE43AD0}" type="presOf" srcId="{D1B46980-6531-4606-95E6-44980827E919}" destId="{2BE915AB-18AA-4053-B92C-3BFC9ED204BB}" srcOrd="1" destOrd="0" presId="urn:microsoft.com/office/officeart/2005/8/layout/target3"/>
    <dgm:cxn modelId="{2E74B712-BA40-426A-A9D8-375A701E067C}" type="presOf" srcId="{D1B46980-6531-4606-95E6-44980827E919}" destId="{6140AFEC-043D-4C43-A2F9-D0F5331DF3A3}" srcOrd="0" destOrd="0" presId="urn:microsoft.com/office/officeart/2005/8/layout/target3"/>
    <dgm:cxn modelId="{1DD040C3-70D7-49A6-898D-387D89628631}" type="presParOf" srcId="{333A1088-737F-45CB-B68E-254E46348037}" destId="{F5ABB229-8D3B-4694-996A-96F23CF14429}" srcOrd="0" destOrd="0" presId="urn:microsoft.com/office/officeart/2005/8/layout/target3"/>
    <dgm:cxn modelId="{4DF62AE4-15E1-48FF-8BC1-45265207BB56}" type="presParOf" srcId="{333A1088-737F-45CB-B68E-254E46348037}" destId="{F41139FD-01EE-4571-8B17-4FB00FC51163}" srcOrd="1" destOrd="0" presId="urn:microsoft.com/office/officeart/2005/8/layout/target3"/>
    <dgm:cxn modelId="{2E5D31B4-98F0-4E4E-8844-9980A257DCA3}" type="presParOf" srcId="{333A1088-737F-45CB-B68E-254E46348037}" destId="{D005CE8C-CC26-4C3E-AC11-E15060ECD759}" srcOrd="2" destOrd="0" presId="urn:microsoft.com/office/officeart/2005/8/layout/target3"/>
    <dgm:cxn modelId="{0E525F6C-8AA6-41D3-A65B-24F91524D9CD}" type="presParOf" srcId="{333A1088-737F-45CB-B68E-254E46348037}" destId="{2C702D82-9B77-49B7-9568-BB8EB47C3372}" srcOrd="3" destOrd="0" presId="urn:microsoft.com/office/officeart/2005/8/layout/target3"/>
    <dgm:cxn modelId="{9A4919EA-DCE5-401B-9952-5FD609DD29D0}" type="presParOf" srcId="{333A1088-737F-45CB-B68E-254E46348037}" destId="{A52A0455-90FF-4808-ABD0-F02540D31D5A}" srcOrd="4" destOrd="0" presId="urn:microsoft.com/office/officeart/2005/8/layout/target3"/>
    <dgm:cxn modelId="{A9B1EC42-99F5-40D1-8A9F-0569E67C331B}" type="presParOf" srcId="{333A1088-737F-45CB-B68E-254E46348037}" destId="{6140AFEC-043D-4C43-A2F9-D0F5331DF3A3}" srcOrd="5" destOrd="0" presId="urn:microsoft.com/office/officeart/2005/8/layout/target3"/>
    <dgm:cxn modelId="{D4ED3EEB-FFB6-43B5-A8EA-CE9FC2A0D0B9}" type="presParOf" srcId="{333A1088-737F-45CB-B68E-254E46348037}" destId="{9358AC05-5D7D-4327-9F80-1AD486AEA664}" srcOrd="6" destOrd="0" presId="urn:microsoft.com/office/officeart/2005/8/layout/target3"/>
    <dgm:cxn modelId="{E21E2EFB-893E-4A41-B960-841BCAB5FB46}" type="presParOf" srcId="{333A1088-737F-45CB-B68E-254E46348037}" destId="{313FC574-E1CD-4FB4-B054-0B805CE0447D}" srcOrd="7" destOrd="0" presId="urn:microsoft.com/office/officeart/2005/8/layout/target3"/>
    <dgm:cxn modelId="{0E083952-A3C4-412C-B2A1-06428533D2F5}" type="presParOf" srcId="{333A1088-737F-45CB-B68E-254E46348037}" destId="{619D679B-A015-4ECF-8348-D1034C574F40}" srcOrd="8" destOrd="0" presId="urn:microsoft.com/office/officeart/2005/8/layout/target3"/>
    <dgm:cxn modelId="{73E69F1A-7B3A-4AFB-A237-2B4193608913}" type="presParOf" srcId="{333A1088-737F-45CB-B68E-254E46348037}" destId="{322283A8-4A27-4CDA-BAE3-F381106A9174}" srcOrd="9" destOrd="0" presId="urn:microsoft.com/office/officeart/2005/8/layout/target3"/>
    <dgm:cxn modelId="{6DAEF9D8-B37C-41CD-82F9-C8A3A669387D}" type="presParOf" srcId="{333A1088-737F-45CB-B68E-254E46348037}" destId="{FFC9F71D-1B4F-4AD9-A4A6-86ADEFC8AF5C}" srcOrd="10" destOrd="0" presId="urn:microsoft.com/office/officeart/2005/8/layout/target3"/>
    <dgm:cxn modelId="{F21857F9-8D6D-4F30-B2B6-0D59A555148A}" type="presParOf" srcId="{333A1088-737F-45CB-B68E-254E46348037}" destId="{25B08C86-7E15-44DC-BE7F-FFB55DD49D12}" srcOrd="11" destOrd="0" presId="urn:microsoft.com/office/officeart/2005/8/layout/target3"/>
    <dgm:cxn modelId="{F40E8505-8D07-419D-90CD-E28673D01EF0}" type="presParOf" srcId="{333A1088-737F-45CB-B68E-254E46348037}" destId="{E856CC2C-05D0-4171-98D8-F7B108952EF2}" srcOrd="12" destOrd="0" presId="urn:microsoft.com/office/officeart/2005/8/layout/target3"/>
    <dgm:cxn modelId="{0E28AA37-CEDD-4AA2-8054-CF17FD7B8A80}" type="presParOf" srcId="{333A1088-737F-45CB-B68E-254E46348037}" destId="{51A41DEC-CADC-4763-BECA-4BD41E0783FC}" srcOrd="13" destOrd="0" presId="urn:microsoft.com/office/officeart/2005/8/layout/target3"/>
    <dgm:cxn modelId="{D0FA99FC-8CC9-4C4D-ACA0-CA2AA87B3D5E}" type="presParOf" srcId="{333A1088-737F-45CB-B68E-254E46348037}" destId="{366AF1F0-D1AD-4C22-92C8-D8345BE87696}" srcOrd="14" destOrd="0" presId="urn:microsoft.com/office/officeart/2005/8/layout/target3"/>
    <dgm:cxn modelId="{5F746611-3712-43F6-BFD2-B2F662C68408}" type="presParOf" srcId="{333A1088-737F-45CB-B68E-254E46348037}" destId="{7D399BB0-E41D-4FDA-A0AB-933A3595BAB2}" srcOrd="15" destOrd="0" presId="urn:microsoft.com/office/officeart/2005/8/layout/target3"/>
    <dgm:cxn modelId="{6FD96C69-A3CC-491F-B55D-FD135B6BC1EA}" type="presParOf" srcId="{333A1088-737F-45CB-B68E-254E46348037}" destId="{8530E39E-186A-41B0-BC96-34A5E9E0B7A1}" srcOrd="16" destOrd="0" presId="urn:microsoft.com/office/officeart/2005/8/layout/target3"/>
    <dgm:cxn modelId="{C42ECF2E-AAEE-47FF-994E-B5D53A26C22C}" type="presParOf" srcId="{333A1088-737F-45CB-B68E-254E46348037}" destId="{357B1B9A-CA29-488D-B759-6249D24F7B58}" srcOrd="17" destOrd="0" presId="urn:microsoft.com/office/officeart/2005/8/layout/target3"/>
    <dgm:cxn modelId="{D6CB220A-45BF-432E-8F05-F9872D05F9FF}" type="presParOf" srcId="{333A1088-737F-45CB-B68E-254E46348037}" destId="{AED2198E-93D5-4001-81B4-73124B309672}" srcOrd="18" destOrd="0" presId="urn:microsoft.com/office/officeart/2005/8/layout/target3"/>
    <dgm:cxn modelId="{ECA4063C-1ED5-408D-BC02-D0785377331F}" type="presParOf" srcId="{333A1088-737F-45CB-B68E-254E46348037}" destId="{2BE915AB-18AA-4053-B92C-3BFC9ED204BB}" srcOrd="19" destOrd="0" presId="urn:microsoft.com/office/officeart/2005/8/layout/target3"/>
    <dgm:cxn modelId="{08FB6426-3C00-40F2-A6F2-60053DA3E14F}" type="presParOf" srcId="{333A1088-737F-45CB-B68E-254E46348037}" destId="{6BB5E863-4638-4E1D-BFDE-399D028AC4ED}" srcOrd="20" destOrd="0" presId="urn:microsoft.com/office/officeart/2005/8/layout/target3"/>
    <dgm:cxn modelId="{62574C4B-BD79-43C4-9537-64AE9CC643C2}" type="presParOf" srcId="{333A1088-737F-45CB-B68E-254E46348037}" destId="{5A5FFA88-C948-4069-8E93-59FA12366E83}" srcOrd="21" destOrd="0" presId="urn:microsoft.com/office/officeart/2005/8/layout/target3"/>
    <dgm:cxn modelId="{CE40B038-D50F-4DA9-9A37-910DF4B2F44B}" type="presParOf" srcId="{333A1088-737F-45CB-B68E-254E46348037}" destId="{628DA61F-E39F-4D45-BABA-35EE92C70B98}" srcOrd="22" destOrd="0" presId="urn:microsoft.com/office/officeart/2005/8/layout/target3"/>
    <dgm:cxn modelId="{DD5485B1-A85A-4F4C-BF17-2CC10EB6C3A2}" type="presParOf" srcId="{333A1088-737F-45CB-B68E-254E46348037}" destId="{1F65BD16-6241-42E3-94E5-53B387382813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Iveta Hejtmánková</a:t>
          </a:r>
          <a:endParaRPr lang="cs-CZ" sz="20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 smtClean="0"/>
            <a:t>VY_32_INOVACE_18_Podstatná jména 4.ročník_Vzory předseda a soudce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Vzory předseda a soudce</a:t>
          </a:r>
          <a:endParaRPr lang="cs-CZ" sz="2000" kern="1200" dirty="0"/>
        </a:p>
      </dsp:txBody>
      <dsp:txXfrm>
        <a:off x="1273857" y="955392"/>
        <a:ext cx="5350878" cy="318465"/>
      </dsp:txXfrm>
    </dsp:sp>
    <dsp:sp modelId="{51A41DEC-CADC-4763-BECA-4BD41E0783FC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66AF1F0-D1AD-4C22-92C8-D8345BE87696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Vytvořeno: duben 2012</a:t>
          </a:r>
          <a:endParaRPr lang="cs-CZ" sz="1500" kern="1200" dirty="0"/>
        </a:p>
      </dsp:txBody>
      <dsp:txXfrm>
        <a:off x="1273857" y="1273857"/>
        <a:ext cx="5350878" cy="318465"/>
      </dsp:txXfrm>
    </dsp:sp>
    <dsp:sp modelId="{8530E39E-186A-41B0-BC96-34A5E9E0B7A1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57B1B9A-CA29-488D-B759-6249D24F7B58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CB66CFCE-C310-41A9-B2E2-78C0B51645BF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B54B4D3-1FA4-46F7-BAF1-CA23783110D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6CFCE-C310-41A9-B2E2-78C0B51645BF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4B4D3-1FA4-46F7-BAF1-CA23783110D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B66CFCE-C310-41A9-B2E2-78C0B51645BF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EB54B4D3-1FA4-46F7-BAF1-CA23783110D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6CFCE-C310-41A9-B2E2-78C0B51645BF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4B4D3-1FA4-46F7-BAF1-CA23783110D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6CFCE-C310-41A9-B2E2-78C0B51645BF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4B4D3-1FA4-46F7-BAF1-CA23783110D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6CFCE-C310-41A9-B2E2-78C0B51645BF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4B4D3-1FA4-46F7-BAF1-CA23783110D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6CFCE-C310-41A9-B2E2-78C0B51645BF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4B4D3-1FA4-46F7-BAF1-CA23783110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6CFCE-C310-41A9-B2E2-78C0B51645BF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B54B4D3-1FA4-46F7-BAF1-CA23783110D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6CFCE-C310-41A9-B2E2-78C0B51645BF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4B4D3-1FA4-46F7-BAF1-CA23783110D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6CFCE-C310-41A9-B2E2-78C0B51645BF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4B4D3-1FA4-46F7-BAF1-CA23783110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6CFCE-C310-41A9-B2E2-78C0B51645BF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EB54B4D3-1FA4-46F7-BAF1-CA23783110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CB66CFCE-C310-41A9-B2E2-78C0B51645BF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EB54B4D3-1FA4-46F7-BAF1-CA23783110D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48320919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85086177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Zástupný symbol pro obsah 11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2100" y="3008313"/>
            <a:ext cx="1828800" cy="1828800"/>
          </a:xfrm>
        </p:spPr>
      </p:pic>
      <p:pic>
        <p:nvPicPr>
          <p:cNvPr id="13" name="Zástupný symbol pro obsah 12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3100" y="3008313"/>
            <a:ext cx="1828800" cy="1828800"/>
          </a:xfrm>
        </p:spPr>
      </p:pic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VZORY PŘEDSEDA A SOUDCE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04234692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4.ročníku.</a:t>
            </a:r>
          </a:p>
          <a:p>
            <a:r>
              <a:rPr lang="cs-CZ" dirty="0" smtClean="0"/>
              <a:t>Je zaměřena zejména na tvary některých pádů. </a:t>
            </a:r>
          </a:p>
          <a:p>
            <a:r>
              <a:rPr lang="cs-CZ" dirty="0" smtClean="0"/>
              <a:t>Stránky lze využít jako pracovní listy.</a:t>
            </a:r>
          </a:p>
          <a:p>
            <a:r>
              <a:rPr lang="cs-CZ" dirty="0" smtClean="0"/>
              <a:t>U každého cvičení je připravena kontrola.</a:t>
            </a:r>
          </a:p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81771842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Podle vzoru předseda se skloňují </a:t>
            </a:r>
            <a:r>
              <a:rPr lang="cs-CZ" dirty="0" smtClean="0">
                <a:solidFill>
                  <a:srgbClr val="FF0000"/>
                </a:solidFill>
              </a:rPr>
              <a:t>podstatná jména rodu mužského (životná</a:t>
            </a:r>
            <a:r>
              <a:rPr lang="cs-CZ" dirty="0" smtClean="0"/>
              <a:t>), která jsou v </a:t>
            </a:r>
            <a:r>
              <a:rPr lang="cs-CZ" dirty="0" smtClean="0">
                <a:solidFill>
                  <a:srgbClr val="FF0000"/>
                </a:solidFill>
              </a:rPr>
              <a:t>1.</a:t>
            </a:r>
            <a:r>
              <a:rPr lang="cs-CZ" dirty="0" smtClean="0"/>
              <a:t>pádě jednotného čísla zakončena na </a:t>
            </a:r>
            <a:r>
              <a:rPr lang="cs-CZ" dirty="0" smtClean="0">
                <a:solidFill>
                  <a:srgbClr val="FF0000"/>
                </a:solidFill>
              </a:rPr>
              <a:t>–a.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 jednotném čísle </a:t>
            </a:r>
            <a:r>
              <a:rPr lang="cs-CZ" dirty="0" smtClean="0"/>
              <a:t>mají tvary jako vzor žena, jen ve 3. a 6.pádě mají koncovku –</a:t>
            </a:r>
            <a:r>
              <a:rPr lang="cs-CZ" dirty="0" err="1" smtClean="0"/>
              <a:t>ovi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 čísle množném</a:t>
            </a:r>
            <a:r>
              <a:rPr lang="cs-CZ" dirty="0" smtClean="0"/>
              <a:t> se skloňují jako tvrdý vzor pán.</a:t>
            </a:r>
          </a:p>
          <a:p>
            <a:r>
              <a:rPr lang="cs-CZ" dirty="0" smtClean="0"/>
              <a:t>Jména na –</a:t>
            </a:r>
            <a:r>
              <a:rPr lang="cs-CZ" dirty="0" err="1" smtClean="0"/>
              <a:t>ita</a:t>
            </a:r>
            <a:r>
              <a:rPr lang="cs-CZ" dirty="0" smtClean="0"/>
              <a:t>, -</a:t>
            </a:r>
            <a:r>
              <a:rPr lang="cs-CZ" dirty="0" err="1" smtClean="0"/>
              <a:t>ista</a:t>
            </a:r>
            <a:r>
              <a:rPr lang="cs-CZ" dirty="0" smtClean="0"/>
              <a:t> mají v 1. a 5.pádě mn.č. koncovku –é (husité).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 PŘEDSEDA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4365104"/>
            <a:ext cx="2160239" cy="2160239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6361259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700808"/>
            <a:ext cx="8407893" cy="4407408"/>
          </a:xfrm>
        </p:spPr>
        <p:txBody>
          <a:bodyPr/>
          <a:lstStyle/>
          <a:p>
            <a:r>
              <a:rPr lang="cs-CZ" dirty="0" smtClean="0"/>
              <a:t>Podle vzoru soudce se skloňují </a:t>
            </a:r>
            <a:r>
              <a:rPr lang="cs-CZ" dirty="0" smtClean="0">
                <a:solidFill>
                  <a:srgbClr val="FF0000"/>
                </a:solidFill>
              </a:rPr>
              <a:t>podstatná jména rodu mužského (životná</a:t>
            </a:r>
            <a:r>
              <a:rPr lang="cs-CZ" dirty="0" smtClean="0"/>
              <a:t>), která jsou v </a:t>
            </a:r>
            <a:r>
              <a:rPr lang="cs-CZ" dirty="0" smtClean="0">
                <a:solidFill>
                  <a:srgbClr val="FF0000"/>
                </a:solidFill>
              </a:rPr>
              <a:t>1</a:t>
            </a:r>
            <a:r>
              <a:rPr lang="cs-CZ" dirty="0" smtClean="0"/>
              <a:t>.pádě čísla jednotného zakončena na </a:t>
            </a:r>
            <a:r>
              <a:rPr lang="cs-CZ" dirty="0" smtClean="0">
                <a:solidFill>
                  <a:srgbClr val="FF0000"/>
                </a:solidFill>
              </a:rPr>
              <a:t>–e.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PAMATUJTE!</a:t>
            </a:r>
            <a:r>
              <a:rPr lang="cs-CZ" dirty="0" smtClean="0"/>
              <a:t> 5.pád se rovná 1.pádu, tedy: pane správce! </a:t>
            </a:r>
            <a:r>
              <a:rPr lang="cs-CZ" dirty="0"/>
              <a:t>n</a:t>
            </a:r>
            <a:r>
              <a:rPr lang="cs-CZ" dirty="0" smtClean="0"/>
              <a:t>áš průvodce! </a:t>
            </a:r>
          </a:p>
          <a:p>
            <a:r>
              <a:rPr lang="cs-CZ" dirty="0" smtClean="0"/>
              <a:t>Naproti tomu podstatná jména na –</a:t>
            </a:r>
            <a:r>
              <a:rPr lang="cs-CZ" dirty="0" err="1" smtClean="0"/>
              <a:t>ec</a:t>
            </a:r>
            <a:r>
              <a:rPr lang="cs-CZ" dirty="0" smtClean="0"/>
              <a:t> (vzor muž) mají </a:t>
            </a:r>
            <a:r>
              <a:rPr lang="cs-CZ" dirty="0" smtClean="0"/>
              <a:t>                      v </a:t>
            </a:r>
            <a:r>
              <a:rPr lang="cs-CZ" dirty="0" smtClean="0"/>
              <a:t>5.pádě čísla jednotného –</a:t>
            </a:r>
            <a:r>
              <a:rPr lang="cs-CZ" dirty="0" err="1" smtClean="0"/>
              <a:t>če</a:t>
            </a:r>
            <a:r>
              <a:rPr lang="cs-CZ" dirty="0" smtClean="0"/>
              <a:t>: otče!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 SOUDCE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4343400"/>
            <a:ext cx="1828800" cy="182880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</p:spTree>
    <p:extLst>
      <p:ext uri="{BB962C8B-B14F-4D97-AF65-F5344CB8AC3E}">
        <p14:creationId xmlns="" xmlns:p14="http://schemas.microsoft.com/office/powerpoint/2010/main" val="293596512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text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PŘEDSEDA</a:t>
            </a:r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Podstatná jména napište v 7.pádě č.mn. A přiřaďte ke vzoru.</a:t>
            </a:r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4294967295"/>
          </p:nvPr>
        </p:nvSpPr>
        <p:spPr>
          <a:xfrm>
            <a:off x="5102225" y="1722438"/>
            <a:ext cx="4041775" cy="639762"/>
          </a:xfrm>
        </p:spPr>
        <p:txBody>
          <a:bodyPr/>
          <a:lstStyle/>
          <a:p>
            <a:r>
              <a:rPr lang="cs-CZ" dirty="0" smtClean="0"/>
              <a:t>SOUDCE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1520" y="5805264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průvodce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436096" y="2190055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průvodci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619672" y="5815083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nemluva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3568" y="219005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nemluvy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87824" y="5805263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neposeda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3568" y="2651720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neposedy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525015" y="5805263"/>
            <a:ext cx="12711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obhájce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484611" y="2651719"/>
            <a:ext cx="12711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obhájci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796136" y="5815083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nemotora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83568" y="3113385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nemotory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308304" y="5815083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popleta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83568" y="3633822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poplety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51520" y="6222503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filatelista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19572" y="4095487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filatelisty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675047" y="6266928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ochránce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484611" y="3138488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ochránci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071792" y="6257675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dozorce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484611" y="3600153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dozorci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461973" y="6222502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cyklista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83568" y="4557152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cyklisty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832140" y="6222503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zástupce</a:t>
            </a:r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498604" y="4095487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zástupci</a:t>
            </a:r>
            <a:endParaRPr lang="cs-CZ" sz="2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343518" y="6222501"/>
            <a:ext cx="10449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zrádce</a:t>
            </a:r>
            <a:endParaRPr lang="cs-CZ" sz="2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507314" y="4557152"/>
            <a:ext cx="10449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zrádci</a:t>
            </a:r>
            <a:endParaRPr lang="cs-CZ" sz="2400" dirty="0"/>
          </a:p>
        </p:txBody>
      </p:sp>
      <p:pic>
        <p:nvPicPr>
          <p:cNvPr id="36" name="Obrázek 3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7980" y="1771353"/>
            <a:ext cx="1828800" cy="1828800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5080" y="4007615"/>
            <a:ext cx="1674600" cy="1674600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8859" y="3864654"/>
            <a:ext cx="1828800" cy="1828800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8568" y="1814419"/>
            <a:ext cx="1674600" cy="16746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61498065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2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2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2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2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2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2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2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2000"/>
                            </p:stCondLst>
                            <p:childTnLst>
                              <p:par>
                                <p:cTn id="148" presetID="6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9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3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4" presetID="21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55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9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hokejista</a:t>
            </a:r>
          </a:p>
          <a:p>
            <a:r>
              <a:rPr lang="cs-CZ" dirty="0"/>
              <a:t>h</a:t>
            </a:r>
            <a:r>
              <a:rPr lang="cs-CZ" dirty="0" smtClean="0"/>
              <a:t>rdina</a:t>
            </a:r>
          </a:p>
          <a:p>
            <a:r>
              <a:rPr lang="cs-CZ" dirty="0"/>
              <a:t>f</a:t>
            </a:r>
            <a:r>
              <a:rPr lang="cs-CZ" dirty="0" smtClean="0"/>
              <a:t>ilatelista</a:t>
            </a:r>
          </a:p>
          <a:p>
            <a:r>
              <a:rPr lang="cs-CZ" dirty="0"/>
              <a:t>m</a:t>
            </a:r>
            <a:r>
              <a:rPr lang="cs-CZ" dirty="0" smtClean="0"/>
              <a:t>ahárádža</a:t>
            </a:r>
          </a:p>
          <a:p>
            <a:r>
              <a:rPr lang="cs-CZ" dirty="0"/>
              <a:t>b</a:t>
            </a:r>
            <a:r>
              <a:rPr lang="cs-CZ" dirty="0" smtClean="0"/>
              <a:t>asista</a:t>
            </a:r>
          </a:p>
          <a:p>
            <a:r>
              <a:rPr lang="cs-CZ" dirty="0"/>
              <a:t>h</a:t>
            </a:r>
            <a:r>
              <a:rPr lang="cs-CZ" dirty="0" smtClean="0"/>
              <a:t>usita </a:t>
            </a:r>
          </a:p>
          <a:p>
            <a:r>
              <a:rPr lang="cs-CZ" dirty="0"/>
              <a:t>t</a:t>
            </a:r>
            <a:r>
              <a:rPr lang="cs-CZ" dirty="0" smtClean="0"/>
              <a:t>áborita</a:t>
            </a:r>
          </a:p>
          <a:p>
            <a:r>
              <a:rPr lang="cs-CZ" dirty="0" smtClean="0"/>
              <a:t>klavírista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okejisté</a:t>
            </a:r>
          </a:p>
          <a:p>
            <a:r>
              <a:rPr lang="cs-CZ" dirty="0"/>
              <a:t>h</a:t>
            </a:r>
            <a:r>
              <a:rPr lang="cs-CZ" dirty="0" smtClean="0"/>
              <a:t>rdinové</a:t>
            </a:r>
          </a:p>
          <a:p>
            <a:r>
              <a:rPr lang="cs-CZ" dirty="0"/>
              <a:t>f</a:t>
            </a:r>
            <a:r>
              <a:rPr lang="cs-CZ" dirty="0" smtClean="0"/>
              <a:t>ilatelisté</a:t>
            </a:r>
          </a:p>
          <a:p>
            <a:r>
              <a:rPr lang="cs-CZ" dirty="0"/>
              <a:t>m</a:t>
            </a:r>
            <a:r>
              <a:rPr lang="cs-CZ" dirty="0" smtClean="0"/>
              <a:t>ahárádžové</a:t>
            </a:r>
          </a:p>
          <a:p>
            <a:r>
              <a:rPr lang="cs-CZ" dirty="0"/>
              <a:t>b</a:t>
            </a:r>
            <a:r>
              <a:rPr lang="cs-CZ" dirty="0" smtClean="0"/>
              <a:t>asisté</a:t>
            </a:r>
          </a:p>
          <a:p>
            <a:r>
              <a:rPr lang="cs-CZ" dirty="0"/>
              <a:t>h</a:t>
            </a:r>
            <a:r>
              <a:rPr lang="cs-CZ" dirty="0" smtClean="0"/>
              <a:t>usité</a:t>
            </a:r>
          </a:p>
          <a:p>
            <a:r>
              <a:rPr lang="cs-CZ" dirty="0"/>
              <a:t>t</a:t>
            </a:r>
            <a:r>
              <a:rPr lang="cs-CZ" dirty="0" smtClean="0"/>
              <a:t>áborité</a:t>
            </a:r>
          </a:p>
          <a:p>
            <a:r>
              <a:rPr lang="cs-CZ" dirty="0" smtClean="0"/>
              <a:t>klavíristé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Utvořte 1.pád množného čísla těchto jmen.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716016" y="1772816"/>
            <a:ext cx="3816424" cy="44644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9828" y="3090664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74963729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VZOR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79512" y="404664"/>
            <a:ext cx="8763000" cy="1054394"/>
          </a:xfrm>
        </p:spPr>
        <p:txBody>
          <a:bodyPr/>
          <a:lstStyle/>
          <a:p>
            <a:r>
              <a:rPr lang="cs-CZ" dirty="0" smtClean="0"/>
              <a:t>Určujte vzor podstatných jmen a tvořte tvar 5.pádu čísla jednotného.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4294967295"/>
          </p:nvPr>
        </p:nvSpPr>
        <p:spPr>
          <a:xfrm>
            <a:off x="5102225" y="1722438"/>
            <a:ext cx="4041775" cy="639762"/>
          </a:xfrm>
        </p:spPr>
        <p:txBody>
          <a:bodyPr/>
          <a:lstStyle/>
          <a:p>
            <a:r>
              <a:rPr lang="cs-CZ" dirty="0" smtClean="0"/>
              <a:t>5.PÁD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4550" y="6200966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chlapec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2189690"/>
            <a:ext cx="7560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muž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09687" y="2189690"/>
            <a:ext cx="14225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c</a:t>
            </a:r>
            <a:r>
              <a:rPr lang="cs-CZ" sz="2400" dirty="0" smtClean="0"/>
              <a:t>hlapče!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265535" y="6201088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obránce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8696" y="2651355"/>
            <a:ext cx="12601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soudce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49586" y="2651355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o</a:t>
            </a:r>
            <a:r>
              <a:rPr lang="cs-CZ" sz="2400" dirty="0" smtClean="0"/>
              <a:t>bránce!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57324" y="6201088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lovec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53467" y="3113020"/>
            <a:ext cx="7560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muž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391388" y="3099769"/>
            <a:ext cx="10441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l</a:t>
            </a:r>
            <a:r>
              <a:rPr lang="cs-CZ" sz="2400" dirty="0" smtClean="0"/>
              <a:t>ovče!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493428" y="6201088"/>
            <a:ext cx="13857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poslanec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16066" y="3574684"/>
            <a:ext cx="7560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muž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322284" y="3574685"/>
            <a:ext cx="17095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oslanče!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815272" y="6207341"/>
            <a:ext cx="133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strážce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16066" y="4036349"/>
            <a:ext cx="12601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soudce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86522" y="4498014"/>
            <a:ext cx="12601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soudce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349586" y="4085301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trážce!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991987" y="6207340"/>
            <a:ext cx="9613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rádce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351047" y="4533836"/>
            <a:ext cx="12419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r</a:t>
            </a:r>
            <a:r>
              <a:rPr lang="cs-CZ" sz="2400" dirty="0" smtClean="0"/>
              <a:t>ádce!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817704" y="6200965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obhájce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16066" y="5008631"/>
            <a:ext cx="12601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soudce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309686" y="5008631"/>
            <a:ext cx="13646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o</a:t>
            </a:r>
            <a:r>
              <a:rPr lang="cs-CZ" sz="2400" dirty="0" smtClean="0"/>
              <a:t>bhájce!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991872" y="6200964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plavec</a:t>
            </a:r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82484" y="5456422"/>
            <a:ext cx="9275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muž</a:t>
            </a:r>
            <a:endParaRPr lang="cs-CZ" sz="2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356459" y="5456421"/>
            <a:ext cx="11558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lavče!</a:t>
            </a:r>
            <a:endParaRPr lang="cs-CZ" sz="2400" dirty="0"/>
          </a:p>
        </p:txBody>
      </p:sp>
      <p:pic>
        <p:nvPicPr>
          <p:cNvPr id="35" name="Obrázek 3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9028" y="2922528"/>
            <a:ext cx="1828800" cy="1828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3343" y="2935868"/>
            <a:ext cx="1828800" cy="1828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="" xmlns:p14="http://schemas.microsoft.com/office/powerpoint/2010/main" val="242103210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3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7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8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500"/>
                            </p:stCondLst>
                            <p:childTnLst>
                              <p:par>
                                <p:cTn id="92" presetID="8" presetClass="emph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Rot by="21600000">
                                      <p:cBhvr>
                                        <p:cTn id="93" dur="22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4" presetID="8" presetClass="emph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Rot by="21600000">
                                      <p:cBhvr>
                                        <p:cTn id="95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http://microsoft.com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9320969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řížk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Mřížka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Grid</Template>
  <TotalTime>125</TotalTime>
  <Words>308</Words>
  <Application>Microsoft Office PowerPoint</Application>
  <PresentationFormat>Předvádění na obrazovce (4:3)</PresentationFormat>
  <Paragraphs>94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Mřížka</vt:lpstr>
      <vt:lpstr>Snímek 1</vt:lpstr>
      <vt:lpstr>VZORY PŘEDSEDA A SOUDCE</vt:lpstr>
      <vt:lpstr>ANOTACE</vt:lpstr>
      <vt:lpstr>VZOR PŘEDSEDA</vt:lpstr>
      <vt:lpstr>VZOR SOUDCE</vt:lpstr>
      <vt:lpstr>Podstatná jména napište v 7.pádě č.mn. A přiřaďte ke vzoru.</vt:lpstr>
      <vt:lpstr>Utvořte 1.pád množného čísla těchto jmen.</vt:lpstr>
      <vt:lpstr>Určujte vzor podstatných jmen a tvořte tvar 5.pádu čísla jednotného.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Kačenka</dc:creator>
  <cp:lastModifiedBy>Dum</cp:lastModifiedBy>
  <cp:revision>20</cp:revision>
  <dcterms:created xsi:type="dcterms:W3CDTF">2012-04-15T06:05:45Z</dcterms:created>
  <dcterms:modified xsi:type="dcterms:W3CDTF">2012-06-25T14:11:55Z</dcterms:modified>
</cp:coreProperties>
</file>