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VY_32_INOVACE_19_Podstatná jména 4.ročník_Procvičování podstatných jmen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Procvičování podstatných jmen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CAAB7CB-29DB-42EB-8D2F-418D30F0C009}">
      <dgm:prSet/>
      <dgm:spPr/>
      <dgm:t>
        <a:bodyPr/>
        <a:lstStyle/>
        <a:p>
          <a:pPr algn="l"/>
          <a:r>
            <a:rPr lang="cs-CZ" dirty="0" smtClean="0"/>
            <a:t>Vytvořeno: duben 2012</a:t>
          </a:r>
          <a:endParaRPr lang="cs-CZ" dirty="0"/>
        </a:p>
      </dgm:t>
    </dgm:pt>
    <dgm:pt modelId="{CB3CAFA5-5D40-443D-B849-FF37D70FEB68}" type="parTrans" cxnId="{C258EFDF-0051-495E-AF4C-AB935F75542C}">
      <dgm:prSet/>
      <dgm:spPr/>
    </dgm:pt>
    <dgm:pt modelId="{CC5A1E09-115B-4480-959B-2FD733A03EC5}" type="sibTrans" cxnId="{C258EFDF-0051-495E-AF4C-AB935F75542C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 custLinFactNeighborX="417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BBF9CA5-4783-4DD7-9BE9-65C4E1DD97EB}" type="pres">
      <dgm:prSet presAssocID="{FCAAB7CB-29DB-42EB-8D2F-418D30F0C009}" presName="vertSpace5" presStyleLbl="node1" presStyleIdx="3" presStyleCnt="6"/>
      <dgm:spPr/>
    </dgm:pt>
    <dgm:pt modelId="{1E120932-C8C0-4DF7-9E76-9E9D229F5456}" type="pres">
      <dgm:prSet presAssocID="{FCAAB7CB-29DB-42EB-8D2F-418D30F0C009}" presName="circle5" presStyleLbl="node1" presStyleIdx="4" presStyleCnt="6"/>
      <dgm:spPr/>
    </dgm:pt>
    <dgm:pt modelId="{D40E78F2-9ED8-46FD-BCE0-0D3EA75E59EB}" type="pres">
      <dgm:prSet presAssocID="{FCAAB7CB-29DB-42EB-8D2F-418D30F0C009}" presName="rect5" presStyleLbl="alignAcc1" presStyleIdx="4" presStyleCnt="6"/>
      <dgm:spPr/>
    </dgm:pt>
    <dgm:pt modelId="{01C72961-4F06-4668-830A-53A2D3BF7C96}" type="pres">
      <dgm:prSet presAssocID="{4C35D32F-0EAB-4CD7-82EE-45574DC2A586}" presName="vertSpace6" presStyleLbl="node1" presStyleIdx="4" presStyleCnt="6"/>
      <dgm:spPr/>
    </dgm:pt>
    <dgm:pt modelId="{87301441-E9B8-4B4C-B172-B7D7CDF35F2D}" type="pres">
      <dgm:prSet presAssocID="{4C35D32F-0EAB-4CD7-82EE-45574DC2A586}" presName="circle6" presStyleLbl="node1" presStyleIdx="5" presStyleCnt="6"/>
      <dgm:spPr/>
    </dgm:pt>
    <dgm:pt modelId="{0979B00E-9FFE-44C1-A354-C061453EBDC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B223A1-13E4-40C5-8640-C83AC295DFE7}" type="pres">
      <dgm:prSet presAssocID="{FCAAB7CB-29DB-42EB-8D2F-418D30F0C009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FE04530D-F9A7-46B1-ABB7-C895C44CA7C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5F934B-5877-4763-911F-04103D493E4C}" type="presOf" srcId="{D8197B8C-B260-4A16-BDF4-0947B075E274}" destId="{5A5FFA88-C948-4069-8E93-59FA12366E83}" srcOrd="1" destOrd="0" presId="urn:microsoft.com/office/officeart/2005/8/layout/target3"/>
    <dgm:cxn modelId="{DA01677B-D810-4E2F-A8C7-0488A83AB202}" type="presOf" srcId="{4C35D32F-0EAB-4CD7-82EE-45574DC2A586}" destId="{0979B00E-9FFE-44C1-A354-C061453EBDCA}" srcOrd="0" destOrd="0" presId="urn:microsoft.com/office/officeart/2005/8/layout/target3"/>
    <dgm:cxn modelId="{3C0FD2A1-A7CA-445B-8DD8-B03AB64096DF}" type="presOf" srcId="{D1D4F407-5343-4D3F-B5B9-D407B03CAEB4}" destId="{AED2198E-93D5-4001-81B4-73124B309672}" srcOrd="1" destOrd="0" presId="urn:microsoft.com/office/officeart/2005/8/layout/target3"/>
    <dgm:cxn modelId="{13F637D4-955F-4241-B2D4-131378D6D37A}" type="presOf" srcId="{FCAAB7CB-29DB-42EB-8D2F-418D30F0C009}" destId="{D40E78F2-9ED8-46FD-BCE0-0D3EA75E59EB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1DEEC0-F6C1-45AE-B144-41086E917E2F}" type="presOf" srcId="{D1B46980-6531-4606-95E6-44980827E919}" destId="{6140AFEC-043D-4C43-A2F9-D0F5331DF3A3}" srcOrd="0" destOrd="0" presId="urn:microsoft.com/office/officeart/2005/8/layout/target3"/>
    <dgm:cxn modelId="{C258EFDF-0051-495E-AF4C-AB935F75542C}" srcId="{757F3AB3-0718-4624-B441-E567A8F0AB56}" destId="{FCAAB7CB-29DB-42EB-8D2F-418D30F0C009}" srcOrd="4" destOrd="0" parTransId="{CB3CAFA5-5D40-443D-B849-FF37D70FEB68}" sibTransId="{CC5A1E09-115B-4480-959B-2FD733A03EC5}"/>
    <dgm:cxn modelId="{213EFCBE-C31C-4F04-885D-046A5DDE0BC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D24BC47-1513-460E-8644-7FB8C6580B2E}" type="presOf" srcId="{B651F6E3-6281-48DB-9319-2AEAFDAE7572}" destId="{619D679B-A015-4ECF-8348-D1034C574F40}" srcOrd="0" destOrd="0" presId="urn:microsoft.com/office/officeart/2005/8/layout/target3"/>
    <dgm:cxn modelId="{89477DDB-CE74-4584-8464-3C509018BD72}" type="presOf" srcId="{757F3AB3-0718-4624-B441-E567A8F0AB56}" destId="{333A1088-737F-45CB-B68E-254E46348037}" srcOrd="0" destOrd="0" presId="urn:microsoft.com/office/officeart/2005/8/layout/target3"/>
    <dgm:cxn modelId="{4ACAC25D-50F9-4C21-A32B-4CD7120FE717}" type="presOf" srcId="{B651F6E3-6281-48DB-9319-2AEAFDAE7572}" destId="{6BB5E863-4638-4E1D-BFDE-399D028AC4ED}" srcOrd="1" destOrd="0" presId="urn:microsoft.com/office/officeart/2005/8/layout/target3"/>
    <dgm:cxn modelId="{55B2C4B6-934C-4E77-A524-780F383BA7B3}" type="presOf" srcId="{4C35D32F-0EAB-4CD7-82EE-45574DC2A586}" destId="{FE04530D-F9A7-46B1-ABB7-C895C44CA7CA}" srcOrd="1" destOrd="0" presId="urn:microsoft.com/office/officeart/2005/8/layout/target3"/>
    <dgm:cxn modelId="{CCDA6D6A-9B6C-4834-9DF3-8651C358C79A}" type="presOf" srcId="{D1D4F407-5343-4D3F-B5B9-D407B03CAEB4}" destId="{D005CE8C-CC26-4C3E-AC11-E15060ECD759}" srcOrd="0" destOrd="0" presId="urn:microsoft.com/office/officeart/2005/8/layout/target3"/>
    <dgm:cxn modelId="{9FF9E564-1189-4630-B86A-96FD3D1DB185}" type="presOf" srcId="{FCAAB7CB-29DB-42EB-8D2F-418D30F0C009}" destId="{D5B223A1-13E4-40C5-8640-C83AC295DFE7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B479CDD-4475-4A37-B8ED-C9601F29A620}" type="presOf" srcId="{D8197B8C-B260-4A16-BDF4-0947B075E274}" destId="{25B08C86-7E15-44DC-BE7F-FFB55DD49D12}" srcOrd="0" destOrd="0" presId="urn:microsoft.com/office/officeart/2005/8/layout/target3"/>
    <dgm:cxn modelId="{D3A55C9E-B696-4452-B608-6D86B4F5E014}" type="presParOf" srcId="{333A1088-737F-45CB-B68E-254E46348037}" destId="{F5ABB229-8D3B-4694-996A-96F23CF14429}" srcOrd="0" destOrd="0" presId="urn:microsoft.com/office/officeart/2005/8/layout/target3"/>
    <dgm:cxn modelId="{BBE49995-E90C-4F0A-93CC-5BA04A694DB4}" type="presParOf" srcId="{333A1088-737F-45CB-B68E-254E46348037}" destId="{F41139FD-01EE-4571-8B17-4FB00FC51163}" srcOrd="1" destOrd="0" presId="urn:microsoft.com/office/officeart/2005/8/layout/target3"/>
    <dgm:cxn modelId="{80B77D2B-AD13-46AC-A9FB-5182C0CD1CE0}" type="presParOf" srcId="{333A1088-737F-45CB-B68E-254E46348037}" destId="{D005CE8C-CC26-4C3E-AC11-E15060ECD759}" srcOrd="2" destOrd="0" presId="urn:microsoft.com/office/officeart/2005/8/layout/target3"/>
    <dgm:cxn modelId="{042AD8B9-B96F-4139-A471-D1E7372BFEDA}" type="presParOf" srcId="{333A1088-737F-45CB-B68E-254E46348037}" destId="{2C702D82-9B77-49B7-9568-BB8EB47C3372}" srcOrd="3" destOrd="0" presId="urn:microsoft.com/office/officeart/2005/8/layout/target3"/>
    <dgm:cxn modelId="{988A22A2-7852-40AC-BDD4-EED162109DD4}" type="presParOf" srcId="{333A1088-737F-45CB-B68E-254E46348037}" destId="{A52A0455-90FF-4808-ABD0-F02540D31D5A}" srcOrd="4" destOrd="0" presId="urn:microsoft.com/office/officeart/2005/8/layout/target3"/>
    <dgm:cxn modelId="{29E379C1-84A0-4362-8160-FB0EA9EDA5B5}" type="presParOf" srcId="{333A1088-737F-45CB-B68E-254E46348037}" destId="{6140AFEC-043D-4C43-A2F9-D0F5331DF3A3}" srcOrd="5" destOrd="0" presId="urn:microsoft.com/office/officeart/2005/8/layout/target3"/>
    <dgm:cxn modelId="{BE63B287-2981-469C-BC94-62C1DA98BA83}" type="presParOf" srcId="{333A1088-737F-45CB-B68E-254E46348037}" destId="{9358AC05-5D7D-4327-9F80-1AD486AEA664}" srcOrd="6" destOrd="0" presId="urn:microsoft.com/office/officeart/2005/8/layout/target3"/>
    <dgm:cxn modelId="{A7F44B11-AD58-4948-8F8B-DB65ADF8ADFA}" type="presParOf" srcId="{333A1088-737F-45CB-B68E-254E46348037}" destId="{313FC574-E1CD-4FB4-B054-0B805CE0447D}" srcOrd="7" destOrd="0" presId="urn:microsoft.com/office/officeart/2005/8/layout/target3"/>
    <dgm:cxn modelId="{E0063A07-3491-49CE-8E9A-ABB89C7712E3}" type="presParOf" srcId="{333A1088-737F-45CB-B68E-254E46348037}" destId="{619D679B-A015-4ECF-8348-D1034C574F40}" srcOrd="8" destOrd="0" presId="urn:microsoft.com/office/officeart/2005/8/layout/target3"/>
    <dgm:cxn modelId="{5D6EBC47-0841-4385-90CB-C380985A9AED}" type="presParOf" srcId="{333A1088-737F-45CB-B68E-254E46348037}" destId="{322283A8-4A27-4CDA-BAE3-F381106A9174}" srcOrd="9" destOrd="0" presId="urn:microsoft.com/office/officeart/2005/8/layout/target3"/>
    <dgm:cxn modelId="{6F81C417-5C98-4CC6-A6CE-DE797F66DE6F}" type="presParOf" srcId="{333A1088-737F-45CB-B68E-254E46348037}" destId="{FFC9F71D-1B4F-4AD9-A4A6-86ADEFC8AF5C}" srcOrd="10" destOrd="0" presId="urn:microsoft.com/office/officeart/2005/8/layout/target3"/>
    <dgm:cxn modelId="{586EB284-689C-4498-BB02-C38506D09288}" type="presParOf" srcId="{333A1088-737F-45CB-B68E-254E46348037}" destId="{25B08C86-7E15-44DC-BE7F-FFB55DD49D12}" srcOrd="11" destOrd="0" presId="urn:microsoft.com/office/officeart/2005/8/layout/target3"/>
    <dgm:cxn modelId="{0786C2C9-8493-44D6-B5E9-1704047B7A20}" type="presParOf" srcId="{333A1088-737F-45CB-B68E-254E46348037}" destId="{3BBF9CA5-4783-4DD7-9BE9-65C4E1DD97EB}" srcOrd="12" destOrd="0" presId="urn:microsoft.com/office/officeart/2005/8/layout/target3"/>
    <dgm:cxn modelId="{96D88A0B-C75B-40DE-BAFF-A7083E07B733}" type="presParOf" srcId="{333A1088-737F-45CB-B68E-254E46348037}" destId="{1E120932-C8C0-4DF7-9E76-9E9D229F5456}" srcOrd="13" destOrd="0" presId="urn:microsoft.com/office/officeart/2005/8/layout/target3"/>
    <dgm:cxn modelId="{373CE01D-7528-4A16-A25A-74BDFBDAEC66}" type="presParOf" srcId="{333A1088-737F-45CB-B68E-254E46348037}" destId="{D40E78F2-9ED8-46FD-BCE0-0D3EA75E59EB}" srcOrd="14" destOrd="0" presId="urn:microsoft.com/office/officeart/2005/8/layout/target3"/>
    <dgm:cxn modelId="{01A5D794-8223-4F7D-B5F2-92DBAFA8DD2B}" type="presParOf" srcId="{333A1088-737F-45CB-B68E-254E46348037}" destId="{01C72961-4F06-4668-830A-53A2D3BF7C96}" srcOrd="15" destOrd="0" presId="urn:microsoft.com/office/officeart/2005/8/layout/target3"/>
    <dgm:cxn modelId="{E9539D44-47BA-49D8-BA18-504F45E02D44}" type="presParOf" srcId="{333A1088-737F-45CB-B68E-254E46348037}" destId="{87301441-E9B8-4B4C-B172-B7D7CDF35F2D}" srcOrd="16" destOrd="0" presId="urn:microsoft.com/office/officeart/2005/8/layout/target3"/>
    <dgm:cxn modelId="{6C3DD6DB-B5C3-43E3-B4CC-1617FDA017AC}" type="presParOf" srcId="{333A1088-737F-45CB-B68E-254E46348037}" destId="{0979B00E-9FFE-44C1-A354-C061453EBDCA}" srcOrd="17" destOrd="0" presId="urn:microsoft.com/office/officeart/2005/8/layout/target3"/>
    <dgm:cxn modelId="{CFAB1734-946B-4EBA-BF20-3E61E5B77FDB}" type="presParOf" srcId="{333A1088-737F-45CB-B68E-254E46348037}" destId="{AED2198E-93D5-4001-81B4-73124B309672}" srcOrd="18" destOrd="0" presId="urn:microsoft.com/office/officeart/2005/8/layout/target3"/>
    <dgm:cxn modelId="{A12E1EBB-082F-4E2F-B543-AC7D3CBA554D}" type="presParOf" srcId="{333A1088-737F-45CB-B68E-254E46348037}" destId="{2BE915AB-18AA-4053-B92C-3BFC9ED204BB}" srcOrd="19" destOrd="0" presId="urn:microsoft.com/office/officeart/2005/8/layout/target3"/>
    <dgm:cxn modelId="{A211107B-12E2-49C2-AE4B-0C4D2776F1F7}" type="presParOf" srcId="{333A1088-737F-45CB-B68E-254E46348037}" destId="{6BB5E863-4638-4E1D-BFDE-399D028AC4ED}" srcOrd="20" destOrd="0" presId="urn:microsoft.com/office/officeart/2005/8/layout/target3"/>
    <dgm:cxn modelId="{132B2C5D-D00F-4AAF-80E2-A31CA3ED2DBF}" type="presParOf" srcId="{333A1088-737F-45CB-B68E-254E46348037}" destId="{5A5FFA88-C948-4069-8E93-59FA12366E83}" srcOrd="21" destOrd="0" presId="urn:microsoft.com/office/officeart/2005/8/layout/target3"/>
    <dgm:cxn modelId="{A63574E3-D66D-45B3-9AC8-FDBF7F2C015C}" type="presParOf" srcId="{333A1088-737F-45CB-B68E-254E46348037}" destId="{D5B223A1-13E4-40C5-8640-C83AC295DFE7}" srcOrd="22" destOrd="0" presId="urn:microsoft.com/office/officeart/2005/8/layout/target3"/>
    <dgm:cxn modelId="{0ADB1789-93E4-451F-BDD5-331015BC3000}" type="presParOf" srcId="{333A1088-737F-45CB-B68E-254E46348037}" destId="{FE04530D-F9A7-46B1-ABB7-C895C44CA7C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32048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VY_32_INOVACE_19_Podstatná jména 4.ročník_Procvičování podstatných jmen I.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Procvičování podstatných jmen 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7E4C8100-7A39-4F92-AA09-98E5E2060AD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30738415-57A8-4DE6-AC46-0C02FC3382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6535756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20141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 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3933056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6341756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V několika typech cvičení si žáci ověří své znalosti                  o podstatných jménech.</a:t>
            </a:r>
          </a:p>
          <a:p>
            <a:r>
              <a:rPr lang="cs-CZ" dirty="0" smtClean="0"/>
              <a:t>U každého cvičení je připravena kontrola.</a:t>
            </a:r>
          </a:p>
          <a:p>
            <a:r>
              <a:rPr lang="cs-CZ" dirty="0" smtClean="0"/>
              <a:t>Cvičení lze použít jako pracovní listy.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00118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rod a vzor těchto podstatných jmen.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kolí</a:t>
            </a:r>
          </a:p>
          <a:p>
            <a:r>
              <a:rPr lang="cs-CZ" dirty="0"/>
              <a:t>c</a:t>
            </a:r>
            <a:r>
              <a:rPr lang="cs-CZ" dirty="0" smtClean="0"/>
              <a:t>izina</a:t>
            </a:r>
          </a:p>
          <a:p>
            <a:r>
              <a:rPr lang="cs-CZ" dirty="0"/>
              <a:t>p</a:t>
            </a:r>
            <a:r>
              <a:rPr lang="cs-CZ" dirty="0" smtClean="0"/>
              <a:t>áv</a:t>
            </a:r>
          </a:p>
          <a:p>
            <a:r>
              <a:rPr lang="cs-CZ" dirty="0"/>
              <a:t>j</a:t>
            </a:r>
            <a:r>
              <a:rPr lang="cs-CZ" dirty="0" smtClean="0"/>
              <a:t>aro</a:t>
            </a:r>
          </a:p>
          <a:p>
            <a:r>
              <a:rPr lang="cs-CZ" dirty="0"/>
              <a:t>d</a:t>
            </a:r>
            <a:r>
              <a:rPr lang="cs-CZ" dirty="0" smtClean="0"/>
              <a:t>ub</a:t>
            </a:r>
          </a:p>
          <a:p>
            <a:r>
              <a:rPr lang="cs-CZ" dirty="0" smtClean="0"/>
              <a:t>stadion</a:t>
            </a:r>
          </a:p>
          <a:p>
            <a:r>
              <a:rPr lang="cs-CZ" dirty="0"/>
              <a:t>h</a:t>
            </a:r>
            <a:r>
              <a:rPr lang="cs-CZ" dirty="0" smtClean="0"/>
              <a:t>olub</a:t>
            </a:r>
          </a:p>
          <a:p>
            <a:r>
              <a:rPr lang="cs-CZ" dirty="0" smtClean="0"/>
              <a:t>jedle</a:t>
            </a:r>
          </a:p>
          <a:p>
            <a:r>
              <a:rPr lang="cs-CZ" dirty="0"/>
              <a:t>z</a:t>
            </a:r>
            <a:r>
              <a:rPr lang="cs-CZ" dirty="0" smtClean="0"/>
              <a:t>lost</a:t>
            </a:r>
          </a:p>
          <a:p>
            <a:r>
              <a:rPr lang="cs-CZ" dirty="0"/>
              <a:t>j</a:t>
            </a:r>
            <a:r>
              <a:rPr lang="cs-CZ" dirty="0" smtClean="0"/>
              <a:t>etel</a:t>
            </a:r>
          </a:p>
          <a:p>
            <a:r>
              <a:rPr lang="cs-CZ" dirty="0" smtClean="0"/>
              <a:t>tenista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76056" y="1556792"/>
            <a:ext cx="3291840" cy="4525963"/>
          </a:xfrm>
          <a:solidFill>
            <a:srgbClr val="FFFF00"/>
          </a:solidFill>
        </p:spPr>
        <p:txBody>
          <a:bodyPr>
            <a:normAutofit fontScale="70000" lnSpcReduction="20000"/>
          </a:bodyPr>
          <a:lstStyle/>
          <a:p>
            <a:r>
              <a:rPr lang="cs-CZ" dirty="0"/>
              <a:t>r</a:t>
            </a:r>
            <a:r>
              <a:rPr lang="cs-CZ" dirty="0" smtClean="0"/>
              <a:t>od </a:t>
            </a:r>
            <a:r>
              <a:rPr lang="cs-CZ" dirty="0" err="1" smtClean="0"/>
              <a:t>stř</a:t>
            </a:r>
            <a:r>
              <a:rPr lang="cs-CZ" dirty="0" smtClean="0"/>
              <a:t>., </a:t>
            </a:r>
            <a:r>
              <a:rPr lang="cs-CZ" dirty="0" err="1" smtClean="0"/>
              <a:t>vz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tavení</a:t>
            </a:r>
          </a:p>
          <a:p>
            <a:r>
              <a:rPr lang="cs-CZ" dirty="0"/>
              <a:t>r</a:t>
            </a:r>
            <a:r>
              <a:rPr lang="cs-CZ" dirty="0" smtClean="0"/>
              <a:t>od žen., </a:t>
            </a:r>
            <a:r>
              <a:rPr lang="cs-CZ" dirty="0" err="1" smtClean="0"/>
              <a:t>vz</a:t>
            </a:r>
            <a:r>
              <a:rPr lang="cs-CZ" dirty="0" smtClean="0"/>
              <a:t>. žena</a:t>
            </a:r>
          </a:p>
          <a:p>
            <a:r>
              <a:rPr lang="cs-CZ" dirty="0"/>
              <a:t>r</a:t>
            </a:r>
            <a:r>
              <a:rPr lang="cs-CZ" dirty="0" smtClean="0"/>
              <a:t>od muž. živ., </a:t>
            </a:r>
            <a:r>
              <a:rPr lang="cs-CZ" dirty="0" err="1" smtClean="0"/>
              <a:t>vz</a:t>
            </a:r>
            <a:r>
              <a:rPr lang="cs-CZ" dirty="0" smtClean="0"/>
              <a:t>. pán</a:t>
            </a:r>
          </a:p>
          <a:p>
            <a:r>
              <a:rPr lang="cs-CZ" dirty="0"/>
              <a:t>r</a:t>
            </a:r>
            <a:r>
              <a:rPr lang="cs-CZ" dirty="0" smtClean="0"/>
              <a:t>od </a:t>
            </a:r>
            <a:r>
              <a:rPr lang="cs-CZ" dirty="0" err="1" smtClean="0"/>
              <a:t>stř</a:t>
            </a:r>
            <a:r>
              <a:rPr lang="cs-CZ" dirty="0" smtClean="0"/>
              <a:t>., </a:t>
            </a:r>
            <a:r>
              <a:rPr lang="cs-CZ" dirty="0" err="1" smtClean="0"/>
              <a:t>vz</a:t>
            </a:r>
            <a:r>
              <a:rPr lang="cs-CZ" dirty="0" smtClean="0"/>
              <a:t>. město</a:t>
            </a:r>
          </a:p>
          <a:p>
            <a:r>
              <a:rPr lang="cs-CZ" dirty="0"/>
              <a:t>r</a:t>
            </a:r>
            <a:r>
              <a:rPr lang="cs-CZ" dirty="0" smtClean="0"/>
              <a:t>od muž. než., </a:t>
            </a:r>
            <a:r>
              <a:rPr lang="cs-CZ" dirty="0" err="1" smtClean="0"/>
              <a:t>vz.hrad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od muž. než., </a:t>
            </a:r>
            <a:r>
              <a:rPr lang="cs-CZ" dirty="0" err="1" smtClean="0"/>
              <a:t>vz.hrad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od muž. živ., </a:t>
            </a:r>
            <a:r>
              <a:rPr lang="cs-CZ" dirty="0" err="1" smtClean="0"/>
              <a:t>vz</a:t>
            </a:r>
            <a:r>
              <a:rPr lang="cs-CZ" dirty="0" smtClean="0"/>
              <a:t>. pán</a:t>
            </a:r>
          </a:p>
          <a:p>
            <a:r>
              <a:rPr lang="cs-CZ" dirty="0"/>
              <a:t>r</a:t>
            </a:r>
            <a:r>
              <a:rPr lang="cs-CZ" dirty="0" smtClean="0"/>
              <a:t>od žen., </a:t>
            </a:r>
            <a:r>
              <a:rPr lang="cs-CZ" dirty="0" err="1" smtClean="0"/>
              <a:t>vz</a:t>
            </a:r>
            <a:r>
              <a:rPr lang="cs-CZ" dirty="0" smtClean="0"/>
              <a:t>. růže</a:t>
            </a:r>
          </a:p>
          <a:p>
            <a:r>
              <a:rPr lang="cs-CZ" dirty="0"/>
              <a:t>r</a:t>
            </a:r>
            <a:r>
              <a:rPr lang="cs-CZ" dirty="0" smtClean="0"/>
              <a:t>od žen., </a:t>
            </a:r>
            <a:r>
              <a:rPr lang="cs-CZ" dirty="0" err="1" smtClean="0"/>
              <a:t>vz</a:t>
            </a:r>
            <a:r>
              <a:rPr lang="cs-CZ" dirty="0" smtClean="0"/>
              <a:t>. kost</a:t>
            </a:r>
          </a:p>
          <a:p>
            <a:r>
              <a:rPr lang="cs-CZ" dirty="0"/>
              <a:t>r</a:t>
            </a:r>
            <a:r>
              <a:rPr lang="cs-CZ" dirty="0" smtClean="0"/>
              <a:t>od muž. než.,</a:t>
            </a:r>
            <a:r>
              <a:rPr lang="cs-CZ" dirty="0" err="1" smtClean="0"/>
              <a:t>vz.stroj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od </a:t>
            </a:r>
            <a:r>
              <a:rPr lang="cs-CZ" dirty="0" err="1" smtClean="0"/>
              <a:t>muž.živ</a:t>
            </a:r>
            <a:r>
              <a:rPr lang="cs-CZ" dirty="0" smtClean="0"/>
              <a:t>., </a:t>
            </a:r>
            <a:r>
              <a:rPr lang="cs-CZ" dirty="0" err="1" smtClean="0"/>
              <a:t>vz.předseda</a:t>
            </a:r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76056" y="1556792"/>
            <a:ext cx="3312368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0152" y="285293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34442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Dej podstatná jména v závorkách do správných tvarů.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jaře (les) ožívají. Mnoho (pták) se vrací z teplých (krajina).K (rybník) se vracejí (čáp), probouzejí se i (plaz), (ježek), (veverka), (sysel).(Strom) se obalí (pupen), které se přeměňují v (květ) a (list). (Špaček) vyhánějí (vrabec), kteří přezimovali v jejich (budka).</a:t>
            </a:r>
          </a:p>
          <a:p>
            <a:endParaRPr lang="cs-CZ" dirty="0"/>
          </a:p>
          <a:p>
            <a:r>
              <a:rPr lang="cs-CZ" dirty="0" smtClean="0"/>
              <a:t>Na jaře </a:t>
            </a:r>
            <a:r>
              <a:rPr lang="cs-CZ" dirty="0" smtClean="0">
                <a:solidFill>
                  <a:srgbClr val="FF0000"/>
                </a:solidFill>
              </a:rPr>
              <a:t>lesy </a:t>
            </a:r>
            <a:r>
              <a:rPr lang="cs-CZ" dirty="0" smtClean="0"/>
              <a:t>ožívají. Mnoho </a:t>
            </a:r>
            <a:r>
              <a:rPr lang="cs-CZ" dirty="0" smtClean="0">
                <a:solidFill>
                  <a:srgbClr val="FF0000"/>
                </a:solidFill>
              </a:rPr>
              <a:t>ptáků</a:t>
            </a:r>
            <a:r>
              <a:rPr lang="cs-CZ" dirty="0" smtClean="0"/>
              <a:t> se vrací z teplých </a:t>
            </a:r>
            <a:r>
              <a:rPr lang="cs-CZ" dirty="0" smtClean="0">
                <a:solidFill>
                  <a:srgbClr val="FF0000"/>
                </a:solidFill>
              </a:rPr>
              <a:t>krajin</a:t>
            </a:r>
            <a:r>
              <a:rPr lang="cs-CZ" dirty="0" smtClean="0"/>
              <a:t>.     K </a:t>
            </a:r>
            <a:r>
              <a:rPr lang="cs-CZ" dirty="0" smtClean="0">
                <a:solidFill>
                  <a:srgbClr val="FF0000"/>
                </a:solidFill>
              </a:rPr>
              <a:t>rybníku</a:t>
            </a:r>
            <a:r>
              <a:rPr lang="cs-CZ" dirty="0" smtClean="0"/>
              <a:t> se vracejí </a:t>
            </a:r>
            <a:r>
              <a:rPr lang="cs-CZ" dirty="0" smtClean="0">
                <a:solidFill>
                  <a:srgbClr val="FF0000"/>
                </a:solidFill>
              </a:rPr>
              <a:t>čápi</a:t>
            </a:r>
            <a:r>
              <a:rPr lang="cs-CZ" dirty="0" smtClean="0"/>
              <a:t>, probouzejí se i </a:t>
            </a:r>
            <a:r>
              <a:rPr lang="cs-CZ" dirty="0" smtClean="0">
                <a:solidFill>
                  <a:srgbClr val="FF0000"/>
                </a:solidFill>
              </a:rPr>
              <a:t>plazi, ježci, veverky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sysli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Stromy </a:t>
            </a:r>
            <a:r>
              <a:rPr lang="cs-CZ" dirty="0" smtClean="0"/>
              <a:t>se obalí </a:t>
            </a:r>
            <a:r>
              <a:rPr lang="cs-CZ" dirty="0" smtClean="0">
                <a:solidFill>
                  <a:srgbClr val="FF0000"/>
                </a:solidFill>
              </a:rPr>
              <a:t>pupeny</a:t>
            </a:r>
            <a:r>
              <a:rPr lang="cs-CZ" dirty="0" smtClean="0"/>
              <a:t>, které se přeměňují v </a:t>
            </a:r>
            <a:r>
              <a:rPr lang="cs-CZ" dirty="0" smtClean="0">
                <a:solidFill>
                  <a:srgbClr val="FF0000"/>
                </a:solidFill>
              </a:rPr>
              <a:t>květy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listy.</a:t>
            </a:r>
            <a:r>
              <a:rPr lang="cs-CZ" dirty="0" smtClean="0"/>
              <a:t> Špačci vyhánějí </a:t>
            </a:r>
            <a:r>
              <a:rPr lang="cs-CZ" dirty="0" smtClean="0">
                <a:solidFill>
                  <a:srgbClr val="FF0000"/>
                </a:solidFill>
              </a:rPr>
              <a:t>vrabce</a:t>
            </a:r>
            <a:r>
              <a:rPr lang="cs-CZ" dirty="0" smtClean="0"/>
              <a:t>, kteří přezimovali v jejich </a:t>
            </a:r>
            <a:r>
              <a:rPr lang="cs-CZ" dirty="0" smtClean="0">
                <a:solidFill>
                  <a:srgbClr val="FF0000"/>
                </a:solidFill>
              </a:rPr>
              <a:t>budkách.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3933056"/>
            <a:ext cx="756084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413478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75072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1., 4. a 7. pády čísla množného.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696" y="1484784"/>
            <a:ext cx="1249288" cy="1249288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6284" y="2852936"/>
            <a:ext cx="1202432" cy="12024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6284" y="4437112"/>
            <a:ext cx="914400" cy="9144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5351512"/>
            <a:ext cx="1202432" cy="120243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556792"/>
            <a:ext cx="1130424" cy="11304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2816932"/>
            <a:ext cx="1080120" cy="111612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3933056"/>
            <a:ext cx="1202432" cy="120243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87821" y="5184717"/>
            <a:ext cx="1130424" cy="113042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2195736" y="1844824"/>
            <a:ext cx="1728192" cy="830997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Ryby, ryby, rybami.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62592" y="3225227"/>
            <a:ext cx="2304256" cy="830997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Holubi, holuby, holuby.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62592" y="4320637"/>
            <a:ext cx="2193384" cy="830997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Košile, košile, košilemi.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5749929"/>
            <a:ext cx="2448272" cy="46166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Kola, kola, koly.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1706505"/>
            <a:ext cx="2232248" cy="830997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Stromy, stromy, stromy.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3019870"/>
            <a:ext cx="2232248" cy="830997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Rákosí, rákosí, rákosími.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4320637"/>
            <a:ext cx="2088232" cy="830997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Kosti, kosti, kostmi.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16216" y="5380596"/>
            <a:ext cx="2232248" cy="1200329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Fotbalisté, fotbalisty, fotbalisty.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070652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8" presetClass="emph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a odůvodni.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neděl_  jsem odjel s přátel_ do </a:t>
            </a:r>
            <a:r>
              <a:rPr lang="cs-CZ" dirty="0" err="1" smtClean="0"/>
              <a:t>L_tom_šle</a:t>
            </a:r>
            <a:r>
              <a:rPr lang="cs-CZ" dirty="0" smtClean="0"/>
              <a:t>. Královská koruna </a:t>
            </a:r>
            <a:r>
              <a:rPr lang="cs-CZ" dirty="0" err="1" smtClean="0"/>
              <a:t>b_la</a:t>
            </a:r>
            <a:r>
              <a:rPr lang="cs-CZ" dirty="0" smtClean="0"/>
              <a:t> posázena drahokam_. Přijď k nám na </a:t>
            </a:r>
            <a:r>
              <a:rPr lang="cs-CZ" dirty="0" err="1" smtClean="0"/>
              <a:t>chv_lku</a:t>
            </a:r>
            <a:r>
              <a:rPr lang="cs-CZ" dirty="0" smtClean="0"/>
              <a:t>. </a:t>
            </a:r>
            <a:r>
              <a:rPr lang="cs-CZ" dirty="0" err="1" smtClean="0"/>
              <a:t>Mam_nka</a:t>
            </a:r>
            <a:r>
              <a:rPr lang="cs-CZ" dirty="0" smtClean="0"/>
              <a:t>  m_ </a:t>
            </a:r>
            <a:r>
              <a:rPr lang="cs-CZ" dirty="0" err="1" smtClean="0"/>
              <a:t>koup_la</a:t>
            </a:r>
            <a:r>
              <a:rPr lang="cs-CZ" dirty="0" smtClean="0"/>
              <a:t> novou </a:t>
            </a:r>
            <a:r>
              <a:rPr lang="cs-CZ" dirty="0" err="1" smtClean="0"/>
              <a:t>koš_l</a:t>
            </a:r>
            <a:r>
              <a:rPr lang="cs-CZ" dirty="0" smtClean="0"/>
              <a:t>_. Pod </a:t>
            </a:r>
            <a:r>
              <a:rPr lang="cs-CZ" dirty="0" err="1" smtClean="0"/>
              <a:t>skalam</a:t>
            </a:r>
            <a:r>
              <a:rPr lang="cs-CZ" dirty="0" smtClean="0"/>
              <a:t>_ tekla horská </a:t>
            </a:r>
            <a:r>
              <a:rPr lang="cs-CZ" dirty="0" err="1" smtClean="0"/>
              <a:t>b_stř_na</a:t>
            </a:r>
            <a:r>
              <a:rPr lang="cs-CZ" dirty="0" smtClean="0"/>
              <a:t>. V </a:t>
            </a:r>
            <a:r>
              <a:rPr lang="cs-CZ" dirty="0" err="1" smtClean="0"/>
              <a:t>šumavsk_ch</a:t>
            </a:r>
            <a:r>
              <a:rPr lang="cs-CZ" dirty="0" smtClean="0"/>
              <a:t> </a:t>
            </a:r>
            <a:r>
              <a:rPr lang="cs-CZ" dirty="0" err="1" smtClean="0"/>
              <a:t>les_ch</a:t>
            </a:r>
            <a:r>
              <a:rPr lang="cs-CZ" dirty="0" smtClean="0"/>
              <a:t> roste hodně </a:t>
            </a:r>
            <a:r>
              <a:rPr lang="cs-CZ" dirty="0" err="1" smtClean="0"/>
              <a:t>hu</a:t>
            </a:r>
            <a:r>
              <a:rPr lang="cs-CZ" dirty="0" smtClean="0"/>
              <a:t>_. Houb_  sušíme na </a:t>
            </a:r>
            <a:r>
              <a:rPr lang="cs-CZ" dirty="0" err="1" smtClean="0"/>
              <a:t>z_mu</a:t>
            </a:r>
            <a:r>
              <a:rPr lang="cs-CZ" dirty="0" smtClean="0"/>
              <a:t>. Za těmito </a:t>
            </a:r>
            <a:r>
              <a:rPr lang="cs-CZ" dirty="0" err="1" smtClean="0"/>
              <a:t>budovam</a:t>
            </a:r>
            <a:r>
              <a:rPr lang="cs-CZ" dirty="0" smtClean="0"/>
              <a:t>_  stoj_ nový </a:t>
            </a:r>
            <a:r>
              <a:rPr lang="cs-CZ" dirty="0" err="1" smtClean="0"/>
              <a:t>plaveck</a:t>
            </a:r>
            <a:r>
              <a:rPr lang="cs-CZ" dirty="0" smtClean="0"/>
              <a:t>_  </a:t>
            </a:r>
            <a:r>
              <a:rPr lang="cs-CZ" dirty="0" err="1" smtClean="0"/>
              <a:t>stad_on</a:t>
            </a:r>
            <a:r>
              <a:rPr lang="cs-CZ" dirty="0" smtClean="0"/>
              <a:t>. Michal se rozběhl za holub_.</a:t>
            </a:r>
          </a:p>
          <a:p>
            <a:r>
              <a:rPr lang="cs-CZ" dirty="0"/>
              <a:t>V </a:t>
            </a:r>
            <a:r>
              <a:rPr lang="cs-CZ" dirty="0" smtClean="0"/>
              <a:t>neděl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/>
              <a:t>jsem odjel s </a:t>
            </a:r>
            <a:r>
              <a:rPr lang="cs-CZ" dirty="0" smtClean="0"/>
              <a:t>přátel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/>
              <a:t>do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tom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šle</a:t>
            </a:r>
            <a:r>
              <a:rPr lang="cs-CZ" dirty="0"/>
              <a:t>. Královská koruna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la </a:t>
            </a:r>
            <a:r>
              <a:rPr lang="cs-CZ" dirty="0"/>
              <a:t>posázena </a:t>
            </a:r>
            <a:r>
              <a:rPr lang="cs-CZ" dirty="0" smtClean="0"/>
              <a:t>drahokam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  <a:r>
              <a:rPr lang="cs-CZ" dirty="0"/>
              <a:t>Přijď k nám na </a:t>
            </a:r>
            <a:r>
              <a:rPr lang="cs-CZ" dirty="0" smtClean="0"/>
              <a:t>chv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lku</a:t>
            </a:r>
            <a:r>
              <a:rPr lang="cs-CZ" dirty="0"/>
              <a:t>. </a:t>
            </a:r>
            <a:r>
              <a:rPr lang="cs-CZ" dirty="0" smtClean="0"/>
              <a:t>Mam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nka 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koup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la </a:t>
            </a:r>
            <a:r>
              <a:rPr lang="cs-CZ" dirty="0"/>
              <a:t>novou </a:t>
            </a:r>
            <a:r>
              <a:rPr lang="cs-CZ" dirty="0" smtClean="0"/>
              <a:t>koš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</a:t>
            </a:r>
            <a:r>
              <a:rPr lang="cs-CZ" dirty="0"/>
              <a:t>Pod </a:t>
            </a:r>
            <a:r>
              <a:rPr lang="cs-CZ" dirty="0" smtClean="0"/>
              <a:t>skalam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tekla horská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stř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na</a:t>
            </a:r>
            <a:r>
              <a:rPr lang="cs-CZ" dirty="0"/>
              <a:t>. V </a:t>
            </a:r>
            <a:r>
              <a:rPr lang="cs-CZ" dirty="0" smtClean="0"/>
              <a:t>šumavsk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 les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 </a:t>
            </a:r>
            <a:r>
              <a:rPr lang="cs-CZ" dirty="0"/>
              <a:t>roste hodně </a:t>
            </a:r>
            <a:r>
              <a:rPr lang="cs-CZ" dirty="0" smtClean="0"/>
              <a:t>hu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. Houb</a:t>
            </a:r>
            <a:r>
              <a:rPr lang="cs-CZ" dirty="0" smtClean="0">
                <a:solidFill>
                  <a:srgbClr val="FF0000"/>
                </a:solidFill>
              </a:rPr>
              <a:t>y </a:t>
            </a:r>
            <a:r>
              <a:rPr lang="cs-CZ" dirty="0" smtClean="0"/>
              <a:t> </a:t>
            </a:r>
            <a:r>
              <a:rPr lang="cs-CZ" dirty="0"/>
              <a:t>sušíme na </a:t>
            </a:r>
            <a:r>
              <a:rPr lang="cs-CZ" dirty="0" smtClean="0"/>
              <a:t>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mu</a:t>
            </a:r>
            <a:r>
              <a:rPr lang="cs-CZ" dirty="0"/>
              <a:t>. Za těmito </a:t>
            </a:r>
            <a:r>
              <a:rPr lang="cs-CZ" dirty="0" smtClean="0"/>
              <a:t>budovam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stoj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/>
              <a:t>nový </a:t>
            </a:r>
            <a:r>
              <a:rPr lang="cs-CZ" dirty="0" smtClean="0"/>
              <a:t>plaveck</a:t>
            </a:r>
            <a:r>
              <a:rPr lang="cs-CZ" dirty="0" smtClean="0">
                <a:solidFill>
                  <a:srgbClr val="FF0000"/>
                </a:solidFill>
              </a:rPr>
              <a:t>ý </a:t>
            </a:r>
            <a:r>
              <a:rPr lang="cs-CZ" dirty="0" smtClean="0"/>
              <a:t> stad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on</a:t>
            </a:r>
            <a:r>
              <a:rPr lang="cs-CZ" dirty="0"/>
              <a:t>. M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/>
              <a:t>chal se rozběhl za </a:t>
            </a:r>
            <a:r>
              <a:rPr lang="cs-CZ" dirty="0" smtClean="0"/>
              <a:t>holub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3789040"/>
            <a:ext cx="8208912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7600" y="409877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603214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r>
              <a:rPr lang="cs-CZ" dirty="0"/>
              <a:t>ŠTĚRBOVÁ, PHDR, Ludmila; BEDNÁŘOVÁ, PAEDDR., Lenka. </a:t>
            </a:r>
            <a:r>
              <a:rPr lang="cs-CZ" i="1" dirty="0"/>
              <a:t>Čeština pro 4. ročník základní školy-pracovní sešit</a:t>
            </a:r>
            <a:r>
              <a:rPr lang="cs-CZ" dirty="0"/>
              <a:t>. Úvaly: Jinan, 1997, ISBN 14-24. </a:t>
            </a:r>
            <a:endParaRPr lang="cs-CZ" dirty="0" smtClean="0"/>
          </a:p>
          <a:p>
            <a:r>
              <a:rPr lang="cs-CZ" dirty="0"/>
              <a:t>MIKULENKOVÁ, DR, Hana. </a:t>
            </a:r>
            <a:r>
              <a:rPr lang="cs-CZ" i="1" dirty="0"/>
              <a:t>Český jazyk pro 4.ročník-2.díl</a:t>
            </a:r>
            <a:r>
              <a:rPr lang="cs-CZ" dirty="0"/>
              <a:t>. Olomouc: </a:t>
            </a:r>
            <a:r>
              <a:rPr lang="cs-CZ" dirty="0" err="1"/>
              <a:t>Prodos</a:t>
            </a:r>
            <a:r>
              <a:rPr lang="cs-CZ" dirty="0"/>
              <a:t>, 1993, ISBN 80-85806-13-4.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3414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536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Základní</vt:lpstr>
      <vt:lpstr>Snímek 1</vt:lpstr>
      <vt:lpstr>PODSTATNÁ JMÉNA</vt:lpstr>
      <vt:lpstr>ANOTACE</vt:lpstr>
      <vt:lpstr>Urči rod a vzor těchto podstatných jmen.</vt:lpstr>
      <vt:lpstr>Dej podstatná jména v závorkách do správných tvarů.</vt:lpstr>
      <vt:lpstr>Utvoř 1., 4. a 7. pády čísla množného.</vt:lpstr>
      <vt:lpstr>Doplň a odůvodni.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Your User Name</cp:lastModifiedBy>
  <cp:revision>18</cp:revision>
  <dcterms:created xsi:type="dcterms:W3CDTF">2012-04-15T09:20:46Z</dcterms:created>
  <dcterms:modified xsi:type="dcterms:W3CDTF">2012-05-06T13:27:49Z</dcterms:modified>
</cp:coreProperties>
</file>