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3" r:id="rId9"/>
    <p:sldId id="262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9822" autoAdjust="0"/>
  </p:normalViewPr>
  <p:slideViewPr>
    <p:cSldViewPr>
      <p:cViewPr>
        <p:scale>
          <a:sx n="75" d="100"/>
          <a:sy n="75" d="100"/>
        </p:scale>
        <p:origin x="-1236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BD375-B956-41CA-8951-7A81C249E75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0D218-5BE0-4CF7-9A1E-FA7D4BC37670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BD375-B956-41CA-8951-7A81C249E75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0D218-5BE0-4CF7-9A1E-FA7D4BC376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BD375-B956-41CA-8951-7A81C249E75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0D218-5BE0-4CF7-9A1E-FA7D4BC3767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/>
    <p:sndAc>
      <p:stSnd>
        <p:snd r:embed="rId1" name="click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BD375-B956-41CA-8951-7A81C249E75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0D218-5BE0-4CF7-9A1E-FA7D4BC376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BD375-B956-41CA-8951-7A81C249E75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0D218-5BE0-4CF7-9A1E-FA7D4BC376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BD375-B956-41CA-8951-7A81C249E75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0D218-5BE0-4CF7-9A1E-FA7D4BC376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BD375-B956-41CA-8951-7A81C249E75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0D218-5BE0-4CF7-9A1E-FA7D4BC376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BD375-B956-41CA-8951-7A81C249E75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0D218-5BE0-4CF7-9A1E-FA7D4BC37670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BD375-B956-41CA-8951-7A81C249E75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0D218-5BE0-4CF7-9A1E-FA7D4BC37670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BD375-B956-41CA-8951-7A81C249E75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0D218-5BE0-4CF7-9A1E-FA7D4BC376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BD375-B956-41CA-8951-7A81C249E75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0D218-5BE0-4CF7-9A1E-FA7D4BC376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D89BD375-B956-41CA-8951-7A81C249E75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6F0D218-5BE0-4CF7-9A1E-FA7D4BC3767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/>
    <p:sndAc>
      <p:stSnd>
        <p:snd r:embed="rId13" name="click.wav"/>
      </p:stSnd>
    </p:sndAc>
  </p:transition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2102372"/>
              </p:ext>
            </p:extLst>
          </p:nvPr>
        </p:nvGraphicFramePr>
        <p:xfrm>
          <a:off x="1547664" y="2420888"/>
          <a:ext cx="5787033" cy="3003550"/>
        </p:xfrm>
        <a:graphic>
          <a:graphicData uri="http://schemas.openxmlformats.org/drawingml/2006/table">
            <a:tbl>
              <a:tblPr/>
              <a:tblGrid>
                <a:gridCol w="1334095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lumMod val="95000"/>
                      </a:schemeClr>
                    </a:solidFill>
                  </a:tcPr>
                </a:tc>
              </a:tr>
              <a:tr h="1051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Jitka Havránková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lumMod val="95000"/>
                      </a:schemeClr>
                    </a:solidFill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VY_32_INOVACE_3211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lumMod val="95000"/>
                      </a:schemeClr>
                    </a:solidFill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Shoda podmětu s přísudkem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lumMod val="95000"/>
                      </a:schemeClr>
                    </a:solidFill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Shoda podmětu s přísudkem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lumMod val="95000"/>
                      </a:schemeClr>
                    </a:solidFill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Český jazyk a literatura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lumMod val="95000"/>
                      </a:schemeClr>
                    </a:solidFill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lumMod val="95000"/>
                      </a:schemeClr>
                    </a:solidFill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seznamuje žáky s gramatikou shody podmětu s přísudkem.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lumMod val="95000"/>
                      </a:schemeClr>
                    </a:solidFill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Žák si zopakuje učivo k dané problematice , seznámí s pravidly  pravopisu shody a procvičí si je  ve cvičení.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lumMod val="95000"/>
                      </a:schemeClr>
                    </a:solidFill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lumMod val="9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47664" y="764704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357042897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2738735"/>
          </a:xfrm>
        </p:spPr>
        <p:txBody>
          <a:bodyPr anchor="ctr">
            <a:noAutofit/>
          </a:bodyPr>
          <a:lstStyle/>
          <a:p>
            <a:pPr algn="ctr"/>
            <a:r>
              <a:rPr lang="cs-CZ" sz="5400" dirty="0" smtClean="0"/>
              <a:t>Shoda podmětu </a:t>
            </a:r>
            <a:br>
              <a:rPr lang="cs-CZ" sz="5400" dirty="0" smtClean="0"/>
            </a:br>
            <a:r>
              <a:rPr lang="cs-CZ" sz="5400" dirty="0" smtClean="0"/>
              <a:t>s přísudkem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038136688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6995120" cy="724942"/>
          </a:xfrm>
        </p:spPr>
        <p:txBody>
          <a:bodyPr/>
          <a:lstStyle/>
          <a:p>
            <a:r>
              <a:rPr lang="cs-CZ" dirty="0" smtClean="0"/>
              <a:t>Připomeneme si, to co už znáte.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1469" y="1916831"/>
            <a:ext cx="7848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rgbClr val="00B0F0"/>
                </a:solidFill>
              </a:rPr>
              <a:t>Podmět</a:t>
            </a:r>
            <a:r>
              <a:rPr lang="cs-CZ" sz="2800" b="1" dirty="0" smtClean="0">
                <a:solidFill>
                  <a:srgbClr val="00B0F0"/>
                </a:solidFill>
              </a:rPr>
              <a:t> vyjadřuje původce nebo nositele děje.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7859" y="2996952"/>
            <a:ext cx="7344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Ptáme se na něj Kdo? Co? a přísudkem.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31840" y="3736572"/>
            <a:ext cx="358767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C000"/>
                </a:solidFill>
              </a:rPr>
              <a:t> jede po silnici.</a:t>
            </a:r>
            <a:endParaRPr lang="cs-CZ" sz="4000" dirty="0">
              <a:solidFill>
                <a:srgbClr val="FFC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20371" y="5013176"/>
            <a:ext cx="517185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Ptám se: </a:t>
            </a:r>
            <a:r>
              <a:rPr lang="cs-CZ" sz="3600" dirty="0" smtClean="0">
                <a:solidFill>
                  <a:srgbClr val="00B0F0"/>
                </a:solidFill>
              </a:rPr>
              <a:t>Kdo, </a:t>
            </a:r>
            <a:r>
              <a:rPr lang="cs-CZ" sz="4000" b="1" dirty="0" smtClean="0">
                <a:solidFill>
                  <a:srgbClr val="00B0F0"/>
                </a:solidFill>
              </a:rPr>
              <a:t>co</a:t>
            </a:r>
            <a:r>
              <a:rPr lang="cs-CZ" sz="3600" dirty="0" smtClean="0">
                <a:solidFill>
                  <a:srgbClr val="00B0F0"/>
                </a:solidFill>
              </a:rPr>
              <a:t> jede?</a:t>
            </a:r>
            <a:endParaRPr lang="cs-CZ" sz="3600" dirty="0">
              <a:solidFill>
                <a:srgbClr val="00B0F0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H="1" flipV="1">
            <a:off x="2483769" y="4365104"/>
            <a:ext cx="1822529" cy="864096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051720" y="3736572"/>
            <a:ext cx="12368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C000"/>
                </a:solidFill>
              </a:rPr>
              <a:t>Auto</a:t>
            </a:r>
            <a:endParaRPr lang="cs-CZ" sz="4000" dirty="0">
              <a:solidFill>
                <a:srgbClr val="FFC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024902" y="3780098"/>
            <a:ext cx="13681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</a:rPr>
              <a:t>Auto</a:t>
            </a:r>
            <a:endParaRPr lang="cs-CZ" sz="40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0503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ll/>
        <p:sndAc>
          <p:stSnd>
            <p:snd r:embed="rId2" name="camera.wav"/>
          </p:stSnd>
        </p:sndAc>
      </p:transition>
    </mc:Choice>
    <mc:Fallback xmlns="">
      <p:transition spd="slow">
        <p:pull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53" presetClass="entr" presetSubtype="16" fill="hold" grpId="0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8250"/>
                            </p:stCondLst>
                            <p:childTnLst>
                              <p:par>
                                <p:cTn id="28" presetID="2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250"/>
                            </p:stCondLst>
                            <p:childTnLst>
                              <p:par>
                                <p:cTn id="32" presetID="1" presetClass="exit" presetSubtype="0" fill="hold" grpId="1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10" grpId="0"/>
      <p:bldP spid="10" grpId="1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93263" y="260648"/>
            <a:ext cx="2155482" cy="85010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Přísudek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75656" y="1196752"/>
            <a:ext cx="5976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Vyjadřuje, co podmět dělá.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38065" y="2031396"/>
            <a:ext cx="1152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C000"/>
                </a:solidFill>
              </a:rPr>
              <a:t> běhá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27795" y="2031396"/>
            <a:ext cx="8489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C000"/>
                </a:solidFill>
              </a:rPr>
              <a:t>Pes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4048" y="2062174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C000"/>
                </a:solidFill>
              </a:rPr>
              <a:t>po  zahradě</a:t>
            </a:r>
            <a:r>
              <a:rPr lang="cs-CZ" dirty="0" smtClean="0">
                <a:solidFill>
                  <a:srgbClr val="FFC000"/>
                </a:solidFill>
              </a:rPr>
              <a:t>.</a:t>
            </a:r>
            <a:endParaRPr lang="cs-CZ" dirty="0">
              <a:solidFill>
                <a:srgbClr val="FFC000"/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 flipV="1">
            <a:off x="2219998" y="2436955"/>
            <a:ext cx="941868" cy="148439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229246" y="2323784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50000"/>
                    <a:lumOff val="50000"/>
                  </a:schemeClr>
                </a:solidFill>
              </a:rPr>
              <a:t>Podmět</a:t>
            </a:r>
            <a:endParaRPr lang="cs-CZ" sz="2000" b="1" dirty="0">
              <a:solidFill>
                <a:schemeClr val="bg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72985" y="2013559"/>
            <a:ext cx="10259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běhá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27584" y="2841497"/>
            <a:ext cx="66247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Vyjadřuje, co se s podmětem děje.</a:t>
            </a:r>
            <a:endParaRPr lang="cs-CZ" sz="3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381373" y="3789040"/>
            <a:ext cx="13573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C000"/>
                </a:solidFill>
              </a:rPr>
              <a:t>Jablko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738704" y="3789040"/>
            <a:ext cx="14379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C000"/>
                </a:solidFill>
              </a:rPr>
              <a:t>spadlo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072964" y="3789040"/>
            <a:ext cx="17312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C000"/>
                </a:solidFill>
              </a:rPr>
              <a:t>na zem .</a:t>
            </a:r>
            <a:endParaRPr lang="cs-CZ" sz="3200" dirty="0">
              <a:solidFill>
                <a:srgbClr val="FFC000"/>
              </a:solidFill>
            </a:endParaRPr>
          </a:p>
        </p:txBody>
      </p:sp>
      <p:cxnSp>
        <p:nvCxnSpPr>
          <p:cNvPr id="22" name="Přímá spojnice se šipkou 21"/>
          <p:cNvCxnSpPr/>
          <p:nvPr/>
        </p:nvCxnSpPr>
        <p:spPr>
          <a:xfrm>
            <a:off x="1892331" y="2723894"/>
            <a:ext cx="1074502" cy="116974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3709449" y="3789040"/>
            <a:ext cx="1409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spadlo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409533" y="4509119"/>
            <a:ext cx="59046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Vyjadřuje, jaký je podmět.</a:t>
            </a:r>
            <a:endParaRPr lang="cs-CZ" sz="36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024785" y="5373216"/>
            <a:ext cx="13322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C000"/>
                </a:solidFill>
              </a:rPr>
              <a:t>Ovoce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204620" y="5373216"/>
            <a:ext cx="25187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C000"/>
                </a:solidFill>
              </a:rPr>
              <a:t>je zdravé .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211935" y="5373216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je zdravé </a:t>
            </a:r>
            <a:r>
              <a:rPr lang="cs-CZ" sz="3200" b="1" dirty="0" smtClean="0">
                <a:solidFill>
                  <a:srgbClr val="FFC000"/>
                </a:solidFill>
              </a:rPr>
              <a:t>.</a:t>
            </a:r>
            <a:endParaRPr lang="cs-CZ" sz="3200" b="1" dirty="0">
              <a:solidFill>
                <a:srgbClr val="FFC000"/>
              </a:solidFill>
            </a:endParaRPr>
          </a:p>
        </p:txBody>
      </p:sp>
      <p:cxnSp>
        <p:nvCxnSpPr>
          <p:cNvPr id="30" name="Přímá spojnice se šipkou 29"/>
          <p:cNvCxnSpPr/>
          <p:nvPr/>
        </p:nvCxnSpPr>
        <p:spPr>
          <a:xfrm>
            <a:off x="1649086" y="2787394"/>
            <a:ext cx="732287" cy="258582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5152383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500"/>
                            </p:stCondLst>
                            <p:childTnLst>
                              <p:par>
                                <p:cTn id="27" presetID="1" presetClass="exit" presetSubtype="0" fill="hold" grpId="1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500"/>
                            </p:stCondLst>
                            <p:childTnLst>
                              <p:par>
                                <p:cTn id="46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3000"/>
                            </p:stCondLst>
                            <p:childTnLst>
                              <p:par>
                                <p:cTn id="51" presetID="1" presetClass="exit" presetSubtype="0" fill="hold" grpId="1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2500"/>
                            </p:stCondLst>
                            <p:childTnLst>
                              <p:par>
                                <p:cTn id="6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3750"/>
                            </p:stCondLst>
                            <p:childTnLst>
                              <p:par>
                                <p:cTn id="71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5" grpId="1"/>
      <p:bldP spid="6" grpId="0"/>
      <p:bldP spid="8" grpId="0"/>
      <p:bldP spid="11" grpId="0"/>
      <p:bldP spid="12" grpId="0"/>
      <p:bldP spid="17" grpId="0"/>
      <p:bldP spid="18" grpId="0"/>
      <p:bldP spid="19" grpId="0"/>
      <p:bldP spid="19" grpId="1"/>
      <p:bldP spid="20" grpId="0"/>
      <p:bldP spid="24" grpId="0"/>
      <p:bldP spid="25" grpId="0"/>
      <p:bldP spid="26" grpId="0"/>
      <p:bldP spid="27" grpId="0"/>
      <p:bldP spid="27" grpId="1"/>
      <p:bldP spid="2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04664"/>
            <a:ext cx="8647781" cy="93610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Podmět </a:t>
            </a:r>
            <a:r>
              <a:rPr lang="cs-CZ" dirty="0" smtClean="0"/>
              <a:t>a </a:t>
            </a:r>
            <a:r>
              <a:rPr lang="cs-CZ" dirty="0" smtClean="0">
                <a:solidFill>
                  <a:srgbClr val="FF0000"/>
                </a:solidFill>
              </a:rPr>
              <a:t>přísudek</a:t>
            </a:r>
            <a:r>
              <a:rPr lang="cs-CZ" dirty="0" smtClean="0"/>
              <a:t> </a:t>
            </a:r>
            <a:r>
              <a:rPr lang="cs-CZ" sz="2800" dirty="0" smtClean="0"/>
              <a:t>tvoří hlavní skladební dvojici.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59071" y="2336047"/>
            <a:ext cx="52967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C000"/>
                </a:solidFill>
              </a:rPr>
              <a:t>Tereza   viděla  výborný  film.</a:t>
            </a:r>
            <a:endParaRPr lang="cs-CZ" sz="3200" dirty="0">
              <a:solidFill>
                <a:srgbClr val="FFC000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1691680" y="2894744"/>
            <a:ext cx="1192263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Volný tvar 20"/>
          <p:cNvSpPr/>
          <p:nvPr/>
        </p:nvSpPr>
        <p:spPr>
          <a:xfrm>
            <a:off x="3001174" y="2899523"/>
            <a:ext cx="787316" cy="86763"/>
          </a:xfrm>
          <a:custGeom>
            <a:avLst/>
            <a:gdLst>
              <a:gd name="connsiteX0" fmla="*/ 0 w 4103130"/>
              <a:gd name="connsiteY0" fmla="*/ 1326524 h 1326524"/>
              <a:gd name="connsiteX1" fmla="*/ 772732 w 4103130"/>
              <a:gd name="connsiteY1" fmla="*/ 51515 h 1326524"/>
              <a:gd name="connsiteX2" fmla="*/ 1674253 w 4103130"/>
              <a:gd name="connsiteY2" fmla="*/ 1094704 h 1326524"/>
              <a:gd name="connsiteX3" fmla="*/ 2498501 w 4103130"/>
              <a:gd name="connsiteY3" fmla="*/ 115910 h 1326524"/>
              <a:gd name="connsiteX4" fmla="*/ 3206839 w 4103130"/>
              <a:gd name="connsiteY4" fmla="*/ 1094704 h 1326524"/>
              <a:gd name="connsiteX5" fmla="*/ 3979572 w 4103130"/>
              <a:gd name="connsiteY5" fmla="*/ 51515 h 1326524"/>
              <a:gd name="connsiteX6" fmla="*/ 3979572 w 4103130"/>
              <a:gd name="connsiteY6" fmla="*/ 51515 h 1326524"/>
              <a:gd name="connsiteX7" fmla="*/ 4095481 w 4103130"/>
              <a:gd name="connsiteY7" fmla="*/ 12879 h 1326524"/>
              <a:gd name="connsiteX8" fmla="*/ 4082603 w 4103130"/>
              <a:gd name="connsiteY8" fmla="*/ 0 h 1326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03130" h="1326524">
                <a:moveTo>
                  <a:pt x="0" y="1326524"/>
                </a:moveTo>
                <a:cubicBezTo>
                  <a:pt x="246845" y="708338"/>
                  <a:pt x="493690" y="90152"/>
                  <a:pt x="772732" y="51515"/>
                </a:cubicBezTo>
                <a:cubicBezTo>
                  <a:pt x="1051774" y="12878"/>
                  <a:pt x="1386625" y="1083972"/>
                  <a:pt x="1674253" y="1094704"/>
                </a:cubicBezTo>
                <a:cubicBezTo>
                  <a:pt x="1961881" y="1105436"/>
                  <a:pt x="2243070" y="115910"/>
                  <a:pt x="2498501" y="115910"/>
                </a:cubicBezTo>
                <a:cubicBezTo>
                  <a:pt x="2753932" y="115910"/>
                  <a:pt x="2959994" y="1105436"/>
                  <a:pt x="3206839" y="1094704"/>
                </a:cubicBezTo>
                <a:cubicBezTo>
                  <a:pt x="3453684" y="1083972"/>
                  <a:pt x="3979572" y="51515"/>
                  <a:pt x="3979572" y="51515"/>
                </a:cubicBezTo>
                <a:lnTo>
                  <a:pt x="3979572" y="51515"/>
                </a:lnTo>
                <a:cubicBezTo>
                  <a:pt x="3998890" y="45076"/>
                  <a:pt x="4078309" y="21465"/>
                  <a:pt x="4095481" y="12879"/>
                </a:cubicBezTo>
                <a:cubicBezTo>
                  <a:pt x="4112653" y="4293"/>
                  <a:pt x="4097628" y="2146"/>
                  <a:pt x="4082603" y="0"/>
                </a:cubicBezTo>
              </a:path>
            </a:pathLst>
          </a:cu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2297" y="2852936"/>
            <a:ext cx="835025" cy="133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24" name="Přímá spojnice 23"/>
          <p:cNvCxnSpPr/>
          <p:nvPr/>
        </p:nvCxnSpPr>
        <p:spPr>
          <a:xfrm>
            <a:off x="1954362" y="1839516"/>
            <a:ext cx="1846758" cy="53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973447" y="2019536"/>
            <a:ext cx="1846650" cy="53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1954362" y="1844824"/>
            <a:ext cx="0" cy="49122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3820205" y="1844824"/>
            <a:ext cx="0" cy="49122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5" name="TextovéPole 1024"/>
          <p:cNvSpPr txBox="1"/>
          <p:nvPr/>
        </p:nvSpPr>
        <p:spPr>
          <a:xfrm>
            <a:off x="777366" y="3429000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Co by se změnilo, kdyby byl jiný podmět?</a:t>
            </a:r>
            <a:endParaRPr lang="cs-CZ" sz="3200" dirty="0"/>
          </a:p>
        </p:txBody>
      </p:sp>
      <p:sp>
        <p:nvSpPr>
          <p:cNvPr id="1027" name="TextovéPole 1026"/>
          <p:cNvSpPr txBox="1"/>
          <p:nvPr/>
        </p:nvSpPr>
        <p:spPr>
          <a:xfrm>
            <a:off x="1234282" y="4473983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B0F0"/>
                </a:solidFill>
              </a:rPr>
              <a:t>Tereza</a:t>
            </a:r>
            <a:endParaRPr lang="cs-CZ" sz="3600" dirty="0">
              <a:solidFill>
                <a:srgbClr val="00B0F0"/>
              </a:solidFill>
            </a:endParaRPr>
          </a:p>
        </p:txBody>
      </p:sp>
      <p:sp>
        <p:nvSpPr>
          <p:cNvPr id="1028" name="TextovéPole 1027"/>
          <p:cNvSpPr txBox="1"/>
          <p:nvPr/>
        </p:nvSpPr>
        <p:spPr>
          <a:xfrm>
            <a:off x="2772972" y="4473986"/>
            <a:ext cx="1112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viděl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029" name="TextovéPole 1028"/>
          <p:cNvSpPr txBox="1"/>
          <p:nvPr/>
        </p:nvSpPr>
        <p:spPr>
          <a:xfrm>
            <a:off x="3650929" y="4473985"/>
            <a:ext cx="4838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a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030" name="TextovéPole 1029"/>
          <p:cNvSpPr txBox="1"/>
          <p:nvPr/>
        </p:nvSpPr>
        <p:spPr>
          <a:xfrm>
            <a:off x="4134735" y="4473986"/>
            <a:ext cx="28210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C000"/>
                </a:solidFill>
              </a:rPr>
              <a:t>výborný  film .</a:t>
            </a:r>
            <a:endParaRPr lang="cs-CZ" sz="3600" dirty="0">
              <a:solidFill>
                <a:srgbClr val="FFC000"/>
              </a:solidFill>
            </a:endParaRPr>
          </a:p>
        </p:txBody>
      </p:sp>
      <p:sp>
        <p:nvSpPr>
          <p:cNvPr id="1031" name="TextovéPole 1030"/>
          <p:cNvSpPr txBox="1"/>
          <p:nvPr/>
        </p:nvSpPr>
        <p:spPr>
          <a:xfrm>
            <a:off x="1701538" y="4473982"/>
            <a:ext cx="900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B0F0"/>
                </a:solidFill>
              </a:rPr>
              <a:t>Petr</a:t>
            </a:r>
            <a:endParaRPr lang="cs-CZ" sz="3600" dirty="0">
              <a:solidFill>
                <a:srgbClr val="00B0F0"/>
              </a:solidFill>
            </a:endParaRPr>
          </a:p>
        </p:txBody>
      </p:sp>
      <p:sp>
        <p:nvSpPr>
          <p:cNvPr id="1046" name="TextovéPole 1045"/>
          <p:cNvSpPr txBox="1"/>
          <p:nvPr/>
        </p:nvSpPr>
        <p:spPr>
          <a:xfrm>
            <a:off x="1650414" y="4473981"/>
            <a:ext cx="9561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B0F0"/>
                </a:solidFill>
              </a:rPr>
              <a:t>Dítě</a:t>
            </a:r>
            <a:endParaRPr lang="cs-CZ" sz="3600" dirty="0">
              <a:solidFill>
                <a:srgbClr val="00B0F0"/>
              </a:solidFill>
            </a:endParaRPr>
          </a:p>
        </p:txBody>
      </p:sp>
      <p:sp>
        <p:nvSpPr>
          <p:cNvPr id="1047" name="TextovéPole 1046"/>
          <p:cNvSpPr txBox="1"/>
          <p:nvPr/>
        </p:nvSpPr>
        <p:spPr>
          <a:xfrm>
            <a:off x="3884303" y="6857999"/>
            <a:ext cx="4838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o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050" name="TextovéPole 1049"/>
          <p:cNvSpPr txBox="1"/>
          <p:nvPr/>
        </p:nvSpPr>
        <p:spPr>
          <a:xfrm>
            <a:off x="323528" y="5229200"/>
            <a:ext cx="8496943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00B0F0"/>
                </a:solidFill>
              </a:rPr>
              <a:t>Podmět</a:t>
            </a:r>
            <a:r>
              <a:rPr lang="cs-CZ" sz="3600" dirty="0" smtClean="0"/>
              <a:t> </a:t>
            </a:r>
            <a:r>
              <a:rPr lang="cs-CZ" sz="3600" dirty="0" smtClean="0">
                <a:solidFill>
                  <a:srgbClr val="92D050"/>
                </a:solidFill>
              </a:rPr>
              <a:t>a</a:t>
            </a:r>
            <a:r>
              <a:rPr lang="cs-CZ" sz="3600" dirty="0" smtClean="0"/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přísudek</a:t>
            </a:r>
            <a:r>
              <a:rPr lang="cs-CZ" sz="3600" dirty="0" smtClean="0"/>
              <a:t> </a:t>
            </a:r>
            <a:r>
              <a:rPr lang="cs-CZ" sz="3600" dirty="0" smtClean="0">
                <a:solidFill>
                  <a:srgbClr val="92D050"/>
                </a:solidFill>
              </a:rPr>
              <a:t>jsou </a:t>
            </a:r>
            <a:r>
              <a:rPr lang="cs-CZ" sz="4000" b="1" dirty="0" smtClean="0">
                <a:solidFill>
                  <a:srgbClr val="92D050"/>
                </a:solidFill>
              </a:rPr>
              <a:t>ve shodě </a:t>
            </a:r>
            <a:r>
              <a:rPr lang="cs-CZ" sz="2400" b="1" dirty="0" smtClean="0">
                <a:solidFill>
                  <a:srgbClr val="92D050"/>
                </a:solidFill>
              </a:rPr>
              <a:t>=</a:t>
            </a:r>
            <a:r>
              <a:rPr lang="cs-CZ" sz="4000" dirty="0" smtClean="0">
                <a:solidFill>
                  <a:srgbClr val="92D050"/>
                </a:solidFill>
              </a:rPr>
              <a:t> </a:t>
            </a:r>
            <a:r>
              <a:rPr lang="cs-CZ" sz="3600" dirty="0" smtClean="0">
                <a:solidFill>
                  <a:srgbClr val="92D050"/>
                </a:solidFill>
              </a:rPr>
              <a:t>ovlivňují se navzájem.</a:t>
            </a:r>
            <a:endParaRPr lang="cs-CZ" sz="3600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5438582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250"/>
                            </p:stCondLst>
                            <p:childTnLst>
                              <p:par>
                                <p:cTn id="44" presetID="10" presetClass="exit" presetSubtype="0" fill="hold" grpId="1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250"/>
                            </p:stCondLst>
                            <p:childTnLst>
                              <p:par>
                                <p:cTn id="4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260"/>
                            </p:stCondLst>
                            <p:childTnLst>
                              <p:par>
                                <p:cTn id="5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2" dur="2000" fill="hold"/>
                                        <p:tgtEl>
                                          <p:spTgt spid="103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7260"/>
                            </p:stCondLst>
                            <p:childTnLst>
                              <p:par>
                                <p:cTn id="54" presetID="26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9260"/>
                            </p:stCondLst>
                            <p:childTnLst>
                              <p:par>
                                <p:cTn id="73" presetID="10" presetClass="exit" presetSubtype="0" fill="hold" grpId="2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0760"/>
                            </p:stCondLst>
                            <p:childTnLst>
                              <p:par>
                                <p:cTn id="7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10760"/>
                            </p:stCondLst>
                            <p:childTnLst>
                              <p:par>
                                <p:cTn id="80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1" dur="2000" fill="hold"/>
                                        <p:tgtEl>
                                          <p:spTgt spid="104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82" presetID="46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395 -0.03542 C -0.07987 -0.00278 -0.18994 -0.09514 -0.21928 -0.25602 C -0.25122 -0.41065 -0.20209 -0.57616 -0.10139 -0.60926 C -0.00903 -0.64768 0.09409 -0.56643 0.121 -0.42593 C 0.14444 -0.2919 0.10694 -0.15046 0.02013 -0.11759 C -0.05747 -0.08727 -0.14549 -0.15093 -0.16928 -0.27407 C -0.19115 -0.3868 -0.15851 -0.50602 -0.08681 -0.5338 C -0.02136 -0.55555 0.05312 -0.5081 0.071 -0.40463 C 0.09062 -0.31528 0.0651 -0.21829 0.00555 -0.19444 C -0.04584 -0.17523 -0.10504 -0.21204 -0.12049 -0.29305 C -0.13282 -0.36111 -0.11737 -0.43981 -0.07153 -0.45903 C -0.03212 -0.47199 0.01041 -0.44699 0.02083 -0.38843 C 0.03177 -0.34051 0.02309 -0.28495 -0.00799 -0.27384 C -0.03264 -0.26204 -0.06216 -0.27454 -0.07153 -0.31111 C -0.07657 -0.33935 -0.07275 -0.37176 -0.05695 -0.38079 C -0.04705 -0.38518 -0.03438 -0.38264 -0.02778 -0.37106 C -0.02414 -0.36018 -0.02466 -0.35833 -0.02466 -0.34884 " pathEditMode="relative" rAng="-6067632" ptsTypes="fffffffffffffffff">
                                      <p:cBhvr>
                                        <p:cTn id="83" dur="20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326" y="-288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2760"/>
                            </p:stCondLst>
                            <p:childTnLst>
                              <p:par>
                                <p:cTn id="85" presetID="53" presetClass="entr" presetSubtype="16" fill="hold" grpId="0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1" grpId="0" animBg="1"/>
      <p:bldP spid="1025" grpId="0"/>
      <p:bldP spid="1027" grpId="0"/>
      <p:bldP spid="1027" grpId="1"/>
      <p:bldP spid="1028" grpId="0"/>
      <p:bldP spid="1029" grpId="0"/>
      <p:bldP spid="1029" grpId="1"/>
      <p:bldP spid="1030" grpId="0"/>
      <p:bldP spid="1031" grpId="0"/>
      <p:bldP spid="1031" grpId="1"/>
      <p:bldP spid="1031" grpId="2"/>
      <p:bldP spid="1046" grpId="0"/>
      <p:bldP spid="1046" grpId="1"/>
      <p:bldP spid="1047" grpId="0"/>
      <p:bldP spid="105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74638"/>
            <a:ext cx="7848872" cy="2506290"/>
          </a:xfrm>
        </p:spPr>
        <p:txBody>
          <a:bodyPr anchor="ctr">
            <a:noAutofit/>
          </a:bodyPr>
          <a:lstStyle/>
          <a:p>
            <a:r>
              <a:rPr lang="cs-CZ" sz="5400" dirty="0" smtClean="0"/>
              <a:t>     Konec opakování, </a:t>
            </a:r>
            <a:br>
              <a:rPr lang="cs-CZ" sz="5400" dirty="0" smtClean="0"/>
            </a:br>
            <a:r>
              <a:rPr lang="cs-CZ" sz="5400" dirty="0" smtClean="0"/>
              <a:t>jdeme na něco nového…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780928"/>
            <a:ext cx="8424936" cy="424847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smtClean="0"/>
              <a:t>   </a:t>
            </a:r>
            <a:r>
              <a:rPr lang="cs-CZ" sz="3600" dirty="0" smtClean="0">
                <a:solidFill>
                  <a:srgbClr val="92D050"/>
                </a:solidFill>
              </a:rPr>
              <a:t>Naučíte se, jak správně </a:t>
            </a:r>
            <a:r>
              <a:rPr lang="cs-CZ" sz="3300" dirty="0" smtClean="0">
                <a:solidFill>
                  <a:srgbClr val="92D050"/>
                </a:solidFill>
              </a:rPr>
              <a:t>napsat</a:t>
            </a:r>
            <a:r>
              <a:rPr lang="cs-CZ" sz="3600" dirty="0">
                <a:solidFill>
                  <a:srgbClr val="92D050"/>
                </a:solidFill>
              </a:rPr>
              <a:t>:</a:t>
            </a:r>
            <a:endParaRPr lang="cs-CZ" sz="3600" dirty="0" smtClean="0">
              <a:solidFill>
                <a:srgbClr val="92D050"/>
              </a:solidFill>
            </a:endParaRPr>
          </a:p>
          <a:p>
            <a:pPr marL="0" indent="0" algn="ctr">
              <a:lnSpc>
                <a:spcPct val="110000"/>
              </a:lnSpc>
              <a:buNone/>
            </a:pPr>
            <a:r>
              <a:rPr lang="cs-CZ" sz="3600" b="1" dirty="0" smtClean="0">
                <a:solidFill>
                  <a:srgbClr val="00B050"/>
                </a:solidFill>
              </a:rPr>
              <a:t>Kluci běžel- .</a:t>
            </a:r>
          </a:p>
          <a:p>
            <a:pPr marL="0" indent="0" algn="ctr">
              <a:lnSpc>
                <a:spcPct val="110000"/>
              </a:lnSpc>
              <a:buNone/>
            </a:pPr>
            <a:r>
              <a:rPr lang="cs-CZ" sz="3600" b="1" dirty="0" smtClean="0">
                <a:solidFill>
                  <a:srgbClr val="00B050"/>
                </a:solidFill>
              </a:rPr>
              <a:t>Holky se jim smál- .</a:t>
            </a:r>
          </a:p>
          <a:p>
            <a:pPr marL="0" indent="0" algn="ctr">
              <a:lnSpc>
                <a:spcPct val="110000"/>
              </a:lnSpc>
              <a:buNone/>
            </a:pPr>
            <a:r>
              <a:rPr lang="cs-CZ" sz="3600" b="1" dirty="0" smtClean="0">
                <a:solidFill>
                  <a:srgbClr val="00B050"/>
                </a:solidFill>
              </a:rPr>
              <a:t>Hříbata </a:t>
            </a:r>
            <a:r>
              <a:rPr lang="cs-CZ" sz="3600" b="1" dirty="0" err="1" smtClean="0">
                <a:solidFill>
                  <a:srgbClr val="00B050"/>
                </a:solidFill>
              </a:rPr>
              <a:t>řechtal</a:t>
            </a:r>
            <a:r>
              <a:rPr lang="cs-CZ" sz="3600" b="1" dirty="0" smtClean="0">
                <a:solidFill>
                  <a:srgbClr val="00B050"/>
                </a:solidFill>
              </a:rPr>
              <a:t>- .</a:t>
            </a:r>
          </a:p>
          <a:p>
            <a:pPr marL="0" indent="0">
              <a:buNone/>
            </a:pPr>
            <a:endParaRPr lang="cs-CZ" sz="3600" dirty="0" smtClean="0">
              <a:solidFill>
                <a:srgbClr val="92D050"/>
              </a:solidFill>
            </a:endParaRPr>
          </a:p>
          <a:p>
            <a:pPr marL="0" indent="0">
              <a:buNone/>
            </a:pPr>
            <a:r>
              <a:rPr lang="cs-CZ" sz="3600" dirty="0" smtClean="0">
                <a:solidFill>
                  <a:srgbClr val="92D050"/>
                </a:solidFill>
              </a:rPr>
              <a:t>       </a:t>
            </a:r>
            <a:endParaRPr lang="cs-CZ" sz="3600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3638238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96232" y="692696"/>
            <a:ext cx="48199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Jednoduchá pravidla</a:t>
            </a:r>
            <a:r>
              <a:rPr lang="cs-CZ" sz="2800" dirty="0" smtClean="0">
                <a:solidFill>
                  <a:srgbClr val="C00000"/>
                </a:solidFill>
              </a:rPr>
              <a:t>: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5984" y="1440419"/>
            <a:ext cx="75922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Je-li podmět rodu mužského životného, píšeme</a:t>
            </a:r>
            <a:r>
              <a:rPr lang="cs-CZ" sz="2800" dirty="0" smtClean="0"/>
              <a:t> - </a:t>
            </a:r>
            <a:r>
              <a:rPr lang="cs-CZ" sz="40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03180" y="2148304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</a:t>
            </a:r>
            <a:r>
              <a:rPr lang="cs-CZ" sz="3200" dirty="0" smtClean="0">
                <a:solidFill>
                  <a:srgbClr val="00B0F0"/>
                </a:solidFill>
              </a:rPr>
              <a:t>Psi</a:t>
            </a:r>
            <a:r>
              <a:rPr lang="cs-CZ" sz="3200" dirty="0" smtClean="0"/>
              <a:t> štěkal</a:t>
            </a:r>
            <a:r>
              <a:rPr lang="cs-CZ" sz="3200" dirty="0" smtClean="0">
                <a:solidFill>
                  <a:srgbClr val="FF0000"/>
                </a:solidFill>
              </a:rPr>
              <a:t>i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4028" y="3122965"/>
            <a:ext cx="87129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Je-li podmět rodu mužského neživotného a rodu ženského,       píšeme </a:t>
            </a:r>
            <a:r>
              <a:rPr lang="cs-CZ" sz="2800" b="1" dirty="0" smtClean="0">
                <a:solidFill>
                  <a:srgbClr val="00B0F0"/>
                </a:solidFill>
              </a:rPr>
              <a:t>Y</a:t>
            </a: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.</a:t>
            </a:r>
            <a:endParaRPr lang="cs-CZ" sz="28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90092" y="4077072"/>
            <a:ext cx="7560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Pařezy</a:t>
            </a:r>
            <a:r>
              <a:rPr lang="cs-CZ" sz="3200" dirty="0" smtClean="0"/>
              <a:t> ztrouchnivěl</a:t>
            </a:r>
            <a:r>
              <a:rPr lang="cs-CZ" sz="3200" dirty="0" smtClean="0">
                <a:solidFill>
                  <a:srgbClr val="00B0F0"/>
                </a:solidFill>
              </a:rPr>
              <a:t>y</a:t>
            </a:r>
            <a:r>
              <a:rPr lang="cs-CZ" sz="3200" dirty="0" smtClean="0"/>
              <a:t>.  </a:t>
            </a:r>
            <a:r>
              <a:rPr lang="cs-CZ" sz="3200" dirty="0" smtClean="0">
                <a:solidFill>
                  <a:srgbClr val="00B0F0"/>
                </a:solidFill>
              </a:rPr>
              <a:t>Sousedky</a:t>
            </a:r>
            <a:r>
              <a:rPr lang="cs-CZ" sz="3200" dirty="0" smtClean="0"/>
              <a:t> se pohádal</a:t>
            </a:r>
            <a:r>
              <a:rPr lang="cs-CZ" sz="3200" dirty="0" smtClean="0">
                <a:solidFill>
                  <a:srgbClr val="00B0F0"/>
                </a:solidFill>
              </a:rPr>
              <a:t>y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28664" y="5013176"/>
            <a:ext cx="58327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C000"/>
                </a:solidFill>
              </a:rPr>
              <a:t>Je-li podmět rohu středního píšeme </a:t>
            </a:r>
            <a:r>
              <a:rPr lang="cs-CZ" sz="3200" b="1" dirty="0" smtClean="0">
                <a:solidFill>
                  <a:srgbClr val="92D050"/>
                </a:solidFill>
              </a:rPr>
              <a:t>a</a:t>
            </a:r>
            <a:r>
              <a:rPr lang="cs-CZ" dirty="0" smtClean="0">
                <a:solidFill>
                  <a:srgbClr val="FFC000"/>
                </a:solidFill>
              </a:rPr>
              <a:t>.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087756" y="5805263"/>
            <a:ext cx="2719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Letadla</a:t>
            </a:r>
            <a:r>
              <a:rPr lang="cs-CZ" sz="3200" dirty="0" smtClean="0"/>
              <a:t> letěl</a:t>
            </a:r>
            <a:r>
              <a:rPr lang="cs-CZ" sz="3200" dirty="0" smtClean="0">
                <a:solidFill>
                  <a:srgbClr val="92D050"/>
                </a:solidFill>
              </a:rPr>
              <a:t>a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416894281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53" presetClass="entr" presetSubtype="16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74638"/>
            <a:ext cx="7848872" cy="1282154"/>
          </a:xfrm>
        </p:spPr>
        <p:txBody>
          <a:bodyPr anchor="t">
            <a:noAutofit/>
          </a:bodyPr>
          <a:lstStyle/>
          <a:p>
            <a:r>
              <a:rPr lang="cs-CZ" sz="5400" dirty="0" smtClean="0"/>
              <a:t>     Tak to vyzkoušíme.</a:t>
            </a:r>
            <a:endParaRPr lang="cs-CZ" sz="5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51820" y="1668431"/>
            <a:ext cx="2520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 </a:t>
            </a:r>
            <a:r>
              <a:rPr lang="cs-CZ" sz="3600" b="1" dirty="0">
                <a:solidFill>
                  <a:srgbClr val="00B050"/>
                </a:solidFill>
              </a:rPr>
              <a:t>Kluci běžel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05772" y="1699208"/>
            <a:ext cx="936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- </a:t>
            </a:r>
            <a:r>
              <a:rPr lang="cs-CZ" sz="3200" b="1" dirty="0" smtClean="0">
                <a:solidFill>
                  <a:srgbClr val="00B050"/>
                </a:solidFill>
              </a:rPr>
              <a:t>.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20072" y="1668431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r>
              <a:rPr lang="cs-CZ" sz="3200" b="1" dirty="0" smtClean="0">
                <a:solidFill>
                  <a:srgbClr val="00B050"/>
                </a:solidFill>
              </a:rPr>
              <a:t> 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2326200"/>
            <a:ext cx="8856984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dirty="0" smtClean="0"/>
              <a:t>Napíšeme měkké i, </a:t>
            </a:r>
            <a:r>
              <a:rPr lang="cs-CZ" sz="2600" dirty="0" smtClean="0"/>
              <a:t>protože podmět je rodu </a:t>
            </a:r>
            <a:r>
              <a:rPr lang="cs-CZ" sz="2700" dirty="0" smtClean="0"/>
              <a:t>mužského životného.</a:t>
            </a:r>
            <a:endParaRPr lang="cs-CZ" sz="27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36552" y="3227664"/>
            <a:ext cx="37084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00B050"/>
                </a:solidFill>
              </a:rPr>
              <a:t>Holky se jim smál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73824" y="3227664"/>
            <a:ext cx="1008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92D050"/>
                </a:solidFill>
              </a:rPr>
              <a:t>-</a:t>
            </a:r>
            <a:r>
              <a:rPr lang="cs-CZ" sz="3600" b="1" dirty="0" smtClean="0">
                <a:solidFill>
                  <a:srgbClr val="00B050"/>
                </a:solidFill>
              </a:rPr>
              <a:t> .</a:t>
            </a:r>
            <a:endParaRPr lang="cs-CZ" sz="3600" b="1" dirty="0">
              <a:solidFill>
                <a:srgbClr val="92D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673824" y="3227663"/>
            <a:ext cx="1008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y </a:t>
            </a:r>
            <a:r>
              <a:rPr lang="cs-CZ" sz="3600" b="1" dirty="0" smtClean="0">
                <a:solidFill>
                  <a:srgbClr val="00B050"/>
                </a:solidFill>
              </a:rPr>
              <a:t>.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1024" y="4005064"/>
            <a:ext cx="8352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Napíšeme tvrdé y, protože podmět je rodu ženského.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43808" y="4797152"/>
            <a:ext cx="31011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00B050"/>
                </a:solidFill>
              </a:rPr>
              <a:t>Hříbata </a:t>
            </a:r>
            <a:r>
              <a:rPr lang="cs-CZ" sz="3600" b="1" dirty="0" err="1" smtClean="0">
                <a:solidFill>
                  <a:srgbClr val="00B050"/>
                </a:solidFill>
              </a:rPr>
              <a:t>řechtal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645348" y="4797152"/>
            <a:ext cx="698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92D050"/>
                </a:solidFill>
              </a:rPr>
              <a:t>a</a:t>
            </a:r>
            <a:r>
              <a:rPr lang="cs-CZ" sz="3600" b="1" dirty="0" smtClean="0">
                <a:solidFill>
                  <a:srgbClr val="00B050"/>
                </a:solidFill>
              </a:rPr>
              <a:t>.</a:t>
            </a:r>
            <a:endParaRPr lang="cs-CZ" sz="3600" b="1" dirty="0">
              <a:solidFill>
                <a:srgbClr val="92D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645348" y="4797152"/>
            <a:ext cx="7812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92D050"/>
                </a:solidFill>
              </a:rPr>
              <a:t>- </a:t>
            </a:r>
            <a:r>
              <a:rPr lang="cs-CZ" sz="3600" b="1" dirty="0" smtClean="0">
                <a:solidFill>
                  <a:srgbClr val="00B050"/>
                </a:solidFill>
              </a:rPr>
              <a:t>.</a:t>
            </a:r>
            <a:endParaRPr lang="cs-CZ" sz="3600" b="1" dirty="0">
              <a:solidFill>
                <a:srgbClr val="92D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199096" y="5543654"/>
            <a:ext cx="7056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Napíšu -a , protože podmět je rodu středního.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21899407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"/>
                            </p:stCondLst>
                            <p:childTnLst>
                              <p:par>
                                <p:cTn id="5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0"/>
                            </p:stCondLst>
                            <p:childTnLst>
                              <p:par>
                                <p:cTn id="58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5" grpId="1"/>
      <p:bldP spid="6" grpId="0"/>
      <p:bldP spid="7" grpId="0"/>
      <p:bldP spid="8" grpId="0"/>
      <p:bldP spid="9" grpId="0"/>
      <p:bldP spid="9" grpId="1"/>
      <p:bldP spid="10" grpId="0"/>
      <p:bldP spid="11" grpId="0"/>
      <p:bldP spid="12" grpId="0"/>
      <p:bldP spid="14" grpId="0"/>
      <p:bldP spid="15" grpId="0"/>
      <p:bldP spid="15" grpId="1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712968" cy="2290266"/>
          </a:xfrm>
        </p:spPr>
        <p:txBody>
          <a:bodyPr anchor="ctr">
            <a:normAutofit/>
          </a:bodyPr>
          <a:lstStyle/>
          <a:p>
            <a:pPr algn="ctr"/>
            <a:r>
              <a:rPr lang="cs-CZ" dirty="0" smtClean="0"/>
              <a:t> </a:t>
            </a:r>
            <a:r>
              <a:rPr lang="cs-CZ" sz="4800" dirty="0" smtClean="0"/>
              <a:t>Vyzkoušíme si to.</a:t>
            </a:r>
            <a:br>
              <a:rPr lang="cs-CZ" sz="4800" dirty="0" smtClean="0"/>
            </a:b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 </a:t>
            </a:r>
            <a:r>
              <a:rPr lang="cs-CZ" sz="1600" dirty="0" smtClean="0"/>
              <a:t>=</a:t>
            </a:r>
            <a:r>
              <a:rPr lang="cs-CZ" sz="2400" dirty="0" smtClean="0"/>
              <a:t> mužský životný, </a:t>
            </a:r>
            <a:r>
              <a:rPr lang="cs-CZ" sz="2400" dirty="0" smtClean="0">
                <a:solidFill>
                  <a:schemeClr val="bg2">
                    <a:lumMod val="50000"/>
                    <a:lumOff val="50000"/>
                  </a:schemeClr>
                </a:solidFill>
              </a:rPr>
              <a:t>y</a:t>
            </a:r>
            <a:r>
              <a:rPr lang="cs-CZ" sz="1800" dirty="0" smtClean="0"/>
              <a:t>=</a:t>
            </a:r>
            <a:r>
              <a:rPr lang="cs-CZ" sz="2400" dirty="0" smtClean="0"/>
              <a:t> mužský neživ. + ženský r., </a:t>
            </a:r>
            <a:r>
              <a:rPr lang="cs-CZ" sz="2400" dirty="0" smtClean="0">
                <a:solidFill>
                  <a:srgbClr val="92D050"/>
                </a:solidFill>
              </a:rPr>
              <a:t>a</a:t>
            </a:r>
            <a:r>
              <a:rPr lang="cs-CZ" sz="2400" dirty="0" smtClean="0"/>
              <a:t> </a:t>
            </a:r>
            <a:r>
              <a:rPr lang="cs-CZ" sz="2000" dirty="0" smtClean="0"/>
              <a:t>=</a:t>
            </a:r>
            <a:r>
              <a:rPr lang="cs-CZ" sz="2400" dirty="0" smtClean="0"/>
              <a:t> střední r.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4664" y="1700808"/>
            <a:ext cx="8939336" cy="396044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>
                <a:solidFill>
                  <a:srgbClr val="00B0F0"/>
                </a:solidFill>
              </a:rPr>
              <a:t>Ptáci</a:t>
            </a:r>
            <a:r>
              <a:rPr lang="cs-CZ" sz="3200" dirty="0" smtClean="0"/>
              <a:t> štěbetal _ .  </a:t>
            </a:r>
            <a:r>
              <a:rPr lang="cs-CZ" sz="3200" dirty="0" smtClean="0">
                <a:solidFill>
                  <a:srgbClr val="00B0F0"/>
                </a:solidFill>
              </a:rPr>
              <a:t>Včely</a:t>
            </a:r>
            <a:r>
              <a:rPr lang="cs-CZ" sz="3200" dirty="0" smtClean="0"/>
              <a:t> bzučel_ .  </a:t>
            </a:r>
            <a:r>
              <a:rPr lang="cs-CZ" sz="3200" dirty="0" smtClean="0">
                <a:solidFill>
                  <a:srgbClr val="00B0F0"/>
                </a:solidFill>
              </a:rPr>
              <a:t>Mraky</a:t>
            </a:r>
            <a:r>
              <a:rPr lang="cs-CZ" sz="3200" dirty="0" smtClean="0"/>
              <a:t> zčernal_ . </a:t>
            </a:r>
          </a:p>
          <a:p>
            <a:pPr marL="0" indent="0">
              <a:buNone/>
            </a:pPr>
            <a:r>
              <a:rPr lang="cs-CZ" sz="3200" dirty="0" smtClean="0"/>
              <a:t>Právě se narodil_ </a:t>
            </a:r>
            <a:r>
              <a:rPr lang="cs-CZ" sz="3200" dirty="0">
                <a:solidFill>
                  <a:srgbClr val="00B0F0"/>
                </a:solidFill>
              </a:rPr>
              <a:t> </a:t>
            </a:r>
            <a:r>
              <a:rPr lang="cs-CZ" sz="3200" dirty="0" smtClean="0">
                <a:solidFill>
                  <a:srgbClr val="00B0F0"/>
                </a:solidFill>
              </a:rPr>
              <a:t>morčata</a:t>
            </a:r>
            <a:r>
              <a:rPr lang="cs-CZ" sz="3200" dirty="0" smtClean="0"/>
              <a:t>.  </a:t>
            </a:r>
            <a:r>
              <a:rPr lang="cs-CZ" sz="3200" dirty="0" smtClean="0">
                <a:solidFill>
                  <a:srgbClr val="00B0F0"/>
                </a:solidFill>
              </a:rPr>
              <a:t>Křečci</a:t>
            </a:r>
            <a:r>
              <a:rPr lang="cs-CZ" sz="3200" dirty="0" smtClean="0"/>
              <a:t> ohryzal_ klec.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00B0F0"/>
                </a:solidFill>
              </a:rPr>
              <a:t>Závodníci</a:t>
            </a:r>
            <a:r>
              <a:rPr lang="cs-CZ" sz="3200" dirty="0" smtClean="0"/>
              <a:t> se blížil_ k cíli.  </a:t>
            </a:r>
            <a:r>
              <a:rPr lang="cs-CZ" sz="3200" dirty="0" smtClean="0">
                <a:solidFill>
                  <a:srgbClr val="00B0F0"/>
                </a:solidFill>
              </a:rPr>
              <a:t>Stroje</a:t>
            </a:r>
            <a:r>
              <a:rPr lang="cs-CZ" sz="3200" dirty="0" smtClean="0"/>
              <a:t> pracoval_ . 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00B0F0"/>
                </a:solidFill>
              </a:rPr>
              <a:t>Bačkory</a:t>
            </a:r>
            <a:r>
              <a:rPr lang="cs-CZ" sz="3200" dirty="0" smtClean="0"/>
              <a:t> ležel_ pod stolem. Po dešti vyrostl_ </a:t>
            </a:r>
            <a:r>
              <a:rPr lang="cs-CZ" sz="3200" dirty="0" smtClean="0">
                <a:solidFill>
                  <a:srgbClr val="00B0F0"/>
                </a:solidFill>
              </a:rPr>
              <a:t>hřiby</a:t>
            </a:r>
            <a:r>
              <a:rPr lang="cs-CZ" sz="3200" dirty="0" smtClean="0"/>
              <a:t> 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00B0F0"/>
                </a:solidFill>
              </a:rPr>
              <a:t>Telata</a:t>
            </a:r>
            <a:r>
              <a:rPr lang="cs-CZ" sz="3200" dirty="0" smtClean="0"/>
              <a:t> bučel_ . </a:t>
            </a:r>
            <a:r>
              <a:rPr lang="cs-CZ" sz="3200" dirty="0" smtClean="0">
                <a:solidFill>
                  <a:srgbClr val="00B0F0"/>
                </a:solidFill>
              </a:rPr>
              <a:t>Svíčky</a:t>
            </a:r>
            <a:r>
              <a:rPr lang="cs-CZ" sz="3200" dirty="0" smtClean="0"/>
              <a:t> pomalu dohořel_. 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5784848"/>
            <a:ext cx="80648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C000"/>
                </a:solidFill>
              </a:rPr>
              <a:t>Doufám, že jste tohoto démona gramatiky porazili. </a:t>
            </a:r>
            <a:r>
              <a:rPr lang="cs-CZ" sz="3200" dirty="0" smtClean="0">
                <a:solidFill>
                  <a:srgbClr val="FFC000"/>
                </a:solidFill>
                <a:sym typeface="Wingdings" pitchFamily="2" charset="2"/>
              </a:rPr>
              <a:t>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4836" y="2513893"/>
            <a:ext cx="3240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088680" y="3684609"/>
            <a:ext cx="3240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269708" y="3105092"/>
            <a:ext cx="3240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079568" y="4258868"/>
            <a:ext cx="4044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y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359094" y="4258868"/>
            <a:ext cx="4044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y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345052" y="4868003"/>
            <a:ext cx="4044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y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90066" y="3684606"/>
            <a:ext cx="4044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y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172400" y="2479071"/>
            <a:ext cx="4044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y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181240" y="2513892"/>
            <a:ext cx="4044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y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172798" y="4871604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a</a:t>
            </a:r>
            <a:endParaRPr lang="cs-CZ" sz="3200" b="1" dirty="0">
              <a:solidFill>
                <a:srgbClr val="92D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882758" y="3105092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a</a:t>
            </a:r>
            <a:endParaRPr lang="cs-CZ" sz="3200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658180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6" grpId="0"/>
      <p:bldP spid="7" grpId="0"/>
      <p:bldP spid="8" grpId="0"/>
      <p:bldP spid="10" grpId="0"/>
      <p:bldP spid="11" grpId="0"/>
      <p:bldP spid="12" grpId="0"/>
      <p:bldP spid="15" grpId="0"/>
      <p:bldP spid="16" grpId="0"/>
      <p:bldP spid="17" grpId="0"/>
      <p:bldP spid="18" grpId="0"/>
      <p:bldP spid="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434282"/>
          </a:xfrm>
        </p:spPr>
        <p:txBody>
          <a:bodyPr>
            <a:normAutofit/>
          </a:bodyPr>
          <a:lstStyle/>
          <a:p>
            <a:r>
              <a:rPr lang="cs-CZ" dirty="0" smtClean="0"/>
              <a:t>Zdroje:</a:t>
            </a:r>
            <a:br>
              <a:rPr lang="cs-CZ" dirty="0" smtClean="0"/>
            </a:br>
            <a:r>
              <a:rPr lang="cs-CZ" dirty="0" smtClean="0">
                <a:hlinkClick r:id="rId3"/>
              </a:rPr>
              <a:t>www.microsoft.com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9095403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470</TotalTime>
  <Words>411</Words>
  <Application>Microsoft Office PowerPoint</Application>
  <PresentationFormat>Předvádění na obrazovce (4:3)</PresentationFormat>
  <Paragraphs>102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Došky</vt:lpstr>
      <vt:lpstr>Prezentace aplikace PowerPoint</vt:lpstr>
      <vt:lpstr>Shoda podmětu  s přísudkem</vt:lpstr>
      <vt:lpstr>Připomeneme si, to co už znáte.</vt:lpstr>
      <vt:lpstr>Přísudek </vt:lpstr>
      <vt:lpstr>Podmět a přísudek tvoří hlavní skladební dvojici.</vt:lpstr>
      <vt:lpstr>     Konec opakování,  jdeme na něco nového…</vt:lpstr>
      <vt:lpstr>Prezentace aplikace PowerPoint</vt:lpstr>
      <vt:lpstr>     Tak to vyzkoušíme.</vt:lpstr>
      <vt:lpstr> Vyzkoušíme si to. i = mužský životný, y= mužský neživ. + ženský r., a = střední r. </vt:lpstr>
      <vt:lpstr>Zdroje: www.microsoft.com Archiv autora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Shoda podmětu  s přísudkem</dc:title>
  <dc:creator>ZSTREBON</dc:creator>
  <cp:lastModifiedBy>ZSTREBON</cp:lastModifiedBy>
  <cp:revision>38</cp:revision>
  <dcterms:created xsi:type="dcterms:W3CDTF">2012-04-06T18:22:38Z</dcterms:created>
  <dcterms:modified xsi:type="dcterms:W3CDTF">2012-04-09T20:44:10Z</dcterms:modified>
</cp:coreProperties>
</file>