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59" r:id="rId4"/>
    <p:sldId id="261" r:id="rId5"/>
    <p:sldId id="262" r:id="rId6"/>
    <p:sldId id="264" r:id="rId7"/>
    <p:sldId id="263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C7587658-C157-45C1-B0B9-68395D6E23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u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u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u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 dir="u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 dir="u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u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u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C7587658-C157-45C1-B0B9-68395D6E23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u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C7587658-C157-45C1-B0B9-68395D6E23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u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u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u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7587658-C157-45C1-B0B9-68395D6E23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cover dir="u"/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9814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63209221"/>
              </p:ext>
            </p:extLst>
          </p:nvPr>
        </p:nvGraphicFramePr>
        <p:xfrm>
          <a:off x="1691680" y="2852936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Přímá řeč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Přímá řeč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Český jazyk a literatura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5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představí pravidla zápisu přímé řeči.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seznámí se zápisem přímé řeči, rozšíří si své znalosti, které získal pasivně při čtení.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5530103"/>
      </p:ext>
    </p:extLst>
  </p:cSld>
  <p:clrMapOvr>
    <a:masterClrMapping/>
  </p:clrMapOvr>
  <p:transition spd="slow">
    <p:cover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7201" y="1794934"/>
            <a:ext cx="5723468" cy="3074225"/>
          </a:xfrm>
        </p:spPr>
        <p:txBody>
          <a:bodyPr anchor="ctr">
            <a:normAutofit/>
          </a:bodyPr>
          <a:lstStyle/>
          <a:p>
            <a:r>
              <a:rPr lang="cs-CZ" sz="9600" b="1" dirty="0" smtClean="0">
                <a:solidFill>
                  <a:srgbClr val="002060"/>
                </a:solidFill>
              </a:rPr>
              <a:t>Přímá řeč</a:t>
            </a:r>
            <a:endParaRPr lang="cs-CZ" sz="9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0012979"/>
      </p:ext>
    </p:extLst>
  </p:cSld>
  <p:clrMapOvr>
    <a:masterClrMapping/>
  </p:clrMapOvr>
  <p:transition spd="slow">
    <p:cover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6666" y="908720"/>
            <a:ext cx="6965245" cy="181933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S přímou řečí se potkáváte od </a:t>
            </a:r>
            <a:r>
              <a:rPr lang="cs-CZ" b="1" dirty="0" smtClean="0">
                <a:solidFill>
                  <a:srgbClr val="002060"/>
                </a:solidFill>
              </a:rPr>
              <a:t>1</a:t>
            </a:r>
            <a:r>
              <a:rPr lang="cs-CZ" sz="2800" b="1" dirty="0" smtClean="0">
                <a:solidFill>
                  <a:srgbClr val="002060"/>
                </a:solidFill>
              </a:rPr>
              <a:t>. třídy. </a:t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B0F0"/>
                </a:solidFill>
              </a:rPr>
              <a:t>Přímou řečí něco oznamujeme, ptáme se nebo rozkazujeme.  Poznáme ji také podle uvozovek.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3060168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Zkuste ji poznat v následujících ukázkách.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13667" y="5025560"/>
            <a:ext cx="68312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Jarda zavolal: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85675" y="4079809"/>
            <a:ext cx="66872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Květa mi řekla, že má překvapení.</a:t>
            </a:r>
            <a:endParaRPr lang="cs-CZ" sz="3200" dirty="0">
              <a:solidFill>
                <a:srgbClr val="7030A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987824" y="4221088"/>
            <a:ext cx="792088" cy="1224136"/>
          </a:xfrm>
          <a:prstGeom prst="straightConnector1">
            <a:avLst/>
          </a:prstGeom>
          <a:ln w="412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419872" y="4221088"/>
            <a:ext cx="3816424" cy="936104"/>
          </a:xfrm>
          <a:prstGeom prst="straightConnector1">
            <a:avLst/>
          </a:prstGeom>
          <a:ln w="412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027993" y="3697868"/>
            <a:ext cx="54963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 U</a:t>
            </a:r>
            <a:r>
              <a:rPr lang="cs-CZ" sz="2800" b="1" dirty="0" smtClean="0">
                <a:solidFill>
                  <a:srgbClr val="92D050"/>
                </a:solidFill>
              </a:rPr>
              <a:t>vozovky</a:t>
            </a:r>
            <a:r>
              <a:rPr lang="cs-CZ" sz="2400" b="1" dirty="0">
                <a:solidFill>
                  <a:srgbClr val="92D050"/>
                </a:solidFill>
              </a:rPr>
              <a:t> </a:t>
            </a:r>
            <a:r>
              <a:rPr lang="cs-CZ" sz="2400" b="1" dirty="0" smtClean="0">
                <a:solidFill>
                  <a:srgbClr val="92D050"/>
                </a:solidFill>
              </a:rPr>
              <a:t>se píší  před a za přímou řečí.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5024864"/>
            <a:ext cx="4200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7030A0"/>
                </a:solidFill>
              </a:rPr>
              <a:t>„ Sejdeme se v šest.“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635896" y="5010950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accent2"/>
                </a:solidFill>
              </a:rPr>
              <a:t>„ Sejdeme </a:t>
            </a:r>
            <a:r>
              <a:rPr lang="cs-CZ" sz="3200" dirty="0" smtClean="0">
                <a:solidFill>
                  <a:schemeClr val="accent2"/>
                </a:solidFill>
              </a:rPr>
              <a:t>se </a:t>
            </a:r>
            <a:r>
              <a:rPr lang="cs-CZ" sz="3200" dirty="0">
                <a:solidFill>
                  <a:schemeClr val="accent2"/>
                </a:solidFill>
              </a:rPr>
              <a:t>v šest.“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228184" y="565998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přímá řeč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cxnSp>
        <p:nvCxnSpPr>
          <p:cNvPr id="31" name="Přímá spojnice se šipkou 30"/>
          <p:cNvCxnSpPr>
            <a:stCxn id="29" idx="1"/>
          </p:cNvCxnSpPr>
          <p:nvPr/>
        </p:nvCxnSpPr>
        <p:spPr>
          <a:xfrm flipH="1" flipV="1">
            <a:off x="5777765" y="5510556"/>
            <a:ext cx="450419" cy="411038"/>
          </a:xfrm>
          <a:prstGeom prst="straightConnector1">
            <a:avLst/>
          </a:prstGeom>
          <a:ln w="41275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992225" y="5737932"/>
            <a:ext cx="27822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věta uvozovací</a:t>
            </a:r>
            <a:endParaRPr lang="cs-CZ" sz="2800" b="1" dirty="0">
              <a:solidFill>
                <a:srgbClr val="7030A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2411760" y="5510556"/>
            <a:ext cx="360040" cy="367205"/>
          </a:xfrm>
          <a:prstGeom prst="straightConnector1">
            <a:avLst/>
          </a:prstGeom>
          <a:ln w="444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11925955"/>
      </p:ext>
    </p:extLst>
  </p:cSld>
  <p:clrMapOvr>
    <a:masterClrMapping/>
  </p:clrMapOvr>
  <p:transition spd="slow">
    <p:cover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6" grpId="1"/>
      <p:bldP spid="14" grpId="0"/>
      <p:bldP spid="27" grpId="0"/>
      <p:bldP spid="27" grpId="1"/>
      <p:bldP spid="28" grpId="0"/>
      <p:bldP spid="29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Umístění přímé věty ve větě.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80727" y="2204864"/>
            <a:ext cx="7560840" cy="44564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accent2"/>
                </a:solidFill>
              </a:rPr>
              <a:t>„Běž rychle na nákup, za patnáct minut zavírají!“ </a:t>
            </a:r>
            <a:r>
              <a:rPr lang="cs-CZ" sz="2000" b="1" dirty="0" smtClean="0">
                <a:solidFill>
                  <a:srgbClr val="7030A0"/>
                </a:solidFill>
              </a:rPr>
              <a:t>poručila maminka.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9571" y="4005064"/>
            <a:ext cx="76748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2"/>
                </a:solidFill>
              </a:rPr>
              <a:t>„Běž rychle na nákup</a:t>
            </a:r>
            <a:r>
              <a:rPr lang="cs-CZ" sz="2000" b="1" dirty="0" smtClean="0">
                <a:solidFill>
                  <a:schemeClr val="accent2"/>
                </a:solidFill>
              </a:rPr>
              <a:t>,“ </a:t>
            </a:r>
            <a:r>
              <a:rPr lang="cs-CZ" sz="2000" b="1" dirty="0">
                <a:solidFill>
                  <a:srgbClr val="7030A0"/>
                </a:solidFill>
              </a:rPr>
              <a:t>poručila </a:t>
            </a:r>
            <a:r>
              <a:rPr lang="cs-CZ" sz="2000" b="1" dirty="0" smtClean="0">
                <a:solidFill>
                  <a:srgbClr val="7030A0"/>
                </a:solidFill>
              </a:rPr>
              <a:t>maminka, </a:t>
            </a:r>
            <a:r>
              <a:rPr lang="cs-CZ" sz="2000" b="1" dirty="0" smtClean="0">
                <a:solidFill>
                  <a:schemeClr val="accent2"/>
                </a:solidFill>
              </a:rPr>
              <a:t>„za </a:t>
            </a:r>
            <a:r>
              <a:rPr lang="cs-CZ" sz="2000" b="1" dirty="0">
                <a:solidFill>
                  <a:schemeClr val="accent2"/>
                </a:solidFill>
              </a:rPr>
              <a:t>patnáct minut zavírají!“ 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9571" y="3068960"/>
            <a:ext cx="7560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Maminka </a:t>
            </a:r>
            <a:r>
              <a:rPr lang="cs-CZ" sz="2000" b="1" dirty="0">
                <a:solidFill>
                  <a:srgbClr val="7030A0"/>
                </a:solidFill>
              </a:rPr>
              <a:t>poručila </a:t>
            </a:r>
            <a:r>
              <a:rPr lang="cs-CZ" sz="2000" b="1" dirty="0" smtClean="0">
                <a:solidFill>
                  <a:srgbClr val="7030A0"/>
                </a:solidFill>
              </a:rPr>
              <a:t>:</a:t>
            </a:r>
            <a:r>
              <a:rPr lang="cs-CZ" sz="2000" b="1" dirty="0" smtClean="0">
                <a:solidFill>
                  <a:schemeClr val="accent2"/>
                </a:solidFill>
              </a:rPr>
              <a:t>„</a:t>
            </a:r>
            <a:r>
              <a:rPr lang="cs-CZ" sz="2000" b="1" dirty="0">
                <a:solidFill>
                  <a:schemeClr val="accent2"/>
                </a:solidFill>
              </a:rPr>
              <a:t>Běž rychle na nákup, za patnáct minut zavírají!“ 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3772" y="4927539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Přímá věta může být na začátku, 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39261" y="4933788"/>
            <a:ext cx="1398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B0F0"/>
                </a:solidFill>
              </a:rPr>
              <a:t>na </a:t>
            </a:r>
            <a:r>
              <a:rPr lang="cs-CZ" sz="2400" b="1" dirty="0" smtClean="0">
                <a:solidFill>
                  <a:srgbClr val="00B0F0"/>
                </a:solidFill>
              </a:rPr>
              <a:t>konci 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562930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B0F0"/>
                </a:solidFill>
              </a:rPr>
              <a:t>a nebo rozdělená na více částí.</a:t>
            </a:r>
            <a:endParaRPr lang="cs-CZ" sz="24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3419872" y="2601468"/>
            <a:ext cx="944310" cy="2400023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7" idx="0"/>
          </p:cNvCxnSpPr>
          <p:nvPr/>
        </p:nvCxnSpPr>
        <p:spPr>
          <a:xfrm flipV="1">
            <a:off x="6238470" y="3469070"/>
            <a:ext cx="565778" cy="1464718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1619672" y="4405174"/>
            <a:ext cx="684076" cy="1224127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6372200" y="4405174"/>
            <a:ext cx="936104" cy="1328082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71773153"/>
      </p:ext>
    </p:extLst>
  </p:cSld>
  <p:clrMapOvr>
    <a:masterClrMapping/>
  </p:clrMapOvr>
  <p:transition spd="slow">
    <p:cover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81121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správně napsat přímou řeč: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8987" y="1700808"/>
            <a:ext cx="6183789" cy="5896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1) Věta uvozovací je před přímou řečí.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2276872"/>
            <a:ext cx="58326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7030A0"/>
                </a:solidFill>
              </a:rPr>
              <a:t>Simona  zašeptala: </a:t>
            </a:r>
            <a:r>
              <a:rPr lang="cs-CZ" sz="2400" b="1" dirty="0" smtClean="0">
                <a:solidFill>
                  <a:schemeClr val="accent2"/>
                </a:solidFill>
              </a:rPr>
              <a:t>„Já se bojím.“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7030A0"/>
                </a:solidFill>
              </a:rPr>
              <a:t>Pepa řekl: </a:t>
            </a:r>
            <a:r>
              <a:rPr lang="cs-CZ" sz="2400" b="1" dirty="0" smtClean="0">
                <a:solidFill>
                  <a:schemeClr val="accent2"/>
                </a:solidFill>
              </a:rPr>
              <a:t>„ Čí je to svačina?“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7030A0"/>
                </a:solidFill>
              </a:rPr>
              <a:t>Táta zavolal: </a:t>
            </a:r>
            <a:r>
              <a:rPr lang="cs-CZ" sz="2400" b="1" dirty="0" smtClean="0">
                <a:solidFill>
                  <a:schemeClr val="accent2"/>
                </a:solidFill>
              </a:rPr>
              <a:t>„ Pojď rychle sem!“</a:t>
            </a:r>
            <a:endParaRPr lang="cs-CZ" sz="2400" b="1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59234" y="4686717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Čím končí uvozovací věta?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04451" y="4686717"/>
            <a:ext cx="2371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Dvojtečkou.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4092407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Jak začíná uvozovací věta?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04451" y="4123184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Velkým písmenem.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508518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Jak začíná přímá věta?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5157192"/>
            <a:ext cx="4752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Uvozovkami dole a velkým písmenem.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5733256"/>
            <a:ext cx="3540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Jak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končí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přímá věta?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5733256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Uvozovkami nahoře a znaménkem . (.!?)</a:t>
            </a:r>
            <a:endParaRPr lang="cs-CZ" sz="20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0264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</a:t>
            </a:r>
            <a:r>
              <a:rPr lang="cs-CZ" sz="4000" dirty="0" smtClean="0"/>
              <a:t>)Když je první věta přímá a</a:t>
            </a:r>
            <a:br>
              <a:rPr lang="cs-CZ" sz="4000" dirty="0" smtClean="0"/>
            </a:br>
            <a:r>
              <a:rPr lang="cs-CZ" sz="4000" dirty="0" smtClean="0"/>
              <a:t> za ní věta uvozovací.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145375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„Mám poznámku,“ </a:t>
            </a:r>
            <a:r>
              <a:rPr lang="cs-CZ" b="1" dirty="0" smtClean="0">
                <a:solidFill>
                  <a:srgbClr val="7030A0"/>
                </a:solidFill>
              </a:rPr>
              <a:t>řekl Tonda.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„ Pozor!“ </a:t>
            </a:r>
            <a:r>
              <a:rPr lang="cs-CZ" b="1" dirty="0" smtClean="0">
                <a:solidFill>
                  <a:srgbClr val="7030A0"/>
                </a:solidFill>
              </a:rPr>
              <a:t>zakřičela Lucka.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„ Který je dnes den?“  </a:t>
            </a:r>
            <a:r>
              <a:rPr lang="cs-CZ" b="1" dirty="0" smtClean="0">
                <a:solidFill>
                  <a:srgbClr val="7030A0"/>
                </a:solidFill>
              </a:rPr>
              <a:t>ptal se děda.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717032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Jak začíná přímá věta?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3747809"/>
            <a:ext cx="4752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Uvozovkami dole a velkým písmenem.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4249" y="4365104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Jak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končí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přímá věta?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23928" y="4345525"/>
            <a:ext cx="460851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Uvozovkami nahoře a znaménkem . (,!?)</a:t>
            </a:r>
          </a:p>
          <a:p>
            <a:r>
              <a:rPr lang="cs-CZ" sz="2000" b="1" dirty="0" smtClean="0">
                <a:solidFill>
                  <a:schemeClr val="accent2"/>
                </a:solidFill>
              </a:rPr>
              <a:t>Pozor, za oznamovací větou píšeme </a:t>
            </a:r>
            <a:r>
              <a:rPr lang="cs-CZ" sz="3200" b="1" dirty="0" smtClean="0">
                <a:solidFill>
                  <a:schemeClr val="accent2"/>
                </a:solidFill>
              </a:rPr>
              <a:t>,</a:t>
            </a:r>
            <a:r>
              <a:rPr lang="cs-CZ" sz="2000" b="1" dirty="0" smtClean="0">
                <a:solidFill>
                  <a:schemeClr val="accent2"/>
                </a:solidFill>
              </a:rPr>
              <a:t>  .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5177283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Jak začíná uvozovací věta?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52020" y="5232606"/>
            <a:ext cx="22682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Malým písmenem.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84249" y="5733256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Čím končí uvozovací věta?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5805264"/>
            <a:ext cx="2371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70C0"/>
                </a:solidFill>
              </a:rPr>
              <a:t>T</a:t>
            </a:r>
            <a:r>
              <a:rPr lang="cs-CZ" sz="2000" b="1" dirty="0" smtClean="0">
                <a:solidFill>
                  <a:srgbClr val="0070C0"/>
                </a:solidFill>
              </a:rPr>
              <a:t>ečkou.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8842089"/>
      </p:ext>
    </p:extLst>
  </p:cSld>
  <p:clrMapOvr>
    <a:masterClrMapping/>
  </p:clrMapOvr>
  <p:transition spd="slow">
    <p:cover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</a:t>
            </a:r>
            <a:r>
              <a:rPr lang="cs-CZ" sz="4000" dirty="0" smtClean="0"/>
              <a:t>) Když je věta uvozovací vložená do věty přímé.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4051" y="2436542"/>
            <a:ext cx="7056784" cy="1813799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chemeClr val="accent2"/>
                </a:solidFill>
              </a:rPr>
              <a:t>„Mám hlad,“ </a:t>
            </a:r>
            <a:r>
              <a:rPr lang="cs-CZ" sz="2000" b="1" dirty="0" smtClean="0">
                <a:solidFill>
                  <a:srgbClr val="7030A0"/>
                </a:solidFill>
              </a:rPr>
              <a:t>stěžoval si Lojza, </a:t>
            </a:r>
            <a:r>
              <a:rPr lang="cs-CZ" sz="2000" b="1" dirty="0" smtClean="0">
                <a:solidFill>
                  <a:schemeClr val="accent2"/>
                </a:solidFill>
              </a:rPr>
              <a:t>„zapomněl jsem si svačinu.“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chemeClr val="accent2"/>
                </a:solidFill>
              </a:rPr>
              <a:t>„Přines mi chleba,“ </a:t>
            </a:r>
            <a:r>
              <a:rPr lang="cs-CZ" sz="2000" b="1" dirty="0" smtClean="0">
                <a:solidFill>
                  <a:srgbClr val="7030A0"/>
                </a:solidFill>
              </a:rPr>
              <a:t>řekla teta,</a:t>
            </a:r>
            <a:r>
              <a:rPr lang="cs-CZ" sz="2000" b="1" dirty="0" smtClean="0">
                <a:solidFill>
                  <a:schemeClr val="accent2"/>
                </a:solidFill>
              </a:rPr>
              <a:t> „namažu ti ho medem.“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chemeClr val="accent2"/>
                </a:solidFill>
              </a:rPr>
              <a:t>„Mrzí mě to,“ </a:t>
            </a:r>
            <a:r>
              <a:rPr lang="cs-CZ" sz="2000" b="1" dirty="0" smtClean="0">
                <a:solidFill>
                  <a:srgbClr val="7030A0"/>
                </a:solidFill>
              </a:rPr>
              <a:t>přiznal se Viktor,</a:t>
            </a:r>
            <a:r>
              <a:rPr lang="cs-CZ" sz="2000" b="1" dirty="0" smtClean="0">
                <a:solidFill>
                  <a:schemeClr val="accent2"/>
                </a:solidFill>
              </a:rPr>
              <a:t> „tu vázu koupím novou.“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2023" y="4515779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Všimni si, že větu přímou tvoří souvětí, které je rozdělené </a:t>
            </a:r>
            <a:r>
              <a:rPr lang="cs-CZ" sz="2000" b="1" dirty="0" smtClean="0">
                <a:solidFill>
                  <a:srgbClr val="00B0F0"/>
                </a:solidFill>
              </a:rPr>
              <a:t>            na </a:t>
            </a:r>
            <a:r>
              <a:rPr lang="cs-CZ" sz="2000" b="1" dirty="0" smtClean="0">
                <a:solidFill>
                  <a:srgbClr val="00B0F0"/>
                </a:solidFill>
              </a:rPr>
              <a:t>2 části.</a:t>
            </a:r>
          </a:p>
        </p:txBody>
      </p:sp>
      <p:cxnSp>
        <p:nvCxnSpPr>
          <p:cNvPr id="8" name="Přímá spojnice se šipkou 7"/>
          <p:cNvCxnSpPr>
            <a:stCxn id="4" idx="0"/>
          </p:cNvCxnSpPr>
          <p:nvPr/>
        </p:nvCxnSpPr>
        <p:spPr>
          <a:xfrm flipH="1" flipV="1">
            <a:off x="2220175" y="4100825"/>
            <a:ext cx="2412268" cy="41495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4831967" y="4074231"/>
            <a:ext cx="1152128" cy="41495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835696" y="5182732"/>
            <a:ext cx="58326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B0F0"/>
                </a:solidFill>
              </a:rPr>
              <a:t>Vložená uvozovací věta, je oddělená čárkami a </a:t>
            </a:r>
            <a:r>
              <a:rPr lang="cs-CZ" sz="2200" b="1" dirty="0" smtClean="0">
                <a:solidFill>
                  <a:srgbClr val="00B0F0"/>
                </a:solidFill>
              </a:rPr>
              <a:t>píše </a:t>
            </a:r>
            <a:r>
              <a:rPr lang="cs-CZ" sz="2200" b="1" dirty="0" smtClean="0">
                <a:solidFill>
                  <a:srgbClr val="00B0F0"/>
                </a:solidFill>
              </a:rPr>
              <a:t>se s malým počátečním písmenem.</a:t>
            </a:r>
            <a:endParaRPr lang="cs-CZ" sz="2200" b="1" dirty="0">
              <a:solidFill>
                <a:srgbClr val="00B0F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3563888" y="3933056"/>
            <a:ext cx="0" cy="1224136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2613854"/>
      </p:ext>
    </p:extLst>
  </p:cSld>
  <p:clrMapOvr>
    <a:masterClrMapping/>
  </p:clrMapOvr>
  <p:transition spd="slow">
    <p:cover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955234"/>
          </a:xfrm>
        </p:spPr>
        <p:txBody>
          <a:bodyPr/>
          <a:lstStyle/>
          <a:p>
            <a:r>
              <a:rPr lang="cs-CZ" dirty="0" smtClean="0"/>
              <a:t>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9"/>
            <a:ext cx="7560840" cy="1872207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u="sng" dirty="0" smtClean="0">
                <a:solidFill>
                  <a:schemeClr val="accent2"/>
                </a:solidFill>
              </a:rPr>
              <a:t>Přímá řeč </a:t>
            </a:r>
            <a:r>
              <a:rPr lang="cs-CZ" dirty="0" smtClean="0">
                <a:solidFill>
                  <a:schemeClr val="accent2"/>
                </a:solidFill>
              </a:rPr>
              <a:t>je na začátku i na konci označena uvozovkami.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2"/>
                </a:solidFill>
              </a:rPr>
              <a:t>Začíná velkým písmenem.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2"/>
                </a:solidFill>
              </a:rPr>
              <a:t>Na konci píšeme .!?,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3789040"/>
            <a:ext cx="7272808" cy="578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u="sng" dirty="0" smtClean="0">
                <a:solidFill>
                  <a:srgbClr val="7030A0"/>
                </a:solidFill>
              </a:rPr>
              <a:t>Věta uvozovací </a:t>
            </a:r>
            <a:r>
              <a:rPr lang="cs-CZ" sz="2400" dirty="0" smtClean="0">
                <a:solidFill>
                  <a:srgbClr val="7030A0"/>
                </a:solidFill>
              </a:rPr>
              <a:t>může stát: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346907"/>
            <a:ext cx="6840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srgbClr val="7030A0"/>
                </a:solidFill>
              </a:rPr>
              <a:t>před přímou řečí (píšeme za ní dvojtečku)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184646" y="4962958"/>
            <a:ext cx="70174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srgbClr val="7030A0"/>
                </a:solidFill>
              </a:rPr>
              <a:t>za přímou řečí ( píšeme za ní tečku)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200523" y="5506706"/>
            <a:ext cx="73319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srgbClr val="7030A0"/>
                </a:solidFill>
              </a:rPr>
              <a:t>Je do přímé řeči vložena (  je oddělena </a:t>
            </a:r>
            <a:r>
              <a:rPr lang="cs-CZ" sz="2400" dirty="0" smtClean="0">
                <a:solidFill>
                  <a:srgbClr val="7030A0"/>
                </a:solidFill>
              </a:rPr>
              <a:t>čárkami)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3775823"/>
      </p:ext>
    </p:extLst>
  </p:cSld>
  <p:clrMapOvr>
    <a:masterClrMapping/>
  </p:clrMapOvr>
  <p:transition spd="slow">
    <p:cover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7221393" cy="1202485"/>
          </a:xfrm>
        </p:spPr>
        <p:txBody>
          <a:bodyPr anchor="t">
            <a:normAutofit/>
          </a:bodyPr>
          <a:lstStyle/>
          <a:p>
            <a:pPr algn="l"/>
            <a:r>
              <a:rPr lang="cs-CZ" sz="2400" b="1" dirty="0" smtClean="0"/>
              <a:t>Vzor:                              </a:t>
            </a:r>
            <a:r>
              <a:rPr lang="cs-CZ" sz="2400" b="1" dirty="0" smtClean="0">
                <a:solidFill>
                  <a:srgbClr val="7030A0"/>
                </a:solidFill>
              </a:rPr>
              <a:t>: </a:t>
            </a:r>
            <a:r>
              <a:rPr lang="cs-CZ" sz="2400" b="1" dirty="0" smtClean="0">
                <a:solidFill>
                  <a:schemeClr val="accent2"/>
                </a:solidFill>
              </a:rPr>
              <a:t>„                              . ! ? “</a:t>
            </a:r>
            <a:br>
              <a:rPr lang="cs-CZ" sz="2400" b="1" dirty="0" smtClean="0">
                <a:solidFill>
                  <a:schemeClr val="accent2"/>
                </a:solidFill>
              </a:rPr>
            </a:b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smtClean="0">
                <a:solidFill>
                  <a:schemeClr val="accent2"/>
                </a:solidFill>
              </a:rPr>
              <a:t>                 „                            , ?!“                              </a:t>
            </a:r>
            <a:r>
              <a:rPr lang="cs-CZ" sz="2400" b="1" dirty="0" smtClean="0">
                <a:solidFill>
                  <a:srgbClr val="7030A0"/>
                </a:solidFill>
              </a:rPr>
              <a:t>.</a:t>
            </a:r>
            <a:br>
              <a:rPr lang="cs-CZ" sz="2400" b="1" dirty="0" smtClean="0">
                <a:solidFill>
                  <a:srgbClr val="7030A0"/>
                </a:solidFill>
              </a:rPr>
            </a:b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     </a:t>
            </a:r>
            <a:r>
              <a:rPr lang="cs-CZ" sz="2400" b="1" dirty="0" smtClean="0">
                <a:solidFill>
                  <a:schemeClr val="accent2"/>
                </a:solidFill>
              </a:rPr>
              <a:t>„                         ,“                          </a:t>
            </a:r>
            <a:r>
              <a:rPr lang="cs-CZ" sz="2400" b="1" dirty="0" smtClean="0">
                <a:solidFill>
                  <a:srgbClr val="7030A0"/>
                </a:solidFill>
              </a:rPr>
              <a:t>,</a:t>
            </a:r>
            <a:r>
              <a:rPr lang="cs-CZ" sz="2400" b="1" dirty="0" smtClean="0">
                <a:solidFill>
                  <a:schemeClr val="accent2"/>
                </a:solidFill>
              </a:rPr>
              <a:t> „                         .?!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735" y="2204864"/>
            <a:ext cx="7122904" cy="9497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Doplňte chybějící části. </a:t>
            </a:r>
            <a:r>
              <a:rPr lang="cs-CZ" sz="2000" b="1" dirty="0" smtClean="0">
                <a:solidFill>
                  <a:srgbClr val="00B050"/>
                </a:solidFill>
              </a:rPr>
              <a:t>(Věty už jste jednou potkali.)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       </a:t>
            </a:r>
            <a:r>
              <a:rPr lang="cs-CZ" b="1" dirty="0" smtClean="0"/>
              <a:t>_</a:t>
            </a:r>
            <a:r>
              <a:rPr lang="cs-CZ" b="1" dirty="0" err="1" smtClean="0"/>
              <a:t>epa</a:t>
            </a:r>
            <a:r>
              <a:rPr lang="cs-CZ" b="1" dirty="0" smtClean="0"/>
              <a:t> řekl_  _  _í </a:t>
            </a:r>
            <a:r>
              <a:rPr lang="cs-CZ" b="1" dirty="0"/>
              <a:t>je to </a:t>
            </a:r>
            <a:r>
              <a:rPr lang="cs-CZ" b="1" dirty="0" smtClean="0"/>
              <a:t>svačina_ _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776" y="908720"/>
            <a:ext cx="1440160" cy="21602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908720"/>
            <a:ext cx="1944216" cy="21602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27784" y="1268760"/>
            <a:ext cx="1944216" cy="21602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20072" y="1268760"/>
            <a:ext cx="2088232" cy="21602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835696" y="1700808"/>
            <a:ext cx="1656184" cy="21602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012160" y="1637184"/>
            <a:ext cx="1656184" cy="21602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851920" y="1700808"/>
            <a:ext cx="1692188" cy="216024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782924" y="3010484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>
                <a:solidFill>
                  <a:srgbClr val="7030A0"/>
                </a:solidFill>
              </a:rPr>
              <a:t>Pepa </a:t>
            </a:r>
            <a:r>
              <a:rPr lang="cs-CZ" sz="2400" b="1" dirty="0" smtClean="0">
                <a:solidFill>
                  <a:srgbClr val="7030A0"/>
                </a:solidFill>
              </a:rPr>
              <a:t>řekl :  </a:t>
            </a:r>
            <a:r>
              <a:rPr lang="cs-CZ" sz="2400" b="1" dirty="0" smtClean="0">
                <a:solidFill>
                  <a:schemeClr val="accent2"/>
                </a:solidFill>
              </a:rPr>
              <a:t>„  Čí </a:t>
            </a:r>
            <a:r>
              <a:rPr lang="cs-CZ" sz="2400" b="1" dirty="0">
                <a:solidFill>
                  <a:schemeClr val="accent2"/>
                </a:solidFill>
              </a:rPr>
              <a:t>je to svačina?“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655676" y="3867745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/>
              <a:t>_ _</a:t>
            </a:r>
            <a:r>
              <a:rPr lang="cs-CZ" sz="2400" b="1" dirty="0" err="1" smtClean="0"/>
              <a:t>ozor</a:t>
            </a:r>
            <a:r>
              <a:rPr lang="cs-CZ" sz="2400" b="1" dirty="0" smtClean="0"/>
              <a:t>_ _   _</a:t>
            </a:r>
            <a:r>
              <a:rPr lang="cs-CZ" sz="2400" b="1" dirty="0" err="1" smtClean="0"/>
              <a:t>akřičela</a:t>
            </a:r>
            <a:r>
              <a:rPr lang="cs-CZ" sz="2400" b="1" dirty="0" smtClean="0"/>
              <a:t> </a:t>
            </a:r>
            <a:r>
              <a:rPr lang="cs-CZ" sz="2400" b="1" dirty="0"/>
              <a:t>Lucka.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782924" y="4371623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2"/>
                </a:solidFill>
              </a:rPr>
              <a:t>„ </a:t>
            </a:r>
            <a:r>
              <a:rPr lang="cs-CZ" sz="2400" b="1" dirty="0" smtClean="0">
                <a:solidFill>
                  <a:schemeClr val="accent2"/>
                </a:solidFill>
              </a:rPr>
              <a:t> Pozor ! “   </a:t>
            </a:r>
            <a:r>
              <a:rPr lang="cs-CZ" sz="2400" b="1" dirty="0" smtClean="0">
                <a:solidFill>
                  <a:srgbClr val="7030A0"/>
                </a:solidFill>
              </a:rPr>
              <a:t>zakřičela </a:t>
            </a:r>
            <a:r>
              <a:rPr lang="cs-CZ" sz="2400" b="1" dirty="0">
                <a:solidFill>
                  <a:srgbClr val="7030A0"/>
                </a:solidFill>
              </a:rPr>
              <a:t>Lucka.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4653136"/>
            <a:ext cx="792088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b="1" dirty="0" smtClean="0"/>
              <a:t>_ _</a:t>
            </a:r>
            <a:r>
              <a:rPr lang="cs-CZ" sz="2200" b="1" dirty="0" err="1" smtClean="0"/>
              <a:t>ám</a:t>
            </a:r>
            <a:r>
              <a:rPr lang="cs-CZ" sz="2200" b="1" dirty="0" smtClean="0"/>
              <a:t> hlad_ _ _</a:t>
            </a:r>
            <a:r>
              <a:rPr lang="cs-CZ" sz="2200" b="1" dirty="0" err="1" smtClean="0"/>
              <a:t>těžoval</a:t>
            </a:r>
            <a:r>
              <a:rPr lang="cs-CZ" sz="2200" b="1" dirty="0" smtClean="0"/>
              <a:t> </a:t>
            </a:r>
            <a:r>
              <a:rPr lang="cs-CZ" sz="2200" b="1" dirty="0"/>
              <a:t>si </a:t>
            </a:r>
            <a:r>
              <a:rPr lang="cs-CZ" sz="2200" b="1" dirty="0" smtClean="0"/>
              <a:t>Lojza_ _ _</a:t>
            </a:r>
            <a:r>
              <a:rPr lang="cs-CZ" sz="2200" b="1" dirty="0" err="1" smtClean="0"/>
              <a:t>apomněl</a:t>
            </a:r>
            <a:r>
              <a:rPr lang="cs-CZ" sz="2200" b="1" dirty="0" smtClean="0"/>
              <a:t> </a:t>
            </a:r>
            <a:r>
              <a:rPr lang="cs-CZ" sz="2200" b="1" dirty="0"/>
              <a:t>jsem si </a:t>
            </a:r>
            <a:r>
              <a:rPr lang="cs-CZ" sz="2200" b="1" dirty="0" smtClean="0"/>
              <a:t>svačinu_  _</a:t>
            </a:r>
            <a:endParaRPr lang="cs-CZ" sz="2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3934" y="5517232"/>
            <a:ext cx="77985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2"/>
                </a:solidFill>
              </a:rPr>
              <a:t>„ Mám hlad , “ </a:t>
            </a:r>
            <a:r>
              <a:rPr lang="cs-CZ" sz="2200" b="1" dirty="0">
                <a:solidFill>
                  <a:srgbClr val="7030A0"/>
                </a:solidFill>
              </a:rPr>
              <a:t>stěžoval si </a:t>
            </a:r>
            <a:r>
              <a:rPr lang="cs-CZ" sz="2200" b="1" dirty="0" smtClean="0">
                <a:solidFill>
                  <a:srgbClr val="7030A0"/>
                </a:solidFill>
              </a:rPr>
              <a:t>Lojza , </a:t>
            </a:r>
            <a:r>
              <a:rPr lang="cs-CZ" sz="2200" b="1" dirty="0" smtClean="0">
                <a:solidFill>
                  <a:schemeClr val="accent2"/>
                </a:solidFill>
              </a:rPr>
              <a:t>„ zapomněl </a:t>
            </a:r>
            <a:r>
              <a:rPr lang="cs-CZ" sz="2200" b="1" dirty="0">
                <a:solidFill>
                  <a:schemeClr val="accent2"/>
                </a:solidFill>
              </a:rPr>
              <a:t>jsem si </a:t>
            </a:r>
            <a:r>
              <a:rPr lang="cs-CZ" sz="2200" b="1" dirty="0" smtClean="0">
                <a:solidFill>
                  <a:schemeClr val="accent2"/>
                </a:solidFill>
              </a:rPr>
              <a:t> svačinu .  “</a:t>
            </a:r>
            <a:endParaRPr lang="cs-CZ" sz="2200" b="1" dirty="0">
              <a:solidFill>
                <a:schemeClr val="accent2"/>
              </a:solidFill>
            </a:endParaRPr>
          </a:p>
          <a:p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1010089172"/>
      </p:ext>
    </p:extLst>
  </p:cSld>
  <p:clrMapOvr>
    <a:masterClrMapping/>
  </p:clrMapOvr>
  <p:transition spd="slow">
    <p:cover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pPr algn="l"/>
            <a:r>
              <a:rPr lang="cs-CZ" sz="2000" dirty="0" smtClean="0"/>
              <a:t>Zdroje:</a:t>
            </a:r>
            <a:br>
              <a:rPr lang="cs-CZ" sz="2000" dirty="0" smtClean="0"/>
            </a:br>
            <a:r>
              <a:rPr lang="cs-CZ" sz="2000" dirty="0" smtClean="0">
                <a:hlinkClick r:id="rId3"/>
              </a:rPr>
              <a:t>www.microsoft.com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Archiv </a:t>
            </a:r>
            <a:r>
              <a:rPr lang="cs-CZ" sz="2000" dirty="0" smtClean="0"/>
              <a:t>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943641060"/>
      </p:ext>
    </p:extLst>
  </p:cSld>
  <p:clrMapOvr>
    <a:masterClrMapping/>
  </p:clrMapOvr>
  <p:transition spd="slow">
    <p:cover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252</TotalTime>
  <Words>570</Words>
  <Application>Microsoft Office PowerPoint</Application>
  <PresentationFormat>Předvádění na obrazovce (4:3)</PresentationFormat>
  <Paragraphs>86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Špendlík</vt:lpstr>
      <vt:lpstr>Snímek 1</vt:lpstr>
      <vt:lpstr>Přímá řeč</vt:lpstr>
      <vt:lpstr>S přímou řečí se potkáváte od 1. třídy.  Přímou řečí něco oznamujeme, ptáme se nebo rozkazujeme.  Poznáme ji také podle uvozovek.</vt:lpstr>
      <vt:lpstr>Umístění přímé věty ve větě.</vt:lpstr>
      <vt:lpstr>Jak správně napsat přímou řeč:</vt:lpstr>
      <vt:lpstr>2)Když je první věta přímá a  za ní věta uvozovací.</vt:lpstr>
      <vt:lpstr>3) Když je věta uvozovací vložená do věty přímé.</vt:lpstr>
      <vt:lpstr>Pamatuj!</vt:lpstr>
      <vt:lpstr>Vzor:                              : „                              . ! ? “                   „                            , ?!“                              .       „                         ,“                          , „                         .?!</vt:lpstr>
      <vt:lpstr>Zdroje: www.microsoft.com Archiv autora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Dum</cp:lastModifiedBy>
  <cp:revision>31</cp:revision>
  <dcterms:created xsi:type="dcterms:W3CDTF">2011-07-14T20:45:59Z</dcterms:created>
  <dcterms:modified xsi:type="dcterms:W3CDTF">2012-06-25T14:26:08Z</dcterms:modified>
</cp:coreProperties>
</file>