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7" r:id="rId2"/>
    <p:sldId id="256" r:id="rId3"/>
    <p:sldId id="264" r:id="rId4"/>
    <p:sldId id="265" r:id="rId5"/>
    <p:sldId id="266" r:id="rId6"/>
    <p:sldId id="262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F16DE-7F64-4646-8746-5CEBB097D28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31351-99EA-4772-B73E-FAE0435E6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114B7-7EA2-499A-8BE1-B1448F8C8EE8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47528-25C3-4081-9295-E60E14938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C9846-C66F-4D90-9960-A06FD9FFB6E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4E71A-8059-481E-BFBC-BFDA88EAB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E2D0B-7C3A-4718-B980-E5C3A9774A5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1753F-60D3-4238-B4D9-4B01ACB55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D6AF7-FB70-4622-BC52-74EA5B2ADEA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3C09D-650D-4D5A-BEC5-3EB0A7CD8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E5278-E9D3-4662-9719-7448EB68EC8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96981-1CF1-427C-83C7-7415F799D9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EE47E-6B6B-4AF0-A86B-757639AFCD4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0B38-9F10-4A73-AAE0-54DFE28B5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3D030-9037-4AE6-B70B-F874E2915E58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2D399-EEA2-4D68-8296-A06AF1F7D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CFC04-A95C-45E4-95FA-BF50DFBB8728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B9E4A-30D4-498B-B0F7-CCD49DE2D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9CA4A-8B26-408A-B5EC-2320ED76D0B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BEA9B-15FC-432C-8ACF-567E043E0E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2C482-7235-43FC-B3EA-0D51810B696A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D0BC5-C8BB-43B0-9823-4019B6274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7C59B3CC-6715-4D15-9F87-C1D60BB202D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395C746F-63A3-4563-8F50-7EFA4075B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24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ransition spd="slow">
    <p:fade/>
    <p:sndAc>
      <p:stSnd>
        <p:snd r:embed="rId13" name="camera.wav"/>
      </p:stSnd>
    </p:sndAc>
  </p:transition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3" name="Group 41"/>
          <p:cNvGraphicFramePr>
            <a:graphicFrameLocks noGrp="1"/>
          </p:cNvGraphicFramePr>
          <p:nvPr/>
        </p:nvGraphicFramePr>
        <p:xfrm>
          <a:off x="1665288" y="2414588"/>
          <a:ext cx="5813425" cy="288829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VY_32_Inovace_3215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Podmět holý, rozvitý a několikanásobná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Podmět holý, rozvitý a několikanásobný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Český jazyk a literatura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Pátý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Prezentace seznamuje žáky s druhy podmětu.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Žáci se seznámí s jednotlivými druhy podmětu a vyzkouší si, zda pochopili nové učivo.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1412875"/>
            <a:ext cx="7772400" cy="51117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dirty="0" smtClean="0"/>
              <a:t>Podmět</a:t>
            </a:r>
            <a:br>
              <a:rPr lang="cs-CZ" sz="9600" b="1" dirty="0" smtClean="0"/>
            </a:br>
            <a:r>
              <a:rPr lang="cs-CZ" sz="9600" b="1" dirty="0" smtClean="0"/>
              <a:t> </a:t>
            </a:r>
            <a:r>
              <a:rPr lang="cs-CZ" sz="7200" b="1" dirty="0" smtClean="0">
                <a:solidFill>
                  <a:srgbClr val="002060"/>
                </a:solidFill>
              </a:rPr>
              <a:t>holý</a:t>
            </a:r>
            <a:r>
              <a:rPr lang="cs-CZ" sz="7200" b="1" dirty="0">
                <a:solidFill>
                  <a:srgbClr val="002060"/>
                </a:solidFill>
              </a:rPr>
              <a:t>,</a:t>
            </a:r>
            <a:r>
              <a:rPr lang="cs-CZ" sz="9600" b="1" dirty="0">
                <a:solidFill>
                  <a:srgbClr val="002060"/>
                </a:solidFill>
              </a:rPr>
              <a:t> </a:t>
            </a:r>
            <a:r>
              <a:rPr lang="cs-CZ" sz="7200" b="1" dirty="0" smtClean="0">
                <a:solidFill>
                  <a:srgbClr val="002060"/>
                </a:solidFill>
              </a:rPr>
              <a:t>rozvitý </a:t>
            </a:r>
            <a:r>
              <a:rPr lang="cs-CZ" sz="7200" b="1" dirty="0" smtClean="0">
                <a:solidFill>
                  <a:srgbClr val="002060"/>
                </a:solidFill>
              </a:rPr>
              <a:t>a </a:t>
            </a:r>
            <a:r>
              <a:rPr lang="cs-CZ" sz="7200" b="1" dirty="0">
                <a:solidFill>
                  <a:srgbClr val="002060"/>
                </a:solidFill>
              </a:rPr>
              <a:t>několikanásobný</a:t>
            </a:r>
            <a:r>
              <a:rPr lang="cs-CZ" sz="9600" b="1" dirty="0">
                <a:solidFill>
                  <a:srgbClr val="002060"/>
                </a:solidFill>
              </a:rPr>
              <a:t/>
            </a:r>
            <a:br>
              <a:rPr lang="cs-CZ" sz="9600" b="1" dirty="0">
                <a:solidFill>
                  <a:srgbClr val="002060"/>
                </a:solidFill>
              </a:rPr>
            </a:br>
            <a:endParaRPr lang="cs-CZ" sz="9600" b="1" dirty="0"/>
          </a:p>
        </p:txBody>
      </p:sp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2133600"/>
            <a:ext cx="73437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Na podmět se ptáme  Kdo? Co? a přísudkem.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095750" y="4054475"/>
            <a:ext cx="3587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C000"/>
                </a:solidFill>
                <a:latin typeface="Palatino Linotype" pitchFamily="18" charset="0"/>
              </a:rPr>
              <a:t> </a:t>
            </a:r>
            <a:r>
              <a:rPr lang="cs-CZ" sz="4000">
                <a:solidFill>
                  <a:srgbClr val="92D050"/>
                </a:solidFill>
                <a:latin typeface="Palatino Linotype" pitchFamily="18" charset="0"/>
              </a:rPr>
              <a:t>jede</a:t>
            </a:r>
            <a:r>
              <a:rPr lang="cs-CZ" sz="4000">
                <a:solidFill>
                  <a:srgbClr val="FFC000"/>
                </a:solidFill>
                <a:latin typeface="Palatino Linotype" pitchFamily="18" charset="0"/>
              </a:rPr>
              <a:t> </a:t>
            </a:r>
            <a:r>
              <a:rPr lang="cs-CZ" sz="4000">
                <a:solidFill>
                  <a:srgbClr val="92D050"/>
                </a:solidFill>
                <a:latin typeface="Palatino Linotype" pitchFamily="18" charset="0"/>
              </a:rPr>
              <a:t>po silnici.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85963" y="3009900"/>
            <a:ext cx="5172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Palatino Linotype" pitchFamily="18" charset="0"/>
              </a:rPr>
              <a:t>Ptám se: </a:t>
            </a:r>
            <a:r>
              <a:rPr lang="cs-CZ" sz="3600">
                <a:solidFill>
                  <a:srgbClr val="00B0F0"/>
                </a:solidFill>
                <a:latin typeface="Palatino Linotype" pitchFamily="18" charset="0"/>
              </a:rPr>
              <a:t>Kdo, </a:t>
            </a:r>
            <a:r>
              <a:rPr lang="cs-CZ" sz="4000" b="1">
                <a:solidFill>
                  <a:srgbClr val="00B0F0"/>
                </a:solidFill>
                <a:latin typeface="Palatino Linotype" pitchFamily="18" charset="0"/>
              </a:rPr>
              <a:t>co</a:t>
            </a:r>
            <a:r>
              <a:rPr lang="cs-CZ" sz="3600">
                <a:solidFill>
                  <a:srgbClr val="00B0F0"/>
                </a:solidFill>
                <a:latin typeface="Palatino Linotype" pitchFamily="18" charset="0"/>
              </a:rPr>
              <a:t> jede?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203575" y="3717925"/>
            <a:ext cx="1103313" cy="3508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820988" y="4054475"/>
            <a:ext cx="13446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92D050"/>
                </a:solidFill>
                <a:latin typeface="Palatino Linotype" pitchFamily="18" charset="0"/>
              </a:rPr>
              <a:t>Auto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809875" y="4054475"/>
            <a:ext cx="136683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00B0F0"/>
                </a:solidFill>
                <a:latin typeface="Palatino Linotype" pitchFamily="18" charset="0"/>
              </a:rPr>
              <a:t>Auto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9324975" cy="16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Podmět je </a:t>
            </a:r>
            <a:r>
              <a:rPr lang="cs-CZ" sz="3200" b="1" dirty="0" smtClean="0"/>
              <a:t>nejčastěji</a:t>
            </a:r>
            <a:r>
              <a:rPr lang="cs-CZ" sz="3200" dirty="0" smtClean="0"/>
              <a:t> podstatné jméno v 1. pádu, ale můžou to být i jiné slovní druhy.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306888" y="6170613"/>
            <a:ext cx="4297362" cy="46037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69" name="Picture 3" descr="C:\Users\ZSTREBON\AppData\Local\Microsoft\Windows\Temporary Internet Files\Content.IE5\858KD3BM\MC9004370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5300" y="4775200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7188" y="5084763"/>
            <a:ext cx="5218112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C00000"/>
                </a:solidFill>
                <a:latin typeface="Palatino Linotype" pitchFamily="18" charset="0"/>
              </a:rPr>
              <a:t>Toto je </a:t>
            </a:r>
            <a:r>
              <a:rPr lang="cs-CZ" sz="3600" b="1">
                <a:solidFill>
                  <a:srgbClr val="C00000"/>
                </a:solidFill>
                <a:latin typeface="Palatino Linotype" pitchFamily="18" charset="0"/>
              </a:rPr>
              <a:t>podmět holý</a:t>
            </a:r>
            <a:r>
              <a:rPr lang="cs-CZ" sz="3600">
                <a:solidFill>
                  <a:srgbClr val="C00000"/>
                </a:solidFill>
                <a:latin typeface="Palatino Linotype" pitchFamily="18" charset="0"/>
              </a:rPr>
              <a:t>,</a:t>
            </a:r>
          </a:p>
          <a:p>
            <a:r>
              <a:rPr lang="cs-CZ" sz="3200">
                <a:solidFill>
                  <a:srgbClr val="C00000"/>
                </a:solidFill>
                <a:latin typeface="Palatino Linotype" pitchFamily="18" charset="0"/>
              </a:rPr>
              <a:t>je vyjádřen jedním slovem.</a:t>
            </a:r>
          </a:p>
        </p:txBody>
      </p:sp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0" grpId="1"/>
      <p:bldP spid="12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54438" y="3028950"/>
            <a:ext cx="49291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Palatino Linotype" pitchFamily="18" charset="0"/>
              </a:rPr>
              <a:t> </a:t>
            </a:r>
            <a:r>
              <a:rPr lang="cs-CZ" sz="3200">
                <a:solidFill>
                  <a:srgbClr val="0070C0"/>
                </a:solidFill>
                <a:latin typeface="Palatino Linotype" pitchFamily="18" charset="0"/>
              </a:rPr>
              <a:t>auto</a:t>
            </a:r>
            <a:r>
              <a:rPr lang="cs-CZ" sz="3200">
                <a:latin typeface="Palatino Linotype" pitchFamily="18" charset="0"/>
              </a:rPr>
              <a:t> jede po silnici.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20950" y="3048000"/>
            <a:ext cx="1479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C000"/>
                </a:solidFill>
                <a:latin typeface="Palatino Linotype" pitchFamily="18" charset="0"/>
              </a:rPr>
              <a:t> </a:t>
            </a:r>
            <a:r>
              <a:rPr lang="cs-CZ" sz="3200">
                <a:solidFill>
                  <a:srgbClr val="0070C0"/>
                </a:solidFill>
                <a:latin typeface="Palatino Linotype" pitchFamily="18" charset="0"/>
              </a:rPr>
              <a:t>Pěkné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94063" y="2840038"/>
            <a:ext cx="6969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Palatino Linotype" pitchFamily="18" charset="0"/>
              </a:rPr>
              <a:t>?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82813" y="3048000"/>
            <a:ext cx="2468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70C0"/>
                </a:solidFill>
                <a:latin typeface="Palatino Linotype" pitchFamily="18" charset="0"/>
              </a:rPr>
              <a:t>Červené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9324975" cy="16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Když holý podmět obohatíme nějakou vlastností, vznikne </a:t>
            </a:r>
            <a:r>
              <a:rPr lang="cs-CZ" sz="4000" b="1" dirty="0" smtClean="0">
                <a:solidFill>
                  <a:srgbClr val="C00000"/>
                </a:solidFill>
              </a:rPr>
              <a:t>rozvitý podmět.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06888" y="6170613"/>
            <a:ext cx="4297362" cy="46037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91" name="Picture 3" descr="C:\Users\ZSTREBON\AppData\Local\Microsoft\Windows\Temporary Internet Files\Content.IE5\858KD3BM\MC9004370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5300" y="4775200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20713" y="3783013"/>
            <a:ext cx="80629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Palatino Linotype" pitchFamily="18" charset="0"/>
              </a:rPr>
              <a:t>Podmět rozvitý </a:t>
            </a:r>
            <a:r>
              <a:rPr lang="cs-CZ" sz="3200">
                <a:solidFill>
                  <a:srgbClr val="C00000"/>
                </a:solidFill>
                <a:latin typeface="Palatino Linotype" pitchFamily="18" charset="0"/>
              </a:rPr>
              <a:t>může mít několik slov. </a:t>
            </a:r>
            <a:r>
              <a:rPr lang="cs-CZ" sz="2400">
                <a:solidFill>
                  <a:srgbClr val="C00000"/>
                </a:solidFill>
                <a:latin typeface="Palatino Linotype" pitchFamily="18" charset="0"/>
              </a:rPr>
              <a:t>Mezi nimi musí být jedno podstatné jméno v 1. pádě.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542925" y="1900238"/>
            <a:ext cx="2336800" cy="1331912"/>
          </a:xfrm>
          <a:prstGeom prst="cloudCallout">
            <a:avLst>
              <a:gd name="adj1" fmla="val -69336"/>
              <a:gd name="adj2" fmla="val 6146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062038" y="2193925"/>
            <a:ext cx="12969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B050"/>
                </a:solidFill>
                <a:latin typeface="Palatino Linotype" pitchFamily="18" charset="0"/>
              </a:rPr>
              <a:t>Jaké?</a:t>
            </a:r>
            <a:endParaRPr lang="cs-CZ" sz="3600">
              <a:solidFill>
                <a:srgbClr val="FFC000"/>
              </a:solidFill>
              <a:latin typeface="Palatino Linotype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03350" y="4941888"/>
            <a:ext cx="6964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  <a:latin typeface="Palatino Linotype" pitchFamily="18" charset="0"/>
              </a:rPr>
              <a:t>Pěkné červené auto </a:t>
            </a:r>
            <a:r>
              <a:rPr lang="cs-CZ" sz="3200">
                <a:latin typeface="Palatino Linotype" pitchFamily="18" charset="0"/>
              </a:rPr>
              <a:t>jede po silnici.</a:t>
            </a:r>
          </a:p>
        </p:txBody>
      </p:sp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7" grpId="1"/>
      <p:bldP spid="10" grpId="0"/>
      <p:bldP spid="10" grpId="1"/>
      <p:bldP spid="15" grpId="0"/>
      <p:bldP spid="2" grpId="0" animBg="1"/>
      <p:bldP spid="2" grpId="1" animBg="1"/>
      <p:bldP spid="3" grpId="0"/>
      <p:bldP spid="3" grpId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398963" y="4291013"/>
            <a:ext cx="4929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Palatino Linotype" pitchFamily="18" charset="0"/>
              </a:rPr>
              <a:t>jedou po silnici.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9324975" cy="28813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Když se ve větě objeví několik podmětů </a:t>
            </a:r>
            <a:br>
              <a:rPr lang="cs-CZ" sz="3000" dirty="0" smtClean="0">
                <a:solidFill>
                  <a:srgbClr val="C00000"/>
                </a:solidFill>
              </a:rPr>
            </a:br>
            <a:r>
              <a:rPr lang="cs-CZ" sz="3000" dirty="0" smtClean="0">
                <a:solidFill>
                  <a:srgbClr val="C00000"/>
                </a:solidFill>
              </a:rPr>
              <a:t>(podstatných jmen v 1. pádě), je to </a:t>
            </a:r>
            <a:r>
              <a:rPr lang="cs-CZ" sz="4000" b="1" dirty="0" smtClean="0">
                <a:solidFill>
                  <a:srgbClr val="C00000"/>
                </a:solidFill>
              </a:rPr>
              <a:t>několikanásobný podmět</a:t>
            </a:r>
            <a:r>
              <a:rPr lang="cs-CZ" sz="3200" dirty="0" smtClean="0">
                <a:solidFill>
                  <a:srgbClr val="C00000"/>
                </a:solidFill>
                <a:effectLst/>
              </a:rPr>
              <a:t>. </a:t>
            </a:r>
            <a:r>
              <a:rPr lang="cs-CZ" sz="3000" dirty="0" smtClean="0">
                <a:solidFill>
                  <a:srgbClr val="C00000"/>
                </a:solidFill>
                <a:effectLst/>
              </a:rPr>
              <a:t>Jednotlivé členy oddělujeme čárkami a nebo spojkami ( </a:t>
            </a:r>
            <a:r>
              <a:rPr lang="cs-CZ" sz="3000" dirty="0" smtClean="0">
                <a:solidFill>
                  <a:srgbClr val="C00000"/>
                </a:solidFill>
                <a:effectLst/>
              </a:rPr>
              <a:t>a, i</a:t>
            </a:r>
            <a:r>
              <a:rPr lang="cs-CZ" sz="3000" dirty="0" smtClean="0">
                <a:solidFill>
                  <a:srgbClr val="C00000"/>
                </a:solidFill>
                <a:effectLst/>
              </a:rPr>
              <a:t>, ani).</a:t>
            </a:r>
            <a:endParaRPr lang="cs-CZ" sz="30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7411" name="Picture 4" descr="C:\Users\ZSTREBON\AppData\Local\Microsoft\Windows\Temporary Internet Files\Content.IE5\PBK30UQE\MC900191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208758" flipH="1">
            <a:off x="3457575" y="5167313"/>
            <a:ext cx="153193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132138" y="6137275"/>
            <a:ext cx="5472112" cy="793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3" name="Picture 3" descr="C:\Users\ZSTREBON\AppData\Local\Microsoft\Windows\Temporary Internet Files\Content.IE5\858KD3BM\MC9004370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5300" y="4756150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411413" y="3355975"/>
            <a:ext cx="40322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92D050"/>
                </a:solidFill>
                <a:latin typeface="Palatino Linotype" pitchFamily="18" charset="0"/>
              </a:rPr>
              <a:t>Co jede po silnici?</a:t>
            </a:r>
            <a:endParaRPr lang="cs-CZ" sz="3200">
              <a:solidFill>
                <a:srgbClr val="92D050"/>
              </a:solidFill>
              <a:latin typeface="Palatino Linotype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93800" y="4275138"/>
            <a:ext cx="34813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  <a:latin typeface="Palatino Linotype" pitchFamily="18" charset="0"/>
              </a:rPr>
              <a:t>Auto a motorka</a:t>
            </a:r>
            <a:endParaRPr lang="cs-CZ" sz="3200">
              <a:latin typeface="Palatino Linotype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56013" y="4167188"/>
            <a:ext cx="5762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solidFill>
                  <a:srgbClr val="FF0000"/>
                </a:solidFill>
                <a:latin typeface="Palatino Linotype" pitchFamily="18" charset="0"/>
              </a:rPr>
              <a:t>?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46363" y="4152900"/>
            <a:ext cx="5762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solidFill>
                  <a:srgbClr val="FF0000"/>
                </a:solidFill>
                <a:latin typeface="Palatino Linotype" pitchFamily="18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222625" y="4291013"/>
            <a:ext cx="360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Palatino Linotype" pitchFamily="18" charset="0"/>
              </a:rPr>
              <a:t>a</a:t>
            </a:r>
          </a:p>
        </p:txBody>
      </p:sp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4" grpId="0"/>
      <p:bldP spid="9" grpId="0"/>
      <p:bldP spid="9" grpId="1"/>
      <p:bldP spid="19" grpId="0"/>
      <p:bldP spid="19" grpId="1"/>
      <p:bldP spid="12" grpId="0"/>
      <p:bldP spid="12" grpId="1"/>
      <p:bldP spid="12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 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133600"/>
            <a:ext cx="8229600" cy="42037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u="sng" dirty="0" smtClean="0">
                <a:solidFill>
                  <a:srgbClr val="00B0F0"/>
                </a:solidFill>
                <a:latin typeface="+mn-lt"/>
              </a:rPr>
              <a:t>Holý podmět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00B0F0"/>
                </a:solidFill>
                <a:latin typeface="+mn-lt"/>
              </a:rPr>
              <a:t>   </a:t>
            </a:r>
            <a:r>
              <a:rPr lang="cs-CZ" sz="3600" b="1" dirty="0" smtClean="0">
                <a:solidFill>
                  <a:srgbClr val="0070C0"/>
                </a:solidFill>
                <a:latin typeface="+mn-lt"/>
              </a:rPr>
              <a:t>Hříbě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se pase.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u="sng" dirty="0" smtClean="0">
                <a:solidFill>
                  <a:srgbClr val="00B0F0"/>
                </a:solidFill>
                <a:latin typeface="+mn-lt"/>
              </a:rPr>
              <a:t>Rozvitý podmět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+mn-lt"/>
              </a:rPr>
              <a:t>   Malé hříbě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se pase.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u="sng" dirty="0" smtClean="0">
                <a:solidFill>
                  <a:srgbClr val="00B0F0"/>
                </a:solidFill>
                <a:latin typeface="+mn-lt"/>
              </a:rPr>
              <a:t>Několikanásobný podmět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+mn-lt"/>
              </a:rPr>
              <a:t>   Hříbě, jehně a tele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se pasou.</a:t>
            </a:r>
            <a:endParaRPr lang="cs-CZ" sz="36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18435" name="Picture 5" descr="C:\Users\ZSTREBON\AppData\Local\Microsoft\Windows\Temporary Internet Files\Content.IE5\ON90GK9C\MP9002629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7025" y="387350"/>
            <a:ext cx="2098675" cy="310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6" descr="C:\Users\ZSTREBON\AppData\Local\Microsoft\Windows\Temporary Internet Files\Content.IE5\9LIJR6PS\MP900262276[1].jpg"/>
          <p:cNvPicPr>
            <a:picLocks noChangeAspect="1" noChangeArrowheads="1"/>
          </p:cNvPicPr>
          <p:nvPr/>
        </p:nvPicPr>
        <p:blipFill>
          <a:blip r:embed="rId4" cstate="print"/>
          <a:srcRect l="21938" t="-436" r="27342" b="-2"/>
          <a:stretch>
            <a:fillRect/>
          </a:stretch>
        </p:blipFill>
        <p:spPr bwMode="auto">
          <a:xfrm>
            <a:off x="6810375" y="3644900"/>
            <a:ext cx="1965325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8" descr="C:\Users\ZSTREBON\AppData\Local\Microsoft\Windows\Temporary Internet Files\Content.IE5\OLPJBJ3Z\MP90043931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06400"/>
            <a:ext cx="2058988" cy="309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8229600" cy="16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Urči druh podmětu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(holý, rozvitý, několikanásobný)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101850"/>
            <a:ext cx="6696075" cy="6477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Tereza, Jana a Petra šly do kina.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59113" y="2636838"/>
            <a:ext cx="5257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Palatino Linotype" pitchFamily="18" charset="0"/>
              </a:rPr>
              <a:t>Několikanásobný podmět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3632200"/>
            <a:ext cx="61198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Palatino Linotype" pitchFamily="18" charset="0"/>
              </a:rPr>
              <a:t>Temný mrak plul po obloze.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155950" y="4217988"/>
            <a:ext cx="3121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Palatino Linotype" pitchFamily="18" charset="0"/>
              </a:rPr>
              <a:t>Rozvitý podmět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5650" y="5084763"/>
            <a:ext cx="396081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Palatino Linotype" pitchFamily="18" charset="0"/>
              </a:rPr>
              <a:t>Pes děsivě vrčel.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059113" y="5670550"/>
            <a:ext cx="3960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Palatino Linotype" pitchFamily="18" charset="0"/>
              </a:rPr>
              <a:t>Holý podmět</a:t>
            </a:r>
          </a:p>
        </p:txBody>
      </p:sp>
      <p:pic>
        <p:nvPicPr>
          <p:cNvPr id="3075" name="Picture 3" descr="C:\Users\ZSTREBON\AppData\Local\Microsoft\Windows\Temporary Internet Files\Content.IE5\OLPJBJ3Z\MC9004375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0675" y="4217988"/>
            <a:ext cx="186055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5538"/>
            <a:ext cx="8229600" cy="23749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dirty="0" smtClean="0"/>
              <a:t>Zdroje:</a:t>
            </a:r>
            <a:br>
              <a:rPr lang="cs-CZ" sz="2800" dirty="0" smtClean="0"/>
            </a:br>
            <a:r>
              <a:rPr lang="cs-CZ" sz="2800" dirty="0" smtClean="0">
                <a:hlinkClick r:id="rId3"/>
              </a:rPr>
              <a:t>www.microsoft.office.com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Archiv autora</a:t>
            </a:r>
            <a:endParaRPr lang="cs-CZ" sz="2800" dirty="0"/>
          </a:p>
        </p:txBody>
      </p:sp>
    </p:spTree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167</TotalTime>
  <Words>256</Words>
  <Application>Microsoft Office PowerPoint</Application>
  <PresentationFormat>Předvádění na obrazovce (4:3)</PresentationFormat>
  <Paragraphs>59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Podmět  holý, rozvitý a několikanásobný </vt:lpstr>
      <vt:lpstr>Podmět je nejčastěji podstatné jméno v 1. pádu, ale můžou to být i jiné slovní druhy.</vt:lpstr>
      <vt:lpstr>Když holý podmět obohatíme nějakou vlastností, vznikne rozvitý podmět.</vt:lpstr>
      <vt:lpstr>Když se ve větě objeví několik podmětů  (podstatných jmen v 1. pádě), je to několikanásobný podmět. Jednotlivé členy oddělujeme čárkami a nebo spojkami ( a, i, ani).</vt:lpstr>
      <vt:lpstr>  Shrnutí:</vt:lpstr>
      <vt:lpstr>Urči druh podmětu (holý, rozvitý, několikanásobný)</vt:lpstr>
      <vt:lpstr>Zdroje: www.microsoft.office.com Archiv autora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22</cp:revision>
  <dcterms:created xsi:type="dcterms:W3CDTF">2011-07-14T20:45:59Z</dcterms:created>
  <dcterms:modified xsi:type="dcterms:W3CDTF">2012-06-25T14:28:21Z</dcterms:modified>
</cp:coreProperties>
</file>