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9" r:id="rId4"/>
    <p:sldId id="258" r:id="rId5"/>
    <p:sldId id="264" r:id="rId6"/>
    <p:sldId id="261" r:id="rId7"/>
    <p:sldId id="262" r:id="rId8"/>
    <p:sldId id="257" r:id="rId9"/>
    <p:sldId id="263" r:id="rId10"/>
    <p:sldId id="267" r:id="rId11"/>
    <p:sldId id="265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C393444-E8C4-46BC-97E7-30B933D0FD2A}">
          <p14:sldIdLst>
            <p14:sldId id="269"/>
            <p14:sldId id="256"/>
            <p14:sldId id="259"/>
            <p14:sldId id="258"/>
            <p14:sldId id="264"/>
            <p14:sldId id="261"/>
            <p14:sldId id="262"/>
          </p14:sldIdLst>
        </p14:section>
        <p14:section name="Oddíl bez názvu" id="{0D8CCD89-B9B1-4ABF-98AD-788EDE4BD671}">
          <p14:sldIdLst>
            <p14:sldId id="257"/>
            <p14:sldId id="263"/>
            <p14:sldId id="267"/>
            <p14:sldId id="265"/>
            <p14:sldId id="266"/>
            <p14:sldId id="27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18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43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46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852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502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613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826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747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37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18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862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C8D1D-604C-4BF9-8D90-CDDBF213903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86A7B-36B0-4E48-B3A2-64F736CBE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836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NUL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6607435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VY_32_INOVACE_3320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Kalendářní měsíce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Kalendářní měsíce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obsahuje sadu procvičovacích úkolů na řazení měsíců v kalendářním roce.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si procvičí měsíce – dovede je seřadit a zkouší jejich pořadí během roku.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3273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</a:rPr>
              <a:t>Kalendářní měsíce</a:t>
            </a:r>
            <a:endParaRPr lang="cs-CZ" sz="7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47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Vyjmenujte měsíce v roce.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6184" y="1644987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leden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70528" y="1661011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únor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1644987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březen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5128" y="2643009"/>
            <a:ext cx="2539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duben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55876" y="2643009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květen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643009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červen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500" y="3573016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červenec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65904" y="359052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srpen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09300" y="3586728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září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63552" y="4653136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říjen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25732" y="4660736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listopad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78800" y="4653136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prosinec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94737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1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1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1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1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1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1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856984" cy="151216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Jeden měsíc je špatně napsaný. </a:t>
            </a:r>
            <a:r>
              <a:rPr lang="cs-CZ" b="1" dirty="0" smtClean="0">
                <a:solidFill>
                  <a:srgbClr val="00B050"/>
                </a:solidFill>
              </a:rPr>
              <a:t>Který 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4000" b="1" dirty="0" smtClean="0"/>
              <a:t>  </a:t>
            </a:r>
            <a:r>
              <a:rPr lang="cs-CZ" sz="4400" b="1" dirty="0" smtClean="0"/>
              <a:t>leden      únor    březen  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duben     květen     červen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 smtClean="0"/>
              <a:t>  červenec     srpen     září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říjen     listopad     </a:t>
            </a:r>
            <a:r>
              <a:rPr lang="cs-CZ" sz="4400" b="1" dirty="0" err="1" smtClean="0"/>
              <a:t>prosímec</a:t>
            </a:r>
            <a:r>
              <a:rPr lang="cs-CZ" sz="4400" b="1" dirty="0" smtClean="0"/>
              <a:t>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45209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856984" cy="151216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Jeden měsíc je špatně napsaný. </a:t>
            </a:r>
            <a:r>
              <a:rPr lang="cs-CZ" b="1" dirty="0" smtClean="0">
                <a:solidFill>
                  <a:srgbClr val="00B050"/>
                </a:solidFill>
              </a:rPr>
              <a:t>Který 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4000" b="1" dirty="0" smtClean="0"/>
              <a:t>  </a:t>
            </a:r>
            <a:r>
              <a:rPr lang="cs-CZ" sz="4400" b="1" dirty="0" smtClean="0"/>
              <a:t>leden      únor    březen  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duben     květen     červen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 smtClean="0"/>
              <a:t>  červenec     srpen     září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říjen     listopad     </a:t>
            </a:r>
            <a:r>
              <a:rPr lang="cs-CZ" sz="4400" b="1" dirty="0" smtClean="0">
                <a:solidFill>
                  <a:srgbClr val="00B050"/>
                </a:solidFill>
              </a:rPr>
              <a:t>prosinec </a:t>
            </a:r>
            <a:endParaRPr lang="cs-CZ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490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856984" cy="151216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Jeden měsíc se ztratil</a:t>
            </a:r>
            <a:r>
              <a:rPr lang="cs-CZ" sz="4000" b="1" dirty="0" smtClean="0">
                <a:solidFill>
                  <a:srgbClr val="FF0000"/>
                </a:solidFill>
              </a:rPr>
              <a:t>. </a:t>
            </a:r>
            <a:r>
              <a:rPr lang="cs-CZ" b="1" dirty="0" smtClean="0">
                <a:solidFill>
                  <a:srgbClr val="FF0000"/>
                </a:solidFill>
              </a:rPr>
              <a:t>Který 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4000" b="1" dirty="0" smtClean="0"/>
              <a:t>  </a:t>
            </a:r>
            <a:r>
              <a:rPr lang="cs-CZ" sz="4400" b="1" dirty="0" smtClean="0"/>
              <a:t>leden      únor    březen  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duben     květen     červen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 smtClean="0"/>
              <a:t>  červenec     srpen     září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? </a:t>
            </a:r>
            <a:r>
              <a:rPr lang="cs-CZ" sz="4400" b="1" dirty="0" smtClean="0"/>
              <a:t>    listopad     prosinec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288700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856984" cy="151216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Jeden měsíc se ztratil</a:t>
            </a:r>
            <a:r>
              <a:rPr lang="cs-CZ" sz="4000" b="1" dirty="0" smtClean="0">
                <a:solidFill>
                  <a:srgbClr val="FF0000"/>
                </a:solidFill>
              </a:rPr>
              <a:t>. </a:t>
            </a:r>
            <a:r>
              <a:rPr lang="cs-CZ" b="1" dirty="0" smtClean="0">
                <a:solidFill>
                  <a:srgbClr val="FF0000"/>
                </a:solidFill>
              </a:rPr>
              <a:t>Který 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4000" b="1" dirty="0" smtClean="0"/>
              <a:t>  </a:t>
            </a:r>
            <a:r>
              <a:rPr lang="cs-CZ" sz="4400" b="1" dirty="0" smtClean="0"/>
              <a:t>leden      únor    březen  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duben     květen     červen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400" b="1" dirty="0" smtClean="0"/>
              <a:t>  červenec     srpen     září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     říjen</a:t>
            </a:r>
            <a:r>
              <a:rPr lang="cs-CZ" sz="4400" b="1" dirty="0" smtClean="0"/>
              <a:t>    listopad     prosinec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660478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 anchor="t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5300" b="1" dirty="0" smtClean="0">
                <a:solidFill>
                  <a:srgbClr val="C00000"/>
                </a:solidFill>
              </a:rPr>
              <a:t>Který měsíc se ztratil?</a:t>
            </a:r>
            <a:br>
              <a:rPr lang="cs-CZ" sz="5300" b="1" dirty="0" smtClean="0">
                <a:solidFill>
                  <a:srgbClr val="C00000"/>
                </a:solidFill>
              </a:rPr>
            </a:br>
            <a:r>
              <a:rPr lang="cs-CZ" sz="5400" b="1" dirty="0"/>
              <a:t>z</a:t>
            </a:r>
            <a:r>
              <a:rPr lang="cs-CZ" sz="5400" b="1" dirty="0" smtClean="0"/>
              <a:t>áří   leden  březen  prosinec duben   červenec   květen   červen  srpen    říjen  únor </a:t>
            </a:r>
            <a:br>
              <a:rPr lang="cs-CZ" sz="5400" b="1" dirty="0" smtClean="0"/>
            </a:br>
            <a:r>
              <a:rPr lang="cs-CZ" sz="5300" b="1" dirty="0" smtClean="0">
                <a:solidFill>
                  <a:srgbClr val="C00000"/>
                </a:solidFill>
              </a:rPr>
              <a:t>?</a:t>
            </a:r>
            <a:endParaRPr lang="cs-CZ" sz="53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96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 anchor="t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5300" b="1" dirty="0" smtClean="0">
                <a:solidFill>
                  <a:srgbClr val="C00000"/>
                </a:solidFill>
              </a:rPr>
              <a:t>Který měsíc se ztratil?</a:t>
            </a:r>
            <a:br>
              <a:rPr lang="cs-CZ" sz="5300" b="1" dirty="0" smtClean="0">
                <a:solidFill>
                  <a:srgbClr val="C00000"/>
                </a:solidFill>
              </a:rPr>
            </a:br>
            <a:r>
              <a:rPr lang="cs-CZ" sz="5400" b="1" dirty="0"/>
              <a:t>z</a:t>
            </a:r>
            <a:r>
              <a:rPr lang="cs-CZ" sz="5400" b="1" dirty="0" smtClean="0"/>
              <a:t>áří   leden  březen  prosinec duben   červenec   květen   červen  srpen    říjen  únor </a:t>
            </a:r>
            <a:br>
              <a:rPr lang="cs-CZ" sz="5400" b="1" dirty="0" smtClean="0"/>
            </a:br>
            <a:r>
              <a:rPr lang="cs-CZ" sz="5400" b="1" dirty="0" smtClean="0">
                <a:solidFill>
                  <a:srgbClr val="C00000"/>
                </a:solidFill>
              </a:rPr>
              <a:t>listopad</a:t>
            </a:r>
            <a:endParaRPr lang="cs-CZ" sz="53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36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Zjistíš, které 2 měsíce se pomíchaly?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348880"/>
            <a:ext cx="6480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</a:rPr>
              <a:t>Z</a:t>
            </a:r>
            <a:endParaRPr lang="cs-CZ" sz="66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224" y="5059670"/>
            <a:ext cx="10081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</a:rPr>
              <a:t>Á</a:t>
            </a:r>
            <a:endParaRPr lang="cs-CZ" sz="66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91984" y="2348880"/>
            <a:ext cx="10801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</a:rPr>
              <a:t>Ř</a:t>
            </a:r>
            <a:endParaRPr lang="cs-CZ" sz="66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5059670"/>
            <a:ext cx="10441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</a:rPr>
              <a:t>Í</a:t>
            </a:r>
            <a:endParaRPr lang="cs-CZ" sz="6600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2153181"/>
            <a:ext cx="10801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K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4005064"/>
            <a:ext cx="11521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solidFill>
                  <a:srgbClr val="92D050"/>
                </a:solidFill>
              </a:rPr>
              <a:t>V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88664" y="4505672"/>
            <a:ext cx="12601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</a:rPr>
              <a:t>Ě</a:t>
            </a:r>
            <a:endParaRPr lang="cs-CZ" sz="6600" b="1" dirty="0">
              <a:solidFill>
                <a:srgbClr val="92D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28376" y="3168844"/>
            <a:ext cx="8640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</a:rPr>
              <a:t>T</a:t>
            </a:r>
            <a:endParaRPr lang="cs-CZ" sz="6600" b="1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3573016"/>
            <a:ext cx="10441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</a:rPr>
              <a:t>E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5113060"/>
            <a:ext cx="11521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</a:rPr>
              <a:t>N</a:t>
            </a:r>
            <a:endParaRPr lang="cs-CZ" sz="66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449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 0.02778 C -0.02761 0.01852 -0.05 0.02709 0.00833 0.02338 C 0.02656 0.02223 0.04375 0.01459 0.06163 0.01459 " pathEditMode="relative" rAng="0" ptsTypes="ff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73" y="-67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257 -0.10671 C -0.17882 -0.1206 -0.17083 -0.1037 -0.17951 -0.11898 C -0.18055 -0.1206 -0.18159 -0.12268 -0.18212 -0.12477 C -0.18281 -0.12662 -0.18281 -0.1294 -0.18368 -0.13102 C -0.1842 -0.13217 -0.19357 -0.14583 -0.196 -0.14954 C -0.20225 -0.15833 -0.20139 -0.16528 -0.20989 -0.16967 C -0.21996 -0.18403 -0.23194 -0.19514 -0.24444 -0.2044 C -0.24965 -0.20787 -0.25156 -0.21389 -0.25677 -0.21667 C -0.26024 -0.22153 -0.26649 -0.22963 -0.27066 -0.23287 C -0.27257 -0.23403 -0.27448 -0.23403 -0.27621 -0.23518 C -0.27847 -0.23611 -0.2809 -0.23704 -0.28298 -0.23889 C -0.28698 -0.2419 -0.29027 -0.24676 -0.29427 -0.24907 C -0.29652 -0.25023 -0.29878 -0.25139 -0.30104 -0.25301 C -0.30677 -0.25787 -0.3118 -0.26528 -0.31753 -0.26944 C -0.32152 -0.27176 -0.32552 -0.27407 -0.32864 -0.27755 C -0.33021 -0.27893 -0.33159 -0.28055 -0.33298 -0.28171 C -0.33646 -0.28449 -0.34027 -0.28727 -0.34392 -0.28958 C -0.34583 -0.29074 -0.3493 -0.29375 -0.3493 -0.29352 C -0.35833 -0.30717 -0.37118 -0.31551 -0.38246 -0.32454 C -0.38628 -0.33241 -0.39097 -0.3331 -0.39635 -0.33842 C -0.39826 -0.34051 -0.40034 -0.34259 -0.40208 -0.34467 C -0.40399 -0.34722 -0.40538 -0.35046 -0.40729 -0.35301 C -0.41128 -0.35741 -0.41597 -0.36042 -0.41996 -0.36505 C -0.42621 -0.37268 -0.4283 -0.38171 -0.43663 -0.38542 C -0.44114 -0.39005 -0.43941 -0.38773 -0.44166 -0.39097 " pathEditMode="relative" rAng="0" ptsTypes="ffffffffffffffffffffffffA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68" y="-14074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913 0.02153 C -0.1184 0.00625 -0.09809 0.02107 -0.14948 0.01436 C -0.1585 0.0132 -0.17604 0.00371 -0.17604 0.00417 C -0.18472 -0.00301 -0.19357 -0.00254 -0.2026 -0.00648 C -0.22708 -0.00393 -0.23142 -0.00254 -0.25017 0.00371 C -0.26024 0.01158 -0.25659 0.01111 -0.26111 0.01111 " pathEditMode="relative" rAng="0" ptsTypes="fffffA">
                                      <p:cBhvr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56" y="-1412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986 0.07663 C -0.12951 0.072 -0.12986 0.06737 -0.12812 0.06459 C -0.12708 0.06204 -0.12413 0.0632 -0.12222 0.06158 C -0.12048 0.0595 -0.12013 0.05487 -0.1184 0.05255 C -0.11666 0.0507 -0.11441 0.0507 -0.11232 0.04977 C -0.10208 0.04491 -0.09114 0.03774 -0.08038 0.03542 C -0.07083 0.03241 -0.05572 0.03079 -0.04479 0.02616 C -0.0276 0.01875 -0.01319 0.00394 0.00296 -0.00625 C 0.01094 -0.01134 0.02014 -0.01365 0.02865 -0.01759 C 0.0415 -0.02361 0.0533 -0.0324 0.06632 -0.03819 C 0.075 -0.05208 0.06476 -0.03773 0.07639 -0.04722 C 0.08594 -0.05509 0.09445 -0.06574 0.10434 -0.07384 C 0.11303 -0.08148 0.11789 -0.09236 0.12778 -0.09699 C 0.13559 -0.10833 0.13837 -0.11643 0.14775 -0.12106 C 0.15382 -0.12962 0.16077 -0.14027 0.16754 -0.14745 C 0.179 -0.15925 0.17622 -0.14537 0.1875 -0.17083 C 0.19323 -0.18356 0.2007 -0.19421 0.2073 -0.20601 C 0.20886 -0.20902 0.21007 -0.2118 0.21129 -0.21458 C 0.21233 -0.21759 0.21198 -0.22106 0.21337 -0.22384 C 0.21494 -0.22615 0.21754 -0.22731 0.21928 -0.22962 C 0.22275 -0.23379 0.2257 -0.23935 0.22917 -0.24421 L 0.22917 -0.24375 C 0.23542 -0.25787 0.23803 -0.26828 0.24705 -0.27662 C 0.24914 -0.28587 0.26303 -0.32152 0.26893 -0.32939 C 0.27553 -0.33912 0.27865 -0.35 0.28299 -0.36157 C 0.2875 -0.37384 0.28664 -0.3662 0.28664 -0.37361 " pathEditMode="relative" rAng="0" ptsTypes="ffffffffffffffffffffFffffA">
                                      <p:cBhvr>
                                        <p:cTn id="1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68" y="-22523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827 0.0456 C 0.10261 0.05579 0.10087 0.04676 0.09601 0.05718 C 0.09479 0.05949 0.09497 0.06273 0.0941 0.06551 C 0.09045 0.07338 0.08039 0.08056 0.075 0.0875 C 0.06476 0.09908 0.05417 0.10926 0.04289 0.11968 C 0.0415 0.1213 0.04063 0.12408 0.03872 0.1257 C 0.03629 0.12778 0.03264 0.1294 0.03004 0.13172 C 0.02795 0.13403 0.02639 0.13704 0.02414 0.13959 C 0.02014 0.14375 0.01459 0.14699 0.01094 0.15185 C 0.01007 0.15417 0.00868 0.15648 0.00695 0.15764 C 0.00382 0.16042 -0.00052 0.16181 -0.00364 0.16435 C -0.01562 0.17361 -0.0243 0.18935 -0.03941 0.19445 C -0.04635 0.2007 -0.05468 0.20903 -0.06284 0.21435 C -0.06527 0.21574 -0.06875 0.21667 -0.07135 0.21829 C -0.07343 0.22037 -0.07517 0.22269 -0.07777 0.22477 C -0.07986 0.22593 -0.08194 0.22755 -0.08402 0.22824 C -0.08784 0.23357 -0.09305 0.24098 -0.09896 0.24468 C -0.10156 0.24607 -0.10468 0.24676 -0.10711 0.24861 C -0.1118 0.25232 -0.11527 0.25741 -0.11996 0.26042 C -0.12708 0.26551 -0.13437 0.27107 -0.14114 0.27662 C -0.15833 0.29121 -0.17777 0.31042 -0.20069 0.31713 C -0.2026 0.31875 -0.20399 0.32153 -0.20642 0.32315 C -0.21059 0.32547 -0.21944 0.32732 -0.21944 0.32755 C -0.22743 0.33264 -0.22309 0.33102 -0.23177 0.33102 " pathEditMode="relative" rAng="0" ptsTypes="fffffffffffff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85" y="1435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36 0.03565 C -0.03021 0.03704 -0.06841 0.03866 -0.11025 0.04467 C -0.14323 0.0544 -0.1125 0.04606 -0.19671 0.04907 C -0.22744 0.05023 -0.25764 0.05324 -0.28837 0.05579 C -0.32014 0.06111 -0.30608 0.05903 -0.33091 0.06227 C -0.3441 0.06829 -0.35955 0.06782 -0.37309 0.06898 C -0.39601 0.07338 -0.4191 0.07199 -0.44184 0.07569 C -0.45313 0.075 -0.46441 0.07523 -0.47553 0.07338 C -0.47813 0.07292 -0.48021 0.06991 -0.48247 0.06898 C -0.50504 0.05949 -0.49566 0.06435 -0.5125 0.06018 C -0.5224 0.05764 -0.54271 0.05347 -0.54271 0.0537 C -0.54914 0.05046 -0.54619 0.05023 -0.55139 0.05347 " pathEditMode="relative" rAng="0" ptsTypes="fffffffffffA">
                                      <p:cBhvr>
                                        <p:cTn id="1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47" y="1991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0.01782 C -0.00729 -0.00463 -0.00747 0.01551 -0.00365 0.02894 C -0.00156 0.03611 0.00156 0.04005 0.00503 0.04583 C 0.00868 0.05208 0.01128 0.06134 0.01493 0.06783 C 0.01614 0.06991 0.01788 0.0706 0.01927 0.07269 C 0.0217 0.07616 0.02361 0.08148 0.02639 0.08472 C 0.02916 0.08796 0.03194 0.09144 0.03472 0.09468 C 0.03628 0.0963 0.03906 0.09954 0.03906 0.09977 C 0.04479 0.11458 0.03837 0.1 0.04618 0.11181 C 0.05607 0.12662 0.06736 0.1507 0.08038 0.15787 C 0.08663 0.16898 0.09427 0.17639 0.10156 0.18472 C 0.10416 0.18773 0.11024 0.18958 0.11024 0.19005 C 0.11285 0.19283 0.11632 0.19352 0.11892 0.19722 C 0.12014 0.19884 0.12014 0.20301 0.1217 0.20463 C 0.12552 0.2081 0.13021 0.20741 0.13437 0.20949 C 0.14739 0.21621 0.15312 0.21736 0.16857 0.21921 C 0.1717 0.21898 0.19045 0.2213 0.19844 0.21435 C 0.2026 0.21065 0.21128 0.20463 0.21128 0.20486 C 0.21528 0.2 0.21857 0.19421 0.22257 0.18958 C 0.22778 0.17685 0.23646 0.17384 0.24271 0.16296 C 0.2493 0.15162 0.25173 0.13935 0.25677 0.12639 C 0.25885 0.11621 0.26232 0.10718 0.26389 0.09699 C 0.26823 0.0706 0.26944 0.04352 0.27239 0.01667 C 0.27101 -0.02917 0.27517 -0.01435 0.26962 -0.03194 " pathEditMode="relative" rAng="0" ptsTypes="fffffffffffffffffffffffA">
                                      <p:cBhvr>
                                        <p:cTn id="1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49" y="1125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16 -0.01713 C -0.0073 -0.00996 -0.00521 -0.00278 -0.00434 0.00463 C -0.00157 0.02801 -0.00296 0.06435 0.01145 0.08333 C 0.01666 0.10208 0.00937 0.07801 0.01736 0.09791 C 0.02204 0.10949 0.02343 0.12222 0.03107 0.13217 C 0.03246 0.13912 0.03576 0.15069 0.03906 0.15671 C 0.05277 0.18241 0.03958 0.15139 0.0467 0.16898 " pathEditMode="relative" rAng="0" ptsTypes="ffffffA">
                                      <p:cBhvr>
                                        <p:cTn id="20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8" y="9977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16 0.01922 C -0.00399 0.02084 0.00035 0.02176 0.00348 0.02593 C 0.00764 0.02014 0.01112 0.01713 0.01684 0.01482 C 0.02674 0.00579 0.03664 0.0007 0.04844 -0.003 C 0.09428 0.00047 0.13941 -0.00393 0.18507 -0.0074 C 0.23282 -0.00625 0.25573 -0.01041 0.29341 0.00579 C 0.29671 0.0088 0.30018 0.01181 0.30348 0.01482 C 0.30521 0.01621 0.30851 0.01922 0.30851 0.01945 C 0.31737 0.03704 0.30573 0.01551 0.31684 0.03033 C 0.32257 0.03797 0.31823 0.03542 0.32188 0.04352 C 0.32379 0.04746 0.32622 0.05116 0.32848 0.05463 C 0.33612 0.06621 0.34497 0.07593 0.35348 0.08588 C 0.36424 0.09838 0.36285 0.09769 0.37014 0.1125 C 0.37119 0.11482 0.3724 0.1169 0.37344 0.11922 C 0.37448 0.12153 0.37674 0.12593 0.37674 0.12616 " pathEditMode="relative" rAng="0" ptsTypes="ffffffffffffffA">
                                      <p:cBhvr>
                                        <p:cTn id="22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36" y="3866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0.0125 C 0.0125 0.02338 0.02535 0.03981 0.03993 0.04583 C 0.04497 0.05023 0.04757 0.05463 0.0533 0.05694 C 0.06702 0.06898 0.08403 0.07245 0.1 0.07477 C 0.11493 0.08148 0.12986 0.08842 0.14497 0.09467 C 0.15764 0.1 0.17153 0.0963 0.1849 0.09699 C 0.22171 0.10949 0.26511 0.09375 0.3033 0.09028 C 0.32032 0.08333 0.3283 0.07755 0.34323 0.06366 C 0.34827 0.05903 0.3533 0.05463 0.35834 0.05023 C 0.36007 0.04884 0.36337 0.04583 0.36337 0.04606 C 0.36806 0.03657 0.37066 0.02824 0.375 0.01921 C 0.37552 0.0162 0.37552 0.01319 0.37657 0.01042 C 0.3783 0.00555 0.38334 -0.00301 0.38334 -0.00278 C 0.39271 -0.04097 0.38785 -0.01667 0.3849 -0.0963 C 0.38473 -0.10301 0.3816 -0.10926 0.3816 -0.11644 " pathEditMode="relative" rAng="0" ptsTypes="ffffffffffffffA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35" y="-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6" grpId="0" build="allAtOnce"/>
      <p:bldP spid="7" grpId="0" build="allAtOnce"/>
      <p:bldP spid="8" grpId="0" build="allAtOnce"/>
      <p:bldP spid="9" grpId="0"/>
      <p:bldP spid="11" grpId="0" build="allAtOnce"/>
      <p:bldP spid="12" grpId="0" build="allAtOnce"/>
      <p:bldP spid="13" grpId="0" build="allAtOnce"/>
      <p:bldP spid="14" grpId="0" build="allAtOnce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8229600" cy="4234482"/>
          </a:xfrm>
        </p:spPr>
        <p:txBody>
          <a:bodyPr anchor="t">
            <a:normAutofit/>
          </a:bodyPr>
          <a:lstStyle/>
          <a:p>
            <a:pPr marL="0" indent="0"/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Který měsíc je…?</a:t>
            </a:r>
            <a:b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2479620"/>
            <a:ext cx="2122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únor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5101731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říjen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28496" y="3787074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květen</a:t>
            </a:r>
            <a:endParaRPr lang="cs-CZ" sz="48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2479620"/>
            <a:ext cx="4036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2. měsíc je…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17184" y="3787075"/>
            <a:ext cx="3955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5. měsíc je..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101730"/>
            <a:ext cx="4574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10. měsíc je….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7863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ZSTREBON\AppData\Local\Microsoft\Windows\Temporary Internet Files\Content.IE5\2D40PVM6\MC90043825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392488" cy="458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39652" y="5174227"/>
            <a:ext cx="69012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Doufám, že už teď měsíce umíš.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16287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>
              <a:lnSpc>
                <a:spcPct val="250000"/>
              </a:lnSpc>
            </a:pPr>
            <a:r>
              <a:rPr lang="cs-CZ" sz="1800" dirty="0" smtClean="0"/>
              <a:t>Zdroje:</a:t>
            </a:r>
            <a:br>
              <a:rPr lang="cs-CZ" sz="1800" dirty="0" smtClean="0"/>
            </a:br>
            <a:r>
              <a:rPr lang="cs-CZ" sz="1800" dirty="0" smtClean="0">
                <a:hlinkClick r:id="rId2"/>
              </a:rPr>
              <a:t>www.microsoft.office.com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Archiv autora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9675800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235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Kalendářní měsíce</vt:lpstr>
      <vt:lpstr>Vyjmenujte měsíce v roce.</vt:lpstr>
      <vt:lpstr>Jeden měsíc je špatně napsaný. Který ?</vt:lpstr>
      <vt:lpstr>Jeden měsíc je špatně napsaný. Který ?</vt:lpstr>
      <vt:lpstr>Jeden měsíc se ztratil. Který ?</vt:lpstr>
      <vt:lpstr>Jeden měsíc se ztratil. Který ?</vt:lpstr>
      <vt:lpstr>Který měsíc se ztratil? září   leden  březen  prosinec duben   červenec   květen   červen  srpen    říjen  únor  ?</vt:lpstr>
      <vt:lpstr>Který měsíc se ztratil? září   leden  březen  prosinec duben   červenec   květen   červen  srpen    říjen  únor  listopad</vt:lpstr>
      <vt:lpstr>Zjistíš, které 2 měsíce se pomíchaly?</vt:lpstr>
      <vt:lpstr>Který měsíc je…? </vt:lpstr>
      <vt:lpstr>Prezentace aplikace PowerPoint</vt:lpstr>
      <vt:lpstr>Zdroje: www.microsoft.office.com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Kalendářní měsíce</dc:title>
  <dc:creator>ZSTREBON</dc:creator>
  <cp:lastModifiedBy>ZSTREBON</cp:lastModifiedBy>
  <cp:revision>13</cp:revision>
  <dcterms:created xsi:type="dcterms:W3CDTF">2012-03-03T09:22:45Z</dcterms:created>
  <dcterms:modified xsi:type="dcterms:W3CDTF">2012-04-02T16:05:55Z</dcterms:modified>
</cp:coreProperties>
</file>