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4" r:id="rId2"/>
    <p:sldId id="256" r:id="rId3"/>
    <p:sldId id="259" r:id="rId4"/>
    <p:sldId id="257" r:id="rId5"/>
    <p:sldId id="258" r:id="rId6"/>
    <p:sldId id="260" r:id="rId7"/>
    <p:sldId id="261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B1A93023-8C9F-464F-BCDF-2A07FABBD838}" type="datetimeFigureOut">
              <a:rPr lang="cs-CZ" smtClean="0"/>
              <a:pPr/>
              <a:t>25.6.2012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67903AC5-3B80-408E-A49F-EB3E5A7EFD5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1.wav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1.wav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User_talk:Kliek" TargetMode="External"/><Relationship Id="rId2" Type="http://schemas.openxmlformats.org/officeDocument/2006/relationships/hyperlink" Target="http://commons.wikimedia.org/wiki/User:Kliek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upload.wikimedia.org/wikipedia/commons/c/ce/Johan_amos_comenius_1592-1671.jpg" TargetMode="External"/><Relationship Id="rId4" Type="http://schemas.openxmlformats.org/officeDocument/2006/relationships/hyperlink" Target="http://cs.wikipedia.org/wiki/Soubor:Naarden_k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20712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63994423"/>
              </p:ext>
            </p:extLst>
          </p:nvPr>
        </p:nvGraphicFramePr>
        <p:xfrm>
          <a:off x="1665288" y="2414588"/>
          <a:ext cx="5813425" cy="2965261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29433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Jitka Havránková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VY_32_Inovace_3392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21030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J.A.Komenský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J.A.Komenský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Vlastivěda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Čtvrtý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 má seznámit žáky s historickou postavou. Rozšíří jejich finanční gramotnost. Je vhodné mít připravené  nafocené bankovky (200 Kč). 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Žáci se seznámí  se  základními  informacemi o J.A. Komenském.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85079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8856984" cy="108012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>
                <a:latin typeface="Comic Sans MS" pitchFamily="66" charset="0"/>
              </a:rPr>
              <a:t>Jan Amos Komenský</a:t>
            </a:r>
            <a:endParaRPr lang="cs-CZ" sz="6000" b="1" dirty="0">
              <a:latin typeface="Comic Sans MS" pitchFamily="66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699792" y="1628800"/>
            <a:ext cx="3816424" cy="4345656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5" name="TextovéPole 4"/>
          <p:cNvSpPr txBox="1"/>
          <p:nvPr/>
        </p:nvSpPr>
        <p:spPr>
          <a:xfrm>
            <a:off x="251520" y="6017873"/>
            <a:ext cx="8712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Comic Sans MS" pitchFamily="66" charset="0"/>
              </a:rPr>
              <a:t>28.3. 1592 (Morava) – 15.11.1670 (Nizozemí) </a:t>
            </a:r>
            <a:endParaRPr lang="cs-CZ" sz="2800" b="1" dirty="0">
              <a:solidFill>
                <a:schemeClr val="accent1">
                  <a:lumMod val="60000"/>
                  <a:lumOff val="40000"/>
                </a:schemeClr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28150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14:switch dir="r"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59632" y="767407"/>
            <a:ext cx="32403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C000"/>
                </a:solidFill>
                <a:latin typeface="Comic Sans MS" pitchFamily="66" charset="0"/>
              </a:rPr>
              <a:t>Říká se mu …</a:t>
            </a:r>
            <a:endParaRPr lang="cs-CZ" sz="36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55976" y="767408"/>
            <a:ext cx="374441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FF00"/>
                </a:solidFill>
                <a:latin typeface="Comic Sans MS" pitchFamily="66" charset="0"/>
              </a:rPr>
              <a:t>učitel národů</a:t>
            </a:r>
            <a:r>
              <a:rPr lang="cs-CZ" sz="3600" b="1" dirty="0" smtClean="0">
                <a:solidFill>
                  <a:srgbClr val="FFFF00"/>
                </a:solidFill>
                <a:latin typeface="Comic Sans MS" pitchFamily="66" charset="0"/>
              </a:rPr>
              <a:t>.</a:t>
            </a:r>
            <a:endParaRPr lang="cs-CZ" sz="36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50494" y="1628800"/>
            <a:ext cx="16669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92D050"/>
                </a:solidFill>
                <a:latin typeface="Comic Sans MS" pitchFamily="66" charset="0"/>
              </a:rPr>
              <a:t>Proč?</a:t>
            </a:r>
            <a:endParaRPr lang="cs-CZ" sz="40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7504" y="2579459"/>
            <a:ext cx="871296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Podařilo se mu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měnit způsob učení</a:t>
            </a:r>
            <a:r>
              <a:rPr lang="cs-CZ" sz="2800" dirty="0" smtClean="0">
                <a:solidFill>
                  <a:srgbClr val="FF0000"/>
                </a:solidFill>
                <a:latin typeface="Comic Sans MS" pitchFamily="66" charset="0"/>
              </a:rPr>
              <a:t> u nás i ve světě.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38444" y="3536141"/>
            <a:ext cx="40910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  <a:latin typeface="Comic Sans MS" pitchFamily="66" charset="0"/>
              </a:rPr>
              <a:t>Co se mu nelíbilo?</a:t>
            </a:r>
            <a:endParaRPr lang="cs-CZ" sz="36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51520" y="4437112"/>
            <a:ext cx="85689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I 100 žáků v jedné třídě</a:t>
            </a:r>
            <a:r>
              <a:rPr lang="cs-CZ" sz="2400" b="1" dirty="0">
                <a:latin typeface="Comic Sans MS" pitchFamily="66" charset="0"/>
              </a:rPr>
              <a:t>.</a:t>
            </a:r>
            <a:r>
              <a:rPr lang="cs-CZ" sz="2400" b="1" dirty="0" smtClean="0">
                <a:latin typeface="Comic Sans MS" pitchFamily="66" charset="0"/>
              </a:rPr>
              <a:t>  Učení textů nazpaměť bez učebnic a pomůcek. Latina. A tělesné tresty – rákoska.</a:t>
            </a:r>
            <a:endParaRPr lang="cs-CZ" sz="24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8580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1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020982" y="476672"/>
            <a:ext cx="739006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3200" dirty="0" smtClean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Tento pokrokový učitel prosazoval </a:t>
            </a:r>
          </a:p>
          <a:p>
            <a:pPr>
              <a:lnSpc>
                <a:spcPct val="150000"/>
              </a:lnSpc>
            </a:pPr>
            <a:r>
              <a:rPr lang="cs-CZ" sz="3200" b="1" dirty="0">
                <a:solidFill>
                  <a:srgbClr val="FFC000"/>
                </a:solidFill>
                <a:latin typeface="Comic Sans MS" pitchFamily="66" charset="0"/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latin typeface="Comic Sans MS" pitchFamily="66" charset="0"/>
              </a:rPr>
              <a:t>         tyto  zásady:</a:t>
            </a:r>
            <a:endParaRPr lang="cs-CZ" sz="3200" b="1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3006243"/>
            <a:ext cx="81821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lvl="1" indent="-285750">
              <a:buFont typeface="Arial" pitchFamily="34" charset="0"/>
              <a:buChar char="•"/>
            </a:pPr>
            <a:r>
              <a:rPr lang="cs-CZ" sz="2400" dirty="0" smtClean="0">
                <a:solidFill>
                  <a:srgbClr val="92D050"/>
                </a:solidFill>
                <a:latin typeface="Comic Sans MS" pitchFamily="66" charset="0"/>
              </a:rPr>
              <a:t>učení mělo být názorné – žák by věc měl vidět</a:t>
            </a:r>
            <a:endParaRPr lang="cs-CZ" sz="24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5856" y="3905548"/>
            <a:ext cx="540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2D050"/>
                </a:solidFill>
                <a:latin typeface="Comic Sans MS" pitchFamily="66" charset="0"/>
              </a:rPr>
              <a:t>žáci by při učení měli být aktivní – sami zkoumat a objevovat</a:t>
            </a:r>
            <a:endParaRPr lang="cs-CZ" sz="24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24047" y="5983039"/>
            <a:ext cx="85257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>
                <a:solidFill>
                  <a:srgbClr val="92D050"/>
                </a:solidFill>
                <a:latin typeface="Comic Sans MS" pitchFamily="66" charset="0"/>
              </a:rPr>
              <a:t>učení se musí opakovat, aby si je žáci pamatovali</a:t>
            </a:r>
            <a:endParaRPr lang="cs-CZ" sz="24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pic>
        <p:nvPicPr>
          <p:cNvPr id="4098" name="Picture 2" descr="C:\Users\ZSTREBON\AppData\Local\Microsoft\Windows\Temporary Internet Files\Content.IE5\ON90GK9C\MC900434734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790" y="1577293"/>
            <a:ext cx="1408263" cy="1408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ZSTREBON\AppData\Local\Microsoft\Windows\Temporary Internet Files\Content.IE5\4ZR9VBDC\MP90040037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3789040"/>
            <a:ext cx="2831627" cy="1887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73659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0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6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4000"/>
                            </p:stCondLst>
                            <p:childTnLst>
                              <p:par>
                                <p:cTn id="36" presetID="6" presetClass="entr" presetSubtype="16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0" grpId="1"/>
      <p:bldP spid="10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4471" y="1443664"/>
            <a:ext cx="85689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  <a:latin typeface="Comic Sans MS" pitchFamily="66" charset="0"/>
              </a:rPr>
              <a:t> Byl také členem církve </a:t>
            </a:r>
            <a:r>
              <a:rPr lang="cs-CZ" sz="3200" b="1" u="sng" dirty="0" smtClean="0">
                <a:solidFill>
                  <a:srgbClr val="00B0F0"/>
                </a:solidFill>
                <a:latin typeface="Comic Sans MS" pitchFamily="66" charset="0"/>
              </a:rPr>
              <a:t>Jednoty bratrské</a:t>
            </a:r>
            <a:r>
              <a:rPr lang="cs-CZ" sz="3200" dirty="0" smtClean="0">
                <a:solidFill>
                  <a:srgbClr val="00B0F0"/>
                </a:solidFill>
                <a:latin typeface="Comic Sans MS" pitchFamily="66" charset="0"/>
              </a:rPr>
              <a:t>.</a:t>
            </a:r>
            <a:endParaRPr lang="cs-CZ" sz="3200" dirty="0">
              <a:solidFill>
                <a:srgbClr val="00B0F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617706"/>
            <a:ext cx="807637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  <a:latin typeface="Comic Sans MS" pitchFamily="66" charset="0"/>
              </a:rPr>
              <a:t>Po </a:t>
            </a:r>
            <a:r>
              <a:rPr lang="cs-CZ" sz="2800" b="1" u="sng" dirty="0" smtClean="0">
                <a:solidFill>
                  <a:schemeClr val="accent1"/>
                </a:solidFill>
                <a:latin typeface="Comic Sans MS" pitchFamily="66" charset="0"/>
              </a:rPr>
              <a:t>bitvě na Bílé </a:t>
            </a:r>
            <a:r>
              <a:rPr lang="cs-CZ" sz="2800" b="1" u="sng" dirty="0" smtClean="0">
                <a:solidFill>
                  <a:schemeClr val="accent1"/>
                </a:solidFill>
                <a:latin typeface="Comic Sans MS" pitchFamily="66" charset="0"/>
              </a:rPr>
              <a:t>hoře</a:t>
            </a:r>
            <a:r>
              <a:rPr lang="cs-CZ" sz="2800" dirty="0" smtClean="0">
                <a:solidFill>
                  <a:schemeClr val="accent1"/>
                </a:solidFill>
                <a:latin typeface="Comic Sans MS" pitchFamily="66" charset="0"/>
              </a:rPr>
              <a:t> </a:t>
            </a:r>
            <a:r>
              <a:rPr lang="cs-CZ" sz="2800" dirty="0" smtClean="0">
                <a:solidFill>
                  <a:schemeClr val="accent1"/>
                </a:solidFill>
                <a:latin typeface="Comic Sans MS" pitchFamily="66" charset="0"/>
              </a:rPr>
              <a:t>musel opustit naši zem. </a:t>
            </a:r>
            <a:endParaRPr lang="cs-CZ" sz="2800" dirty="0">
              <a:solidFill>
                <a:schemeClr val="accent1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5" y="3789040"/>
            <a:ext cx="794549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omic Sans MS" pitchFamily="66" charset="0"/>
              </a:rPr>
              <a:t>Odešel do Polska, byl ve Švédsku a 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latin typeface="Comic Sans MS" pitchFamily="66" charset="0"/>
              </a:rPr>
              <a:t> nakonec v Nizozemí, kde zemřel. </a:t>
            </a:r>
            <a:endParaRPr lang="cs-CZ" sz="2800" dirty="0">
              <a:latin typeface="Comic Sans MS" pitchFamily="66" charset="0"/>
            </a:endParaRPr>
          </a:p>
        </p:txBody>
      </p:sp>
      <p:pic>
        <p:nvPicPr>
          <p:cNvPr id="3074" name="Picture 2" descr="C:\Users\ZSTREBON\AppData\Local\Microsoft\Windows\Temporary Internet Files\Content.IE5\2D40PVM6\MC90041601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92380">
            <a:off x="6984582" y="4024180"/>
            <a:ext cx="1393636" cy="1355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805534">
            <a:off x="5916585" y="4930156"/>
            <a:ext cx="1465393" cy="14277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783415">
            <a:off x="4172224" y="5488189"/>
            <a:ext cx="1489680" cy="14513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182689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5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7945" y="1205702"/>
            <a:ext cx="6844093" cy="51354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82289"/>
            <a:ext cx="81369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Comic Sans MS" pitchFamily="66" charset="0"/>
              </a:rPr>
              <a:t> Město Naarden (Nizozemí) – tam je pochován.</a:t>
            </a:r>
            <a:endParaRPr lang="cs-CZ" sz="28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99381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4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8326" y="972049"/>
            <a:ext cx="8208912" cy="13135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latin typeface="Comic Sans MS" pitchFamily="66" charset="0"/>
              </a:rPr>
              <a:t>Na které české bankovce byste mohli najít jeho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latin typeface="Comic Sans MS" pitchFamily="66" charset="0"/>
              </a:rPr>
              <a:t> </a:t>
            </a:r>
            <a:r>
              <a:rPr lang="cs-CZ" sz="2800" dirty="0" smtClean="0">
                <a:latin typeface="Comic Sans MS" pitchFamily="66" charset="0"/>
              </a:rPr>
              <a:t>                             portrét?</a:t>
            </a:r>
            <a:endParaRPr lang="cs-CZ" sz="28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04650" y="2633973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accent2"/>
                </a:solidFill>
                <a:latin typeface="Comic Sans MS" pitchFamily="66" charset="0"/>
              </a:rPr>
              <a:t>200 Kč</a:t>
            </a:r>
            <a:endParaRPr lang="cs-CZ" sz="4000" dirty="0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868144" y="2649284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  <a:latin typeface="Comic Sans MS" pitchFamily="66" charset="0"/>
              </a:rPr>
              <a:t>500 Kč</a:t>
            </a:r>
            <a:endParaRPr lang="cs-CZ" sz="4000" dirty="0">
              <a:solidFill>
                <a:srgbClr val="C0000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233170" y="4017258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7030A0"/>
                </a:solidFill>
                <a:latin typeface="Comic Sans MS" pitchFamily="66" charset="0"/>
              </a:rPr>
              <a:t>1 000  Kč</a:t>
            </a:r>
            <a:endParaRPr lang="cs-CZ" sz="4000" dirty="0">
              <a:solidFill>
                <a:srgbClr val="7030A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7564" y="2592409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B050"/>
                </a:solidFill>
                <a:latin typeface="Comic Sans MS" pitchFamily="66" charset="0"/>
              </a:rPr>
              <a:t>100 Kč</a:t>
            </a:r>
            <a:endParaRPr lang="cs-CZ" sz="4000" dirty="0">
              <a:solidFill>
                <a:srgbClr val="00B05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99070" y="4017258"/>
            <a:ext cx="2592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rgbClr val="0070C0"/>
                </a:solidFill>
                <a:latin typeface="Comic Sans MS" pitchFamily="66" charset="0"/>
              </a:rPr>
              <a:t>5000 Kč</a:t>
            </a:r>
            <a:endParaRPr lang="cs-CZ" sz="4000" dirty="0">
              <a:solidFill>
                <a:srgbClr val="0070C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8326" y="5084603"/>
            <a:ext cx="856895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rgbClr val="FFFF00"/>
                </a:solidFill>
                <a:latin typeface="Comic Sans MS" pitchFamily="66" charset="0"/>
              </a:rPr>
              <a:t>Pozorně si bankovku prohlédněte, možná něco odhalíte</a:t>
            </a:r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.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5345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476672"/>
            <a:ext cx="61926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 Co jsme se dozvěděli?</a:t>
            </a:r>
          </a:p>
          <a:p>
            <a:r>
              <a:rPr lang="cs-CZ" sz="2400" dirty="0" smtClean="0">
                <a:latin typeface="Comic Sans MS" pitchFamily="66" charset="0"/>
              </a:rPr>
              <a:t>        (Vyber správnou odpověď)</a:t>
            </a:r>
            <a:r>
              <a:rPr lang="cs-CZ" sz="4000" dirty="0" smtClean="0">
                <a:latin typeface="Comic Sans MS" pitchFamily="66" charset="0"/>
              </a:rPr>
              <a:t> 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7105" y="2489771"/>
            <a:ext cx="27287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C000"/>
                </a:solidFill>
              </a:rPr>
              <a:t> </a:t>
            </a:r>
            <a:r>
              <a:rPr lang="cs-CZ" sz="2400" dirty="0" smtClean="0">
                <a:solidFill>
                  <a:srgbClr val="FFC000"/>
                </a:solidFill>
                <a:latin typeface="Comic Sans MS" pitchFamily="66" charset="0"/>
              </a:rPr>
              <a:t>Celé jeho jméno :</a:t>
            </a:r>
            <a:endParaRPr lang="cs-CZ" sz="24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29590" y="2489771"/>
            <a:ext cx="43924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latin typeface="Comic Sans MS" pitchFamily="66" charset="0"/>
              </a:rPr>
              <a:t>Jan Amos Komenský</a:t>
            </a:r>
            <a:endParaRPr lang="cs-CZ" sz="2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02904" y="3431911"/>
            <a:ext cx="20882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C000"/>
                </a:solidFill>
                <a:latin typeface="Comic Sans MS" pitchFamily="66" charset="0"/>
              </a:rPr>
              <a:t>Povolání:</a:t>
            </a:r>
            <a:endParaRPr lang="cs-CZ" sz="2400" dirty="0">
              <a:solidFill>
                <a:srgbClr val="FFC000"/>
              </a:solidFill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75277" y="3370356"/>
            <a:ext cx="12317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latin typeface="Comic Sans MS" pitchFamily="66" charset="0"/>
              </a:rPr>
              <a:t>učitel </a:t>
            </a:r>
            <a:endParaRPr lang="cs-CZ" sz="2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59157" y="1966551"/>
            <a:ext cx="48245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latin typeface="Comic Sans MS" pitchFamily="66" charset="0"/>
              </a:rPr>
              <a:t>Jan Antonius Komenský</a:t>
            </a:r>
            <a:endParaRPr lang="cs-CZ" sz="2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17894" y="3370356"/>
            <a:ext cx="4554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latin typeface="Comic Sans MS" pitchFamily="66" charset="0"/>
              </a:rPr>
              <a:t>-  šlechtic  -   muzikant </a:t>
            </a:r>
            <a:endParaRPr lang="cs-CZ" sz="2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18540" y="4293095"/>
            <a:ext cx="1272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Změnil: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94622" y="4231540"/>
            <a:ext cx="24407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92D050"/>
                </a:solidFill>
                <a:latin typeface="Comic Sans MS" pitchFamily="66" charset="0"/>
              </a:rPr>
              <a:t>způsob výuky    </a:t>
            </a:r>
            <a:endParaRPr lang="cs-CZ" sz="2800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386614" y="4229726"/>
            <a:ext cx="39970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latin typeface="Comic Sans MS" pitchFamily="66" charset="0"/>
              </a:rPr>
              <a:t>- zakázal pomůcky   </a:t>
            </a:r>
            <a:endParaRPr lang="cs-CZ" sz="2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18540" y="5105075"/>
            <a:ext cx="45365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FF00"/>
                </a:solidFill>
                <a:latin typeface="Comic Sans MS" pitchFamily="66" charset="0"/>
              </a:rPr>
              <a:t>Jeho portrét je na bankovce:</a:t>
            </a:r>
            <a:endParaRPr lang="cs-CZ" sz="2400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355045" y="5105075"/>
            <a:ext cx="18092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latin typeface="Comic Sans MS" pitchFamily="66" charset="0"/>
              </a:rPr>
              <a:t>500 Kč -</a:t>
            </a:r>
            <a:endParaRPr lang="cs-CZ" sz="2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876256" y="5124966"/>
            <a:ext cx="20882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2D050"/>
                </a:solidFill>
                <a:latin typeface="Comic Sans MS" pitchFamily="66" charset="0"/>
              </a:rPr>
              <a:t>  200 Kč</a:t>
            </a:r>
            <a:endParaRPr lang="cs-CZ" sz="2800" b="1" dirty="0">
              <a:solidFill>
                <a:srgbClr val="92D05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670653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100">
        <p14:switch dir="r"/>
        <p:sndAc>
          <p:stSnd>
            <p:snd r:embed="rId3" name="camera.wav"/>
          </p:stSnd>
        </p:sndAc>
      </p:transition>
    </mc:Choice>
    <mc:Fallback>
      <p:transition spd="slow">
        <p:fade/>
        <p:sndAc>
          <p:stSnd>
            <p:snd r:embed="rId2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7" grpId="1"/>
      <p:bldP spid="8" grpId="0"/>
      <p:bldP spid="8" grpId="1"/>
      <p:bldP spid="11" grpId="0"/>
      <p:bldP spid="12" grpId="0"/>
      <p:bldP spid="13" grpId="0"/>
      <p:bldP spid="13" grpId="1"/>
      <p:bldP spid="14" grpId="0"/>
      <p:bldP spid="15" grpId="0"/>
      <p:bldP spid="15" grpId="1"/>
      <p:bldP spid="1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1556792"/>
            <a:ext cx="8640960" cy="39087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Zdroje:</a:t>
            </a:r>
          </a:p>
          <a:p>
            <a:endParaRPr lang="cs-CZ" sz="2400" dirty="0" smtClean="0"/>
          </a:p>
          <a:p>
            <a:r>
              <a:rPr lang="cs-CZ" sz="2000" dirty="0" smtClean="0"/>
              <a:t>Archiv autora</a:t>
            </a:r>
          </a:p>
          <a:p>
            <a:endParaRPr lang="cs-CZ" sz="2000" dirty="0" smtClean="0"/>
          </a:p>
          <a:p>
            <a:r>
              <a:rPr lang="cs-CZ" sz="2000" b="1" u="sng" dirty="0" err="1" smtClean="0">
                <a:hlinkClick r:id="rId2" tooltip="User:Kliek"/>
              </a:rPr>
              <a:t>Kliek</a:t>
            </a:r>
            <a:r>
              <a:rPr lang="cs-CZ" sz="2000" b="1" dirty="0" smtClean="0"/>
              <a:t> (</a:t>
            </a:r>
            <a:r>
              <a:rPr lang="cs-CZ" sz="2000" b="1" dirty="0" smtClean="0">
                <a:hlinkClick r:id="rId3" tooltip="User talk:Kliek"/>
              </a:rPr>
              <a:t>talk</a:t>
            </a:r>
            <a:r>
              <a:rPr lang="cs-CZ" sz="2000" b="1" dirty="0" smtClean="0"/>
              <a:t>)</a:t>
            </a:r>
            <a:r>
              <a:rPr lang="cs-CZ" sz="2000" b="1" u="sng" dirty="0" smtClean="0">
                <a:hlinkClick r:id="rId4"/>
              </a:rPr>
              <a:t>http://cs.wikipedia.org/wiki/Soubor:Naarden_kl.JPG</a:t>
            </a:r>
            <a:endParaRPr lang="cs-CZ" sz="2000" b="1" u="sng" dirty="0" smtClean="0"/>
          </a:p>
          <a:p>
            <a:endParaRPr lang="cs-CZ" sz="2000" b="1" u="sng" dirty="0" smtClean="0"/>
          </a:p>
          <a:p>
            <a:r>
              <a:rPr lang="cs-CZ" sz="2000" u="sng" dirty="0" smtClean="0">
                <a:hlinkClick r:id="rId5"/>
              </a:rPr>
              <a:t>http://upload.wikimedia.org/wikipedia/commons/c/ce/Johan_amos_comenius_1592-1671.jpg</a:t>
            </a:r>
            <a:endParaRPr lang="cs-CZ" sz="2000" u="sng" dirty="0" smtClean="0"/>
          </a:p>
          <a:p>
            <a:endParaRPr lang="cs-CZ" sz="2000" u="sng" dirty="0"/>
          </a:p>
          <a:p>
            <a:r>
              <a:rPr lang="cs-CZ" sz="2000" u="sng" smtClean="0"/>
              <a:t>www.microsoft.office.com</a:t>
            </a:r>
            <a:endParaRPr lang="cs-CZ" sz="2000" dirty="0" smtClean="0"/>
          </a:p>
          <a:p>
            <a:endParaRPr lang="cs-CZ" sz="2000" b="1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5778093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orizont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Horizont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t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</Template>
  <TotalTime>246</TotalTime>
  <Words>311</Words>
  <Application>Microsoft Office PowerPoint</Application>
  <PresentationFormat>Předvádění na obrazovce (4:3)</PresentationFormat>
  <Paragraphs>69</Paragraphs>
  <Slides>9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Horizont</vt:lpstr>
      <vt:lpstr>Snímek 1</vt:lpstr>
      <vt:lpstr>Jan Amos Komenský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Amos Komenský</dc:title>
  <dc:creator>ZSTREBON</dc:creator>
  <cp:lastModifiedBy>Vaše jméno</cp:lastModifiedBy>
  <cp:revision>27</cp:revision>
  <dcterms:created xsi:type="dcterms:W3CDTF">2012-04-01T14:08:54Z</dcterms:created>
  <dcterms:modified xsi:type="dcterms:W3CDTF">2012-06-25T15:02:46Z</dcterms:modified>
</cp:coreProperties>
</file>