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4" r:id="rId2"/>
    <p:sldId id="280" r:id="rId3"/>
    <p:sldId id="265" r:id="rId4"/>
    <p:sldId id="282" r:id="rId5"/>
    <p:sldId id="270" r:id="rId6"/>
    <p:sldId id="271" r:id="rId7"/>
    <p:sldId id="272" r:id="rId8"/>
    <p:sldId id="273" r:id="rId9"/>
    <p:sldId id="28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FC2D3A-CBA2-47D1-9665-6C37ADE6558C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4B408B7-AC80-4E62-9BC1-F9371D99DFA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EC6C04-620F-471E-ADAE-CE87FFC6FBED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6459DE-0E7A-4640-869E-1DEDFD325A6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780B19-5CB8-4D21-9925-F870F6574993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4F1532-35D5-4CB8-8033-821A81337CD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202CBE-E17F-47E1-AEC3-9B6888CA7C37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EDBA25-13D8-4492-A70E-95650AD5C23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D45736-B359-40D7-8B22-55FC775B89D1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376A0F-18B8-49AC-90D8-29C99F4D74E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7927C0-2333-4EAD-BDA3-8550F99714DB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FAA094-3B05-4CA8-A3EA-DA11830BA8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EDC8B8-D8D5-456C-A676-3FE110530C19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996655-DC03-4D06-B636-C3EDB1C8E7F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838B86-3397-4331-8798-AEA8B53FAD1E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68155F-3B53-4059-87C9-7AAB58A6DE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086144-2284-43FC-A787-7168AD0D8F2F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FFD472-0EA1-4A0A-B933-ACCE92C908C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F88CE0-AA13-4732-A8B4-77D674EBE075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9B88C-2264-4B6A-B2D0-8363B735B08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228581-527A-44F9-9FD2-A9A3809A914D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8D4A2A-091C-470B-83F2-0F1EB1766F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379FC047-F7CC-483F-9463-9E97479068FE}" type="datetimeFigureOut">
              <a:rPr lang="cs-CZ" smtClean="0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10C2A153-F571-4F20-AA5A-6E2A170D61E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14" name="camera.wav"/>
          </p:stSnd>
        </p:sndAc>
      </p:transition>
    </mc:Choice>
    <mc:Fallback>
      <p:transition spd="slow">
        <p:fade/>
        <p:sndAc>
          <p:stSnd>
            <p:snd r:embed="rId1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74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4908568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Jitka Havránková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VY_32_INOVACE_3401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Bulharsko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Jihovýchodní Evropa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Vlastivěda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obsahuje základní informace o Bulharsku.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Žák se orientuje v základních informacích o Bulharsku.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3336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3672408"/>
          </a:xfrm>
        </p:spPr>
        <p:txBody>
          <a:bodyPr/>
          <a:lstStyle/>
          <a:p>
            <a:r>
              <a:rPr lang="cs-CZ" sz="9600" b="1" dirty="0" smtClean="0">
                <a:solidFill>
                  <a:srgbClr val="C00000"/>
                </a:solidFill>
                <a:latin typeface="Comic Sans MS" pitchFamily="66" charset="0"/>
              </a:rPr>
              <a:t>Bulharsko</a:t>
            </a:r>
            <a:br>
              <a:rPr lang="cs-CZ" sz="9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cs-CZ" sz="4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(republika)</a:t>
            </a:r>
            <a:r>
              <a:rPr lang="cs-CZ" sz="9600" b="1" dirty="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cs-CZ" sz="9600" b="1" dirty="0" smtClean="0">
                <a:solidFill>
                  <a:srgbClr val="C00000"/>
                </a:solidFill>
                <a:latin typeface="Comic Sans MS" pitchFamily="66" charset="0"/>
              </a:rPr>
            </a:br>
            <a:endParaRPr lang="cs-CZ" sz="9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37890" name="Picture 2" descr="C:\Users\ZSTREBON\AppData\Local\Microsoft\Windows\Temporary Internet Files\Content.IE5\QXOMYNFP\MC9000187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9000"/>
            <a:ext cx="3456384" cy="270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0524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20688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atin typeface="Comic Sans MS" pitchFamily="66" charset="0"/>
              </a:rPr>
              <a:t>Co by Vás mohlo napadnout?</a:t>
            </a:r>
            <a:endParaRPr lang="cs-CZ" sz="4800" b="1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11432" y="1844824"/>
            <a:ext cx="3763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92D050"/>
                </a:solidFill>
                <a:latin typeface="Comic Sans MS" pitchFamily="66" charset="0"/>
              </a:rPr>
              <a:t>Dovolená…</a:t>
            </a:r>
            <a:endParaRPr lang="cs-CZ" sz="5400" dirty="0">
              <a:solidFill>
                <a:srgbClr val="92D050"/>
              </a:solidFill>
              <a:latin typeface="Comic Sans MS" pitchFamily="66" charset="0"/>
            </a:endParaRPr>
          </a:p>
        </p:txBody>
      </p:sp>
      <p:pic>
        <p:nvPicPr>
          <p:cNvPr id="11268" name="Picture 4" descr="C:\Users\ZSTREBON\AppData\Local\Microsoft\Windows\Temporary Internet Files\Content.IE5\6IA0D8TX\MC90044040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34965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ZSTREBON\AppData\Local\Microsoft\Windows\Temporary Internet Files\Content.IE5\4ZR9VBDC\MP9003138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43377"/>
            <a:ext cx="3312368" cy="221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ZSTREBON\AppData\Local\Microsoft\Windows\Temporary Internet Files\Content.IE5\7AZRL2IK\MC900436875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3324" y="426233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283968" y="4869160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B0F0"/>
                </a:solidFill>
                <a:latin typeface="Comic Sans MS" pitchFamily="66" charset="0"/>
              </a:rPr>
              <a:t>Růže?</a:t>
            </a:r>
            <a:endParaRPr lang="cs-CZ" sz="4000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24014" y="5805264"/>
            <a:ext cx="5421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  <a:latin typeface="Comic Sans MS" pitchFamily="66" charset="0"/>
              </a:rPr>
              <a:t>Uvidíte, ale teď popořádku.</a:t>
            </a:r>
            <a:endParaRPr lang="cs-CZ" sz="32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7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11560" y="2116445"/>
            <a:ext cx="75337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800" b="1" dirty="0" smtClean="0">
                <a:solidFill>
                  <a:schemeClr val="accent2"/>
                </a:solidFill>
                <a:latin typeface="Comic Sans MS" pitchFamily="66" charset="0"/>
              </a:rPr>
              <a:t> pravoslavná víra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980728"/>
            <a:ext cx="7632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800" b="1" dirty="0" smtClean="0">
                <a:solidFill>
                  <a:schemeClr val="accent2"/>
                </a:solidFill>
                <a:latin typeface="Comic Sans MS" pitchFamily="66" charset="0"/>
              </a:rPr>
              <a:t> hlavní město – </a:t>
            </a:r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Sofia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cs-CZ" sz="28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3212976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800" b="1" dirty="0" smtClean="0">
                <a:solidFill>
                  <a:schemeClr val="accent2"/>
                </a:solidFill>
                <a:latin typeface="Comic Sans MS" pitchFamily="66" charset="0"/>
              </a:rPr>
              <a:t>ukázka pravoslavného kostela</a:t>
            </a:r>
            <a:endParaRPr lang="cs-CZ" sz="48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654" y="980728"/>
            <a:ext cx="7632700" cy="508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0172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88" y="188640"/>
            <a:ext cx="8301037" cy="5911046"/>
          </a:xfrm>
        </p:spPr>
        <p:txBody>
          <a:bodyPr rtlCol="0">
            <a:normAutofit fontScale="9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Bulharsky moc rozumět nebudete. </a:t>
            </a:r>
            <a:b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endParaRPr lang="cs-CZ" b="1" dirty="0" smtClean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03260" y="2564904"/>
            <a:ext cx="587100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Comic Sans MS" pitchFamily="66" charset="0"/>
              </a:rPr>
              <a:t>Pozor na ano a </a:t>
            </a:r>
            <a:r>
              <a:rPr lang="cs-CZ" sz="4400" b="1" dirty="0" smtClean="0">
                <a:solidFill>
                  <a:srgbClr val="FF0000"/>
                </a:solidFill>
                <a:latin typeface="Comic Sans MS" pitchFamily="66" charset="0"/>
              </a:rPr>
              <a:t>ne!</a:t>
            </a: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15014" y="3329116"/>
            <a:ext cx="27531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Proč?</a:t>
            </a:r>
            <a:endParaRPr lang="cs-CZ" sz="6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86392" y="4653136"/>
            <a:ext cx="69926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Hned si ukážeme.</a:t>
            </a:r>
            <a:br>
              <a:rPr lang="cs-CZ" sz="4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Zkusíme si na ně zahrát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.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0904" y="5301208"/>
            <a:ext cx="8258175" cy="1112986"/>
          </a:xfrm>
        </p:spPr>
        <p:txBody>
          <a:bodyPr rtlCol="0">
            <a:normAutofit fontScale="62500" lnSpcReduction="20000"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dirty="0" smtClean="0">
                <a:latin typeface="Comic Sans MS" pitchFamily="66" charset="0"/>
              </a:rPr>
              <a:t>Tak až budete mluvit s </a:t>
            </a:r>
            <a:r>
              <a:rPr lang="cs-CZ" sz="4000" dirty="0" err="1" smtClean="0">
                <a:latin typeface="Comic Sans MS" pitchFamily="66" charset="0"/>
              </a:rPr>
              <a:t>Bulharama</a:t>
            </a:r>
            <a:r>
              <a:rPr lang="cs-CZ" sz="4000" dirty="0" smtClean="0">
                <a:latin typeface="Comic Sans MS" pitchFamily="66" charset="0"/>
              </a:rPr>
              <a:t> raději zavřete oči. </a:t>
            </a:r>
            <a:r>
              <a:rPr lang="cs-CZ" sz="4000" dirty="0" smtClean="0">
                <a:latin typeface="Comic Sans MS" pitchFamily="66" charset="0"/>
                <a:sym typeface="Wingdings" pitchFamily="2" charset="2"/>
              </a:rPr>
              <a:t></a:t>
            </a:r>
            <a:endParaRPr lang="cs-CZ" sz="40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535360" y="548680"/>
            <a:ext cx="82172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b="1" dirty="0">
                <a:solidFill>
                  <a:srgbClr val="FF0000"/>
                </a:solidFill>
                <a:latin typeface="Comic Sans MS" pitchFamily="66" charset="0"/>
              </a:rPr>
              <a:t>Da – znamená ano </a:t>
            </a:r>
            <a:r>
              <a:rPr lang="cs-CZ" sz="4400" b="1" dirty="0">
                <a:latin typeface="Comic Sans MS" pitchFamily="66" charset="0"/>
              </a:rPr>
              <a:t>a </a:t>
            </a:r>
            <a:r>
              <a:rPr lang="cs-CZ" sz="4400" b="1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Nět</a:t>
            </a:r>
            <a:r>
              <a:rPr lang="cs-CZ" sz="4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 ne.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79628" y="1870502"/>
            <a:ext cx="6832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Tomu byste rozuměli, ale teď pozor. 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719054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  <a:latin typeface="Comic Sans MS" pitchFamily="66" charset="0"/>
              </a:rPr>
              <a:t>Kývejte hlavou (jako ANO) 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9752" y="3733581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Comic Sans MS" pitchFamily="66" charset="0"/>
              </a:rPr>
              <a:t>a řekněte </a:t>
            </a:r>
            <a:r>
              <a:rPr lang="cs-CZ" sz="4000" b="1" dirty="0" err="1" smtClean="0">
                <a:solidFill>
                  <a:srgbClr val="FF0000"/>
                </a:solidFill>
                <a:latin typeface="Comic Sans MS" pitchFamily="66" charset="0"/>
              </a:rPr>
              <a:t>Nět</a:t>
            </a:r>
            <a:r>
              <a:rPr lang="cs-CZ" sz="4000" b="1" dirty="0" smtClean="0">
                <a:solidFill>
                  <a:srgbClr val="FF0000"/>
                </a:solidFill>
                <a:latin typeface="Comic Sans MS" pitchFamily="66" charset="0"/>
              </a:rPr>
              <a:t>. 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39752" y="4581128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Comic Sans MS" pitchFamily="66" charset="0"/>
              </a:rPr>
              <a:t>A teď obráceně. </a:t>
            </a:r>
            <a:endParaRPr lang="cs-CZ" sz="32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2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107504" y="285750"/>
            <a:ext cx="8784976" cy="285521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sz="3600" dirty="0" smtClean="0">
                <a:latin typeface="Comic Sans MS" pitchFamily="66" charset="0"/>
              </a:rPr>
              <a:t>Ještě </a:t>
            </a:r>
            <a:r>
              <a:rPr lang="cs-CZ" sz="3600" dirty="0" smtClean="0">
                <a:latin typeface="Comic Sans MS" pitchFamily="66" charset="0"/>
              </a:rPr>
              <a:t>jedna zajímavost, je to další kytičková země – pěstuje růže a vyrábí z nich olej jako přísadu do kosmetiky.</a:t>
            </a:r>
          </a:p>
        </p:txBody>
      </p:sp>
      <p:pic>
        <p:nvPicPr>
          <p:cNvPr id="18439" name="Picture 7" descr="C:\Users\ZSTREBON\AppData\Local\Microsoft\Windows\Temporary Internet Files\Content.IE5\JM80PW4R\MP900431221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297"/>
          <a:stretch/>
        </p:blipFill>
        <p:spPr bwMode="auto">
          <a:xfrm rot="5400000">
            <a:off x="2125580" y="2058996"/>
            <a:ext cx="2936084" cy="538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C:\Users\ZSTREBON\AppData\Local\Microsoft\Windows\Temporary Internet Files\Content.IE5\ON90GK9C\MC900436875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9309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5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59632" y="908720"/>
            <a:ext cx="38164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Comic Sans MS" pitchFamily="66" charset="0"/>
              </a:rPr>
              <a:t>Shrnutí:</a:t>
            </a:r>
            <a:endParaRPr lang="cs-CZ" sz="4400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220486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hlavní město: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75956" y="2081752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/>
                </a:solidFill>
                <a:latin typeface="Comic Sans MS" pitchFamily="66" charset="0"/>
              </a:rPr>
              <a:t>Sofie</a:t>
            </a:r>
            <a:endParaRPr lang="cs-CZ" sz="48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7467" y="3284983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víra: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36938" y="3111068"/>
            <a:ext cx="3607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pravoslavná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63688" y="4221088"/>
            <a:ext cx="2946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hlavní tržba: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017284" y="4097976"/>
            <a:ext cx="36665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turistika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63688" y="5373216"/>
            <a:ext cx="31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zajímavost: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91776" y="5250104"/>
            <a:ext cx="3603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řeč, růže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2160240"/>
          </a:xfrm>
        </p:spPr>
        <p:txBody>
          <a:bodyPr/>
          <a:lstStyle/>
          <a:p>
            <a:pPr algn="l"/>
            <a:r>
              <a:rPr lang="cs-CZ" sz="1600" dirty="0" smtClean="0">
                <a:latin typeface="Comic Sans MS" pitchFamily="66" charset="0"/>
              </a:rPr>
              <a:t>Zdroje:</a:t>
            </a:r>
            <a:br>
              <a:rPr lang="cs-CZ" sz="1600" dirty="0" smtClean="0">
                <a:latin typeface="Comic Sans MS" pitchFamily="66" charset="0"/>
              </a:rPr>
            </a:br>
            <a:r>
              <a:rPr lang="cs-CZ" sz="1600" dirty="0" smtClean="0">
                <a:latin typeface="Comic Sans MS" pitchFamily="66" charset="0"/>
                <a:hlinkClick r:id="rId3"/>
              </a:rPr>
              <a:t>www.microsoft.office.com</a:t>
            </a:r>
            <a:r>
              <a:rPr lang="cs-CZ" sz="1600" dirty="0" smtClean="0">
                <a:latin typeface="Comic Sans MS" pitchFamily="66" charset="0"/>
              </a:rPr>
              <a:t> </a:t>
            </a:r>
            <a:br>
              <a:rPr lang="cs-CZ" sz="1600" dirty="0" smtClean="0">
                <a:latin typeface="Comic Sans MS" pitchFamily="66" charset="0"/>
              </a:rPr>
            </a:br>
            <a:r>
              <a:rPr lang="cs-CZ" sz="1600" dirty="0" smtClean="0">
                <a:latin typeface="Comic Sans MS" pitchFamily="66" charset="0"/>
              </a:rPr>
              <a:t>Archiv autora</a:t>
            </a:r>
            <a:endParaRPr lang="cs-CZ" sz="1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6083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218</TotalTime>
  <Words>174</Words>
  <Application>Microsoft Office PowerPoint</Application>
  <PresentationFormat>Předvádění na obrazovce (4:3)</PresentationFormat>
  <Paragraphs>49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Snímek 1</vt:lpstr>
      <vt:lpstr>Bulharsko (republika) </vt:lpstr>
      <vt:lpstr>Snímek 3</vt:lpstr>
      <vt:lpstr>Snímek 4</vt:lpstr>
      <vt:lpstr>                  Bulharsky moc rozumět nebudete.    </vt:lpstr>
      <vt:lpstr>Snímek 6</vt:lpstr>
      <vt:lpstr>Ještě jedna zajímavost, je to další kytičková země – pěstuje růže a vyrábí z nich olej jako přísadu do kosmetiky.</vt:lpstr>
      <vt:lpstr>Snímek 8</vt:lpstr>
      <vt:lpstr>Zdroje: www.microsoft.office.com  Archiv autora</vt:lpstr>
    </vt:vector>
  </TitlesOfParts>
  <Company>Byt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Jihovýchodní Evropa</dc:title>
  <dc:creator>Jitka</dc:creator>
  <cp:lastModifiedBy>Martin a Lída</cp:lastModifiedBy>
  <cp:revision>29</cp:revision>
  <dcterms:created xsi:type="dcterms:W3CDTF">2010-02-18T22:14:09Z</dcterms:created>
  <dcterms:modified xsi:type="dcterms:W3CDTF">2012-06-25T14:28:02Z</dcterms:modified>
</cp:coreProperties>
</file>