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7" r:id="rId2"/>
    <p:sldId id="306" r:id="rId3"/>
    <p:sldId id="285" r:id="rId4"/>
    <p:sldId id="286" r:id="rId5"/>
    <p:sldId id="287" r:id="rId6"/>
    <p:sldId id="288" r:id="rId7"/>
    <p:sldId id="299" r:id="rId8"/>
    <p:sldId id="290" r:id="rId9"/>
    <p:sldId id="291" r:id="rId10"/>
    <p:sldId id="293" r:id="rId11"/>
    <p:sldId id="295" r:id="rId12"/>
    <p:sldId id="296" r:id="rId13"/>
    <p:sldId id="300" r:id="rId14"/>
    <p:sldId id="301" r:id="rId15"/>
    <p:sldId id="302" r:id="rId16"/>
    <p:sldId id="30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1AD6-D866-41B7-9E15-8B0B6829943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0B9EB-B915-41DA-827A-A82330292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1361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4FB34-6407-4F10-A817-3DD38C83258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426A2-B3A4-4EC8-A97B-58BBE84E3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059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03FD1-2F44-4F8B-9FEB-E2C32CA6115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ABB4C-490C-4628-8398-86BF2C725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387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A8D46-73FD-441D-8459-8E9F959FC59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3AEEC-A0AF-48FF-90A9-872E212717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1304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E0ED5-99AA-4846-B745-8696FAFB3511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E1006-8F3C-4729-8E18-8C57DFF52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7090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B4DC7-6F02-4FBF-9826-D3A74250154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2B0B2-6691-4EB4-A12E-535BF82EB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062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1B04A-D487-4A44-82BF-E4C0615D994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38D05-CE54-4224-8B04-A054B42DC3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3205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940F6-63D4-47F7-AEC0-47D6AC5DF83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D3FFA-FB5A-4641-89E1-CFA1A6B1A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4883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C5A30-4B42-4EEC-A664-FFC00EDFD526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96B0F-A256-4028-9778-0EE96D840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7208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019FA-2358-4591-AC21-39ACFA2D7E5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60BDE-0687-44EF-A49B-DA34FD3E4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841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FAAD7-FF89-4CD7-9366-40685ACCA23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525F0-8250-433E-A8F1-5B9C55709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2797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9E3052-96CB-4425-8E0D-ED42A4E8E13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A208F67-55F5-45ED-ACD7-A4BC20533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camera.wav"/>
          </p:stSnd>
        </p:sndAc>
      </p:transition>
    </mc:Choice>
    <mc:Fallback>
      <p:transition spd="slow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5957549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VY_32_INOVACE_3403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Země Beneluxu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Západní Evropa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obsahuje základní informace o zemích Beneluxu.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orientuje v základních informacích o Belgii, Lucembursku a Nizozemí.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48309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584176"/>
          </a:xfrm>
        </p:spPr>
        <p:txBody>
          <a:bodyPr/>
          <a:lstStyle/>
          <a:p>
            <a:r>
              <a:rPr lang="cs-CZ" sz="7200" b="1" dirty="0" smtClean="0">
                <a:latin typeface="Comic Sans MS" pitchFamily="66" charset="0"/>
              </a:rPr>
              <a:t>Země BENELUXU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00377" y="2132856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Comic Sans MS" pitchFamily="66" charset="0"/>
              </a:rPr>
              <a:t>Be</a:t>
            </a:r>
            <a:r>
              <a:rPr lang="cs-CZ" sz="4800" dirty="0" smtClean="0">
                <a:latin typeface="Comic Sans MS" pitchFamily="66" charset="0"/>
              </a:rPr>
              <a:t>lgie</a:t>
            </a:r>
            <a:endParaRPr lang="cs-CZ" sz="4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43708" y="2949941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4800" dirty="0" smtClean="0">
                <a:latin typeface="Comic Sans MS" pitchFamily="66" charset="0"/>
              </a:rPr>
              <a:t>izozemí</a:t>
            </a:r>
            <a:endParaRPr lang="cs-CZ" sz="48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4341308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Comic Sans MS" pitchFamily="66" charset="0"/>
              </a:rPr>
              <a:t>Lu</a:t>
            </a:r>
            <a:r>
              <a:rPr lang="cs-CZ" sz="4800" dirty="0" smtClean="0">
                <a:latin typeface="Comic Sans MS" pitchFamily="66" charset="0"/>
              </a:rPr>
              <a:t>cembursko</a:t>
            </a:r>
            <a:endParaRPr lang="cs-CZ" sz="48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50031" y="3510312"/>
            <a:ext cx="6240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endParaRPr lang="cs-CZ" sz="4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28744" y="4941168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Comic Sans MS" pitchFamily="66" charset="0"/>
              </a:rPr>
              <a:t>x</a:t>
            </a:r>
            <a:endParaRPr lang="cs-CZ" sz="48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692697"/>
            <a:ext cx="8258175" cy="324036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Belgie</a:t>
            </a:r>
            <a:r>
              <a:rPr lang="cs-CZ" sz="72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(království)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200" dirty="0" smtClean="0">
                <a:latin typeface="Comic Sans MS" pitchFamily="66" charset="0"/>
              </a:rPr>
              <a:t>Hl. město-</a:t>
            </a:r>
            <a:r>
              <a:rPr lang="cs-CZ" sz="72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7200" dirty="0" smtClean="0">
                <a:solidFill>
                  <a:schemeClr val="accent2"/>
                </a:solidFill>
                <a:latin typeface="Comic Sans MS" pitchFamily="66" charset="0"/>
              </a:rPr>
              <a:t>Brusel</a:t>
            </a:r>
            <a:endParaRPr lang="cs-CZ" sz="7200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7411" name="Picture 3" descr="C:\Users\ZSTREBON\AppData\Local\Microsoft\Windows\Temporary Internet Files\Content.IE5\2D40PVM6\MP90036261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401"/>
          <a:stretch/>
        </p:blipFill>
        <p:spPr bwMode="auto">
          <a:xfrm>
            <a:off x="1547664" y="4185657"/>
            <a:ext cx="2448272" cy="1625316"/>
          </a:xfrm>
          <a:prstGeom prst="rect">
            <a:avLst/>
          </a:prstGeom>
          <a:noFill/>
          <a:ln w="63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54654"/>
            <a:ext cx="2520280" cy="3287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Belgie je důležitá politicky- je zde sídlo Evropské unie.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3633267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Arial" charset="0"/>
              <a:buNone/>
            </a:pPr>
            <a:r>
              <a:rPr lang="cs-CZ" b="1" dirty="0" smtClean="0">
                <a:latin typeface="Comic Sans MS" pitchFamily="66" charset="0"/>
              </a:rPr>
              <a:t>V Bruselu je zajímavá moderní památka</a:t>
            </a:r>
          </a:p>
          <a:p>
            <a:pPr eaLnBrk="1" hangingPunct="1">
              <a:lnSpc>
                <a:spcPct val="150000"/>
              </a:lnSpc>
              <a:buFont typeface="Arial" charset="0"/>
              <a:buNone/>
            </a:pPr>
            <a:r>
              <a:rPr lang="cs-CZ" b="1" dirty="0" err="1" smtClean="0">
                <a:solidFill>
                  <a:schemeClr val="accent2"/>
                </a:solidFill>
                <a:latin typeface="Comic Sans MS" pitchFamily="66" charset="0"/>
              </a:rPr>
              <a:t>Atomium</a:t>
            </a:r>
            <a:r>
              <a:rPr lang="cs-CZ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cs-CZ" dirty="0" smtClean="0">
              <a:solidFill>
                <a:schemeClr val="accent2"/>
              </a:solidFill>
            </a:endParaRPr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84984"/>
            <a:ext cx="2994025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908720"/>
            <a:ext cx="8329612" cy="25922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latin typeface="Comic Sans MS" pitchFamily="66" charset="0"/>
              </a:rPr>
              <a:t>Lidé  si odvážejí slavné belgické pralinky.</a:t>
            </a:r>
            <a:br>
              <a:rPr lang="cs-CZ" sz="5400" dirty="0" smtClean="0">
                <a:latin typeface="Comic Sans MS" pitchFamily="66" charset="0"/>
              </a:rPr>
            </a:br>
            <a:r>
              <a:rPr lang="cs-CZ" sz="5400" dirty="0" smtClean="0">
                <a:latin typeface="Comic Sans MS" pitchFamily="66" charset="0"/>
              </a:rPr>
              <a:t> </a:t>
            </a:r>
            <a:endParaRPr lang="cs-CZ" sz="5400" dirty="0">
              <a:latin typeface="Comic Sans MS" pitchFamily="66" charset="0"/>
            </a:endParaRPr>
          </a:p>
        </p:txBody>
      </p:sp>
      <p:pic>
        <p:nvPicPr>
          <p:cNvPr id="19461" name="Picture 5" descr="C:\Users\ZSTREBON\AppData\Local\Microsoft\Windows\Temporary Internet Files\Content.IE5\ZKCX7K91\MP90042245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613" b="18656"/>
          <a:stretch/>
        </p:blipFill>
        <p:spPr bwMode="auto">
          <a:xfrm>
            <a:off x="4644008" y="3068959"/>
            <a:ext cx="2592288" cy="275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C:\Users\ZSTREBON\AppData\Local\Microsoft\Windows\Temporary Internet Files\Content.IE5\PBK30UQE\MC9002289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36315"/>
            <a:ext cx="1568196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9144000" cy="4104456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 Holandsko</a:t>
            </a:r>
            <a:r>
              <a:rPr lang="cs-CZ" sz="66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(Nizozemí)</a:t>
            </a:r>
            <a:br>
              <a:rPr lang="cs-CZ" sz="66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4800" dirty="0" smtClean="0">
                <a:latin typeface="Comic Sans MS" pitchFamily="66" charset="0"/>
              </a:rPr>
              <a:t>Hl</a:t>
            </a:r>
            <a:r>
              <a:rPr lang="cs-CZ" sz="4800" dirty="0" smtClean="0">
                <a:latin typeface="Comic Sans MS" pitchFamily="66" charset="0"/>
              </a:rPr>
              <a:t>. město </a:t>
            </a:r>
            <a:r>
              <a:rPr lang="cs-CZ" sz="4800" dirty="0" smtClean="0">
                <a:latin typeface="Comic Sans MS" pitchFamily="66" charset="0"/>
              </a:rPr>
              <a:t>–</a:t>
            </a:r>
            <a:r>
              <a:rPr lang="cs-CZ" sz="66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Amsterodam</a:t>
            </a:r>
            <a:br>
              <a:rPr lang="cs-CZ" sz="66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66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  </a:t>
            </a: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-království</a:t>
            </a:r>
            <a:r>
              <a:rPr lang="cs-CZ" sz="6600" dirty="0">
                <a:latin typeface="Comic Sans MS" pitchFamily="66" charset="0"/>
              </a:rPr>
              <a:t/>
            </a:r>
            <a:br>
              <a:rPr lang="cs-CZ" sz="6600" dirty="0">
                <a:latin typeface="Comic Sans MS" pitchFamily="66" charset="0"/>
              </a:rPr>
            </a:br>
            <a:endParaRPr lang="cs-CZ" sz="6600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0483" name="Picture 3" descr="C:\Users\ZSTREBON\AppData\Local\Microsoft\Windows\Temporary Internet Files\Content.IE5\6IA0D8TX\MC900018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815" y="3861048"/>
            <a:ext cx="347196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469" y="2798680"/>
            <a:ext cx="2922835" cy="3353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3855343" cy="567464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latin typeface="Comic Sans MS" pitchFamily="66" charset="0"/>
              </a:rPr>
              <a:t>Amsterodam</a:t>
            </a:r>
            <a:br>
              <a:rPr lang="cs-CZ" u="sng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- hlavní </a:t>
            </a:r>
            <a:r>
              <a:rPr lang="cs-CZ" dirty="0" smtClean="0">
                <a:latin typeface="Comic Sans MS" pitchFamily="66" charset="0"/>
              </a:rPr>
              <a:t>město, je protkáno sítí stok. Je možné přemisťovat se lodí.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2533" name="Picture 5" descr="C:\Users\ZSTREBON\AppData\Local\Microsoft\Windows\Temporary Internet Files\Content.IE5\6IA0D8TX\MP9004330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3574"/>
            <a:ext cx="4057272" cy="607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8258175" cy="235530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Symbolem by mohly být tulipány, které se pěstují na polích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3556" name="Picture 4" descr="C:\Users\ZSTREBON\AppData\Local\Microsoft\Windows\Temporary Internet Files\Content.IE5\ZKCX7K91\MP90043860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952"/>
          <a:stretch/>
        </p:blipFill>
        <p:spPr bwMode="auto">
          <a:xfrm>
            <a:off x="755576" y="2629946"/>
            <a:ext cx="6049144" cy="359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5920" y="4176076"/>
            <a:ext cx="3657600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4829175" cy="106045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A větrné mlýny…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24583" name="Picture 7" descr="C:\Users\ZSTREBON\AppData\Local\Microsoft\Windows\Temporary Internet Files\Content.IE5\2D40PVM6\MP9004038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630163"/>
            <a:ext cx="3528392" cy="253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585" name="Picture 9" descr="C:\Users\ZSTREBON\AppData\Local\Microsoft\Windows\Temporary Internet Files\Content.IE5\ON90GK9C\MP9004014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3744468" cy="4681728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84068" y="3645023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a dřeváky.</a:t>
            </a:r>
            <a:endParaRPr lang="cs-CZ" sz="4400" b="1" dirty="0">
              <a:latin typeface="Comic Sans MS" pitchFamily="66" charset="0"/>
            </a:endParaRPr>
          </a:p>
        </p:txBody>
      </p:sp>
      <p:pic>
        <p:nvPicPr>
          <p:cNvPr id="24587" name="Picture 11" descr="C:\Users\ZSTREBON\AppData\Local\Microsoft\Windows\Temporary Internet Files\Content.IE5\6IA0D8TX\MP90040545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717" t="20149" r="5411" b="7463"/>
          <a:stretch/>
        </p:blipFill>
        <p:spPr bwMode="auto">
          <a:xfrm>
            <a:off x="5004048" y="4443453"/>
            <a:ext cx="3388537" cy="206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74638"/>
            <a:ext cx="8186737" cy="344011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Holandsko je proslavené taky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sýry. Dokonce se některá města po nich jmenují. 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26628" name="Picture 4" descr="C:\Users\ZSTREBON\AppData\Local\Microsoft\Windows\Temporary Internet Files\Content.IE5\1ZU83S3S\MP9003137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5024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73216" y="3789040"/>
            <a:ext cx="390324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Poznáš názvy dvou z nich?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      E    M    G    I     O</a:t>
            </a:r>
            <a:endParaRPr lang="cs-CZ" b="1" dirty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  A       D      U     A     D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77969" y="5404867"/>
            <a:ext cx="290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Eidam, Gouda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8" name="Picture 4" descr="C:\Users\ZSTREBON\AppData\Local\Microsoft\Windows\Temporary Internet Files\Content.IE5\1ZU83S3S\MP9003137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6303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357188"/>
            <a:ext cx="8258175" cy="5768975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  <a:r>
              <a:rPr lang="cs-CZ" dirty="0" smtClean="0">
                <a:latin typeface="Comic Sans MS" pitchFamily="66" charset="0"/>
              </a:rPr>
              <a:t>Kvízová otázka. Jeden člověk odešel po bitvě na Bílé hoře z naší země. Nakonec zůstal v Holandsku a zde je i pohřben.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   Jestli nevíte, napovím, že to byl učitel……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   Dnes mu říkáme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učitel národů</a:t>
            </a:r>
            <a:r>
              <a:rPr lang="cs-CZ" dirty="0" smtClean="0">
                <a:latin typeface="Comic Sans MS" pitchFamily="66" charset="0"/>
              </a:rPr>
              <a:t>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     </a:t>
            </a:r>
            <a:r>
              <a:rPr lang="cs-CZ" sz="8600" b="1" dirty="0" smtClean="0">
                <a:solidFill>
                  <a:srgbClr val="92D050"/>
                </a:solidFill>
                <a:latin typeface="Comic Sans MS" pitchFamily="66" charset="0"/>
              </a:rPr>
              <a:t>A je to………?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600" b="1" dirty="0" smtClean="0">
              <a:solidFill>
                <a:srgbClr val="92D05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6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pPr eaLnBrk="1" hangingPunct="1"/>
            <a:r>
              <a:rPr lang="cs-CZ" b="1" dirty="0" smtClean="0">
                <a:latin typeface="Comic Sans MS" pitchFamily="66" charset="0"/>
              </a:rPr>
              <a:t>Jan Amos Komenský</a:t>
            </a:r>
          </a:p>
        </p:txBody>
      </p:sp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6513" y="1556792"/>
            <a:ext cx="3990975" cy="451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571500"/>
            <a:ext cx="8329612" cy="602585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Lucembursko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latin typeface="Comic Sans MS" pitchFamily="66" charset="0"/>
              </a:rPr>
              <a:t>Hl. </a:t>
            </a:r>
            <a:r>
              <a:rPr lang="cs-CZ" sz="4400" dirty="0" smtClean="0">
                <a:latin typeface="Comic Sans MS" pitchFamily="66" charset="0"/>
              </a:rPr>
              <a:t>město - </a:t>
            </a:r>
            <a:r>
              <a:rPr lang="cs-CZ" sz="5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Luxembourg</a:t>
            </a:r>
            <a:endParaRPr lang="cs-CZ" sz="5400" b="1" dirty="0" smtClean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   (</a:t>
            </a:r>
            <a:r>
              <a:rPr lang="cs-CZ" sz="5400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vévodství)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2771" name="Picture 3" descr="C:\Users\ZSTREBON\AppData\Local\Microsoft\Windows\Temporary Internet Files\Content.IE5\8H513F4A\MP9003627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65557"/>
            <a:ext cx="3657600" cy="2188464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55698"/>
            <a:ext cx="2664296" cy="2598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274638"/>
            <a:ext cx="5151487" cy="466653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Malá země, ale pro nás velmi důležitá. Kdyby nebylo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Jana Lucemburského</a:t>
            </a:r>
            <a:r>
              <a:rPr lang="cs-CZ" dirty="0" smtClean="0">
                <a:latin typeface="Comic Sans MS" pitchFamily="66" charset="0"/>
              </a:rPr>
              <a:t>, nebylo by ani…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379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4130"/>
            <a:ext cx="2664296" cy="601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44605" y="5055567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Comic Sans MS" pitchFamily="66" charset="0"/>
                <a:ea typeface="+mj-ea"/>
                <a:cs typeface="+mj-cs"/>
              </a:rPr>
              <a:t>….Karla IV.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401050" cy="1224136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              Z</a:t>
            </a:r>
            <a:r>
              <a:rPr lang="cs-CZ" sz="3000" dirty="0" smtClean="0">
                <a:latin typeface="Comic Sans MS" pitchFamily="66" charset="0"/>
              </a:rPr>
              <a:t>emě  </a:t>
            </a:r>
            <a:r>
              <a:rPr lang="cs-CZ" sz="3900" b="1" dirty="0" smtClean="0">
                <a:solidFill>
                  <a:srgbClr val="FF0000"/>
                </a:solidFill>
                <a:latin typeface="Comic Sans MS" pitchFamily="66" charset="0"/>
              </a:rPr>
              <a:t>Beneluxu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800" b="1" dirty="0" smtClean="0">
                <a:latin typeface="Comic Sans MS" pitchFamily="66" charset="0"/>
              </a:rPr>
              <a:t>jsou: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80755" y="2060848"/>
            <a:ext cx="1575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BE</a:t>
            </a:r>
            <a:r>
              <a:rPr lang="cs-CZ" sz="3600" dirty="0" err="1" smtClean="0">
                <a:latin typeface="Comic Sans MS" pitchFamily="66" charset="0"/>
              </a:rPr>
              <a:t>lgie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59" y="1852678"/>
            <a:ext cx="33425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+ 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3600" dirty="0" smtClean="0">
                <a:latin typeface="Comic Sans MS" pitchFamily="66" charset="0"/>
              </a:rPr>
              <a:t>izozemí</a:t>
            </a:r>
            <a:r>
              <a:rPr lang="cs-CZ" sz="4800" dirty="0" smtClean="0">
                <a:latin typeface="Comic Sans MS" pitchFamily="66" charset="0"/>
              </a:rPr>
              <a:t> 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95905" y="1668011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>
                <a:latin typeface="Comic Sans MS" pitchFamily="66" charset="0"/>
              </a:rPr>
              <a:t>+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sz="3600" dirty="0">
                <a:solidFill>
                  <a:srgbClr val="FF0000"/>
                </a:solidFill>
                <a:latin typeface="Comic Sans MS" pitchFamily="66" charset="0"/>
              </a:rPr>
              <a:t>Lu</a:t>
            </a:r>
            <a:r>
              <a:rPr lang="cs-CZ" sz="3600" dirty="0">
                <a:latin typeface="Comic Sans MS" pitchFamily="66" charset="0"/>
              </a:rPr>
              <a:t>cembursko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3284984"/>
            <a:ext cx="78407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Comic Sans MS" pitchFamily="66" charset="0"/>
              </a:rPr>
              <a:t>Co mají tyto země  společného?</a:t>
            </a:r>
            <a:endParaRPr lang="cs-CZ" sz="40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453387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Ani jedna z nich není republikou.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58175" cy="3024336"/>
          </a:xfrm>
        </p:spPr>
        <p:txBody>
          <a:bodyPr/>
          <a:lstStyle/>
          <a:p>
            <a:pPr eaLnBrk="1" hangingPunct="1">
              <a:buNone/>
            </a:pPr>
            <a:r>
              <a:rPr lang="cs-CZ" sz="1400" b="1" u="sng" dirty="0" smtClean="0">
                <a:latin typeface="Comic Sans MS" pitchFamily="66" charset="0"/>
              </a:rPr>
              <a:t>Použité zdroje:</a:t>
            </a: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</a:rPr>
              <a:t>http://upload.wikimedia.org/wikipedia/commons/thumb/e/ef/Coats_of_arms_of_Belgium_Government.svg/460px-Coats_of_arms_of_Belgium_Government.svg.png</a:t>
            </a: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</a:rPr>
              <a:t>http://upload.wikimedia.org/wikipedia/commons/thumb/a/aa/Coat_of_arms_of_the_Netherlands_-_02.svg/523px-Coat_of_arms_of_the_Netherlands_-_02.svg.png</a:t>
            </a: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</a:rPr>
              <a:t>http://upload.wikimedia.org/wikipedia/commons/c/ce/Johan_amos_comenius_1592-1671.jpg</a:t>
            </a: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</a:rPr>
              <a:t>http://upload.wikimedia.org/wikipedia/commons/thumb/a/ab/Coat_of_Arms_of_Luxembourg.svg/525px-Coat_of_Arms_of_Luxembourg.svg.png</a:t>
            </a: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</a:rPr>
              <a:t>http://upload.wikimedia.org/wikipedia/commons/thumb/1/17/Honzik_retus.jpg/170px-Honzik_retus.jpg</a:t>
            </a: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  <a:hlinkClick r:id="rId3"/>
              </a:rPr>
              <a:t>www.microsoft.office.com</a:t>
            </a:r>
            <a:endParaRPr lang="cs-CZ" sz="1400" b="1" dirty="0" smtClean="0">
              <a:latin typeface="Comic Sans MS" pitchFamily="66" charset="0"/>
            </a:endParaRPr>
          </a:p>
          <a:p>
            <a:pPr eaLnBrk="1" hangingPunct="1">
              <a:buNone/>
            </a:pPr>
            <a:r>
              <a:rPr lang="cs-CZ" sz="1400" b="1" dirty="0" smtClean="0">
                <a:latin typeface="Comic Sans MS" pitchFamily="66" charset="0"/>
              </a:rPr>
              <a:t>Archiv autora</a:t>
            </a:r>
          </a:p>
          <a:p>
            <a:pPr eaLnBrk="1" hangingPunct="1">
              <a:buNone/>
            </a:pPr>
            <a:endParaRPr lang="cs-CZ" sz="1400" b="1" dirty="0" smtClean="0">
              <a:latin typeface="Comic Sans MS" pitchFamily="66" charset="0"/>
            </a:endParaRPr>
          </a:p>
          <a:p>
            <a:pPr eaLnBrk="1" hangingPunct="1">
              <a:buNone/>
            </a:pPr>
            <a:endParaRPr lang="cs-CZ" sz="1400" b="1" dirty="0" smtClean="0">
              <a:latin typeface="Comic Sans MS" pitchFamily="66" charset="0"/>
            </a:endParaRPr>
          </a:p>
          <a:p>
            <a:pPr eaLnBrk="1" hangingPunct="1">
              <a:buNone/>
            </a:pPr>
            <a:endParaRPr lang="cs-CZ" sz="1400" b="1" dirty="0" smtClean="0"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275</Words>
  <Application>Microsoft Office PowerPoint</Application>
  <PresentationFormat>Předvádění na obrazovce (4:3)</PresentationFormat>
  <Paragraphs>67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Země BENELUXU</vt:lpstr>
      <vt:lpstr>Snímek 3</vt:lpstr>
      <vt:lpstr>Belgie je důležitá politicky- je zde sídlo Evropské unie.</vt:lpstr>
      <vt:lpstr>Lidé  si odvážejí slavné belgické pralinky.  </vt:lpstr>
      <vt:lpstr> Holandsko(Nizozemí) Hl. město –Amsterodam    -království </vt:lpstr>
      <vt:lpstr>Amsterodam - hlavní město, je protkáno sítí stok. Je možné přemisťovat se lodí.</vt:lpstr>
      <vt:lpstr>Symbolem by mohly být tulipány, které se pěstují na polích.</vt:lpstr>
      <vt:lpstr>A větrné mlýny…</vt:lpstr>
      <vt:lpstr>Holandsko je proslavené taky sýry. Dokonce se některá města po nich jmenují. </vt:lpstr>
      <vt:lpstr>Snímek 11</vt:lpstr>
      <vt:lpstr>Jan Amos Komenský</vt:lpstr>
      <vt:lpstr>Snímek 13</vt:lpstr>
      <vt:lpstr>Malá země, ale pro nás velmi důležitá. Kdyby nebylo Jana Lucemburského, nebylo by ani…</vt:lpstr>
      <vt:lpstr>Snímek 15</vt:lpstr>
      <vt:lpstr>Snímek 16</vt:lpstr>
    </vt:vector>
  </TitlesOfParts>
  <Company>Byt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</dc:title>
  <dc:creator>Jitka</dc:creator>
  <cp:lastModifiedBy>Martin a Lída</cp:lastModifiedBy>
  <cp:revision>50</cp:revision>
  <dcterms:created xsi:type="dcterms:W3CDTF">2010-02-07T14:16:06Z</dcterms:created>
  <dcterms:modified xsi:type="dcterms:W3CDTF">2012-06-25T14:35:02Z</dcterms:modified>
</cp:coreProperties>
</file>