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10" r:id="rId2"/>
    <p:sldId id="272" r:id="rId3"/>
    <p:sldId id="273" r:id="rId4"/>
    <p:sldId id="307" r:id="rId5"/>
    <p:sldId id="274" r:id="rId6"/>
    <p:sldId id="276" r:id="rId7"/>
    <p:sldId id="277" r:id="rId8"/>
    <p:sldId id="278" r:id="rId9"/>
    <p:sldId id="279" r:id="rId10"/>
    <p:sldId id="280" r:id="rId11"/>
    <p:sldId id="281" r:id="rId12"/>
    <p:sldId id="308" r:id="rId13"/>
    <p:sldId id="309" r:id="rId14"/>
    <p:sldId id="283" r:id="rId15"/>
    <p:sldId id="284" r:id="rId16"/>
    <p:sldId id="311" r:id="rId17"/>
    <p:sldId id="305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C41060-3527-437D-B095-1100AF057047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EF50F29-93C4-4CE7-80AE-05B05739368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6731D5-C61E-4C35-8C02-260F32941039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2DD87B-D373-4D7B-BB8C-602CE3AB7A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94C333B-D05B-4128-B31A-27DF200F9EE0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17145E-7A19-4D4C-B258-34D9DD3AE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68D588-C2F7-44D8-AD05-9783B29DF9B9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729CA2-6849-4661-BF94-5CA7A2D658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4C897C-1E2E-4D94-96B8-2EC00B261D7D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FBF38CB-EDE5-4DC2-A45B-04B94E5D794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5528DB-DBED-4B12-8DA7-D8C26FDD2217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8B100C-EDFF-4A58-BEDC-2B7EE4EC373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E89A03E-0F54-4615-A692-322030D57864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445359-D48A-48E6-BA18-1C9B63720C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D504C7-A1AA-4E15-B312-FFE17FEADDE4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67DD17-06F5-4164-B04F-610AB4E86B9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59239C-AA57-4B30-A62F-1351562AABFC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AE6425-1FE0-46E9-B230-D409DC68529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79D58F-62E7-497C-A7BC-63FBF0ABA524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8E41A8-9894-42EB-9873-66E40701592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50AFEF-96C1-40EE-BBD6-8B2A2401A18E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320D43-2C1A-4A95-AA31-CA5D2F051D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4E86719C-4B08-4E82-9516-BC42F2E8C862}" type="datetimeFigureOut">
              <a:rPr lang="cs-CZ" smtClean="0"/>
              <a:pPr>
                <a:defRPr/>
              </a:pPr>
              <a:t>11.4.2012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E55DC5D4-2C0B-4557-99FE-84A8443A7B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4874628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VY_32_INOVACE_3406_Anglie a Irsko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Anglie a Irsko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Západní Evropa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obsahuje základní informace o Anglii a Irsku.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se seznámí se základními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informacíemi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 o Anglii a Irsku.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427719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2"/>
          <p:cNvSpPr>
            <a:spLocks noGrp="1"/>
          </p:cNvSpPr>
          <p:nvPr>
            <p:ph idx="1"/>
          </p:nvPr>
        </p:nvSpPr>
        <p:spPr>
          <a:xfrm>
            <a:off x="484188" y="908050"/>
            <a:ext cx="8229600" cy="52895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8800" b="1" smtClean="0">
                <a:latin typeface="Comic Sans MS" pitchFamily="66" charset="0"/>
              </a:rPr>
              <a:t>Velká Británie</a:t>
            </a:r>
          </a:p>
          <a:p>
            <a:pPr algn="ctr" eaLnBrk="1" hangingPunct="1">
              <a:buFont typeface="Arial" charset="0"/>
              <a:buNone/>
            </a:pPr>
            <a:r>
              <a:rPr lang="cs-CZ" sz="6000" b="1" smtClean="0">
                <a:latin typeface="Comic Sans MS" pitchFamily="66" charset="0"/>
              </a:rPr>
              <a:t>Hl. město- </a:t>
            </a:r>
            <a:r>
              <a:rPr lang="cs-CZ" sz="6000" b="1" smtClean="0">
                <a:solidFill>
                  <a:srgbClr val="FF0000"/>
                </a:solidFill>
                <a:latin typeface="Comic Sans MS" pitchFamily="66" charset="0"/>
              </a:rPr>
              <a:t>Londýn</a:t>
            </a:r>
          </a:p>
          <a:p>
            <a:pPr eaLnBrk="1" hangingPunct="1">
              <a:buFont typeface="Arial" charset="0"/>
              <a:buNone/>
            </a:pPr>
            <a:r>
              <a:rPr lang="cs-CZ" sz="4400" smtClean="0">
                <a:latin typeface="Comic Sans MS" pitchFamily="66" charset="0"/>
              </a:rPr>
              <a:t>    (království)</a:t>
            </a:r>
          </a:p>
          <a:p>
            <a:pPr algn="ctr" eaLnBrk="1" hangingPunct="1">
              <a:buFont typeface="Arial" charset="0"/>
              <a:buNone/>
            </a:pPr>
            <a:endParaRPr lang="cs-CZ" sz="6000" b="1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2051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575" y="4424363"/>
            <a:ext cx="3554413" cy="1778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500" y="3794125"/>
            <a:ext cx="2500313" cy="2420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571500" y="764704"/>
            <a:ext cx="8115300" cy="5472608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>
                <a:latin typeface="Comic Sans MS" pitchFamily="66" charset="0"/>
              </a:rPr>
              <a:t/>
            </a:r>
            <a:br>
              <a:rPr lang="cs-CZ" b="1" dirty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/>
            </a:r>
            <a:br>
              <a:rPr lang="cs-CZ" b="1" dirty="0" smtClean="0">
                <a:latin typeface="Comic Sans MS" pitchFamily="66" charset="0"/>
              </a:rPr>
            </a:br>
            <a:r>
              <a:rPr lang="cs-CZ" b="1" dirty="0" smtClean="0">
                <a:latin typeface="Comic Sans MS" pitchFamily="66" charset="0"/>
              </a:rPr>
              <a:t>Velká Británie </a:t>
            </a:r>
            <a:r>
              <a:rPr lang="cs-CZ" sz="4000" dirty="0" smtClean="0">
                <a:latin typeface="Comic Sans MS" pitchFamily="66" charset="0"/>
              </a:rPr>
              <a:t>je monarchie.</a:t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Skládá se z několika území-</a:t>
            </a:r>
            <a:r>
              <a:rPr lang="cs-CZ" sz="4000" b="1" dirty="0" smtClean="0">
                <a:latin typeface="Comic Sans MS" pitchFamily="66" charset="0"/>
              </a:rPr>
              <a:t>Anglie, Skotska, Walesu </a:t>
            </a:r>
            <a:r>
              <a:rPr lang="cs-CZ" sz="4000" dirty="0" smtClean="0">
                <a:latin typeface="Comic Sans MS" pitchFamily="66" charset="0"/>
              </a:rPr>
              <a:t>a </a:t>
            </a:r>
            <a:r>
              <a:rPr lang="cs-CZ" sz="4000" b="1" dirty="0" smtClean="0">
                <a:latin typeface="Comic Sans MS" pitchFamily="66" charset="0"/>
              </a:rPr>
              <a:t>Severního Irska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endParaRPr lang="cs-CZ" sz="4000" b="1" dirty="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636912"/>
            <a:ext cx="1804988" cy="3919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9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8229600" cy="5962650"/>
          </a:xfrm>
        </p:spPr>
        <p:txBody>
          <a:bodyPr anchor="t"/>
          <a:lstStyle/>
          <a:p>
            <a:pPr algn="l">
              <a:lnSpc>
                <a:spcPct val="150000"/>
              </a:lnSpc>
            </a:pPr>
            <a:r>
              <a:rPr lang="cs-CZ" sz="3600" dirty="0" smtClean="0">
                <a:latin typeface="Comic Sans MS" pitchFamily="66" charset="0"/>
              </a:rPr>
              <a:t>Zajímavou částí je </a:t>
            </a:r>
            <a:r>
              <a:rPr lang="cs-CZ" sz="3600" b="1" dirty="0" smtClean="0">
                <a:latin typeface="Comic Sans MS" pitchFamily="66" charset="0"/>
              </a:rPr>
              <a:t>Skotsko.</a:t>
            </a:r>
            <a:r>
              <a:rPr lang="cs-CZ" sz="3600" dirty="0" smtClean="0">
                <a:latin typeface="Comic Sans MS" pitchFamily="66" charset="0"/>
              </a:rPr>
              <a:t/>
            </a:r>
            <a:br>
              <a:rPr lang="cs-CZ" sz="3600" dirty="0" smtClean="0">
                <a:latin typeface="Comic Sans MS" pitchFamily="66" charset="0"/>
              </a:rPr>
            </a:br>
            <a:r>
              <a:rPr lang="cs-CZ" sz="3400" dirty="0" smtClean="0">
                <a:latin typeface="Comic Sans MS" pitchFamily="66" charset="0"/>
              </a:rPr>
              <a:t>Ke </a:t>
            </a:r>
            <a:r>
              <a:rPr lang="cs-CZ" sz="3400" dirty="0" err="1" smtClean="0">
                <a:latin typeface="Comic Sans MS" pitchFamily="66" charset="0"/>
              </a:rPr>
              <a:t>skotům</a:t>
            </a:r>
            <a:r>
              <a:rPr lang="cs-CZ" sz="3400" dirty="0" smtClean="0">
                <a:latin typeface="Comic Sans MS" pitchFamily="66" charset="0"/>
              </a:rPr>
              <a:t> patří dudy a skotská kostkatá </a:t>
            </a:r>
            <a:r>
              <a:rPr lang="cs-CZ" sz="3400" dirty="0" smtClean="0">
                <a:latin typeface="Comic Sans MS" pitchFamily="66" charset="0"/>
              </a:rPr>
              <a:t>sukně(kilt), </a:t>
            </a:r>
            <a:r>
              <a:rPr lang="cs-CZ" sz="3400" dirty="0" smtClean="0">
                <a:latin typeface="Comic Sans MS" pitchFamily="66" charset="0"/>
              </a:rPr>
              <a:t>kterou nosí  muži a jsou na ni hrdí! Vypráví se o nich </a:t>
            </a:r>
            <a:r>
              <a:rPr lang="cs-CZ" sz="3400" dirty="0" smtClean="0">
                <a:latin typeface="Comic Sans MS" pitchFamily="66" charset="0"/>
              </a:rPr>
              <a:t/>
            </a:r>
            <a:br>
              <a:rPr lang="cs-CZ" sz="3400" dirty="0" smtClean="0">
                <a:latin typeface="Comic Sans MS" pitchFamily="66" charset="0"/>
              </a:rPr>
            </a:br>
            <a:r>
              <a:rPr lang="cs-CZ" sz="3400" dirty="0" smtClean="0">
                <a:latin typeface="Comic Sans MS" pitchFamily="66" charset="0"/>
              </a:rPr>
              <a:t>také </a:t>
            </a:r>
            <a:r>
              <a:rPr lang="cs-CZ" sz="3400" dirty="0" smtClean="0">
                <a:latin typeface="Comic Sans MS" pitchFamily="66" charset="0"/>
              </a:rPr>
              <a:t>vtipy, že jsou hodně </a:t>
            </a:r>
            <a:r>
              <a:rPr lang="cs-CZ" sz="3400" dirty="0" smtClean="0">
                <a:latin typeface="Comic Sans MS" pitchFamily="66" charset="0"/>
              </a:rPr>
              <a:t>spořiví</a:t>
            </a:r>
            <a:r>
              <a:rPr lang="cs-CZ" sz="3400" dirty="0" smtClean="0">
                <a:latin typeface="Comic Sans MS" pitchFamily="66" charset="0"/>
              </a:rPr>
              <a:t>. </a:t>
            </a:r>
            <a:r>
              <a:rPr lang="cs-CZ" sz="3400" dirty="0" smtClean="0">
                <a:latin typeface="Comic Sans MS" pitchFamily="66" charset="0"/>
              </a:rPr>
              <a:t/>
            </a:r>
            <a:br>
              <a:rPr lang="cs-CZ" sz="3400" dirty="0" smtClean="0">
                <a:latin typeface="Comic Sans MS" pitchFamily="66" charset="0"/>
              </a:rPr>
            </a:br>
            <a:r>
              <a:rPr lang="cs-CZ" sz="3400" dirty="0" smtClean="0">
                <a:latin typeface="Comic Sans MS" pitchFamily="66" charset="0"/>
              </a:rPr>
              <a:t>Film </a:t>
            </a:r>
            <a:r>
              <a:rPr lang="cs-CZ" sz="3400" dirty="0" smtClean="0">
                <a:latin typeface="Comic Sans MS" pitchFamily="66" charset="0"/>
              </a:rPr>
              <a:t>Statečné srdce </a:t>
            </a:r>
            <a:r>
              <a:rPr lang="cs-CZ" sz="3400" dirty="0" smtClean="0">
                <a:latin typeface="Comic Sans MS" pitchFamily="66" charset="0"/>
              </a:rPr>
              <a:t>vypráví</a:t>
            </a:r>
            <a:br>
              <a:rPr lang="cs-CZ" sz="3400" dirty="0" smtClean="0">
                <a:latin typeface="Comic Sans MS" pitchFamily="66" charset="0"/>
              </a:rPr>
            </a:br>
            <a:r>
              <a:rPr lang="cs-CZ" sz="3400" dirty="0" smtClean="0">
                <a:latin typeface="Comic Sans MS" pitchFamily="66" charset="0"/>
              </a:rPr>
              <a:t> o </a:t>
            </a:r>
            <a:r>
              <a:rPr lang="cs-CZ" sz="3400" dirty="0" smtClean="0">
                <a:latin typeface="Comic Sans MS" pitchFamily="66" charset="0"/>
              </a:rPr>
              <a:t>touze </a:t>
            </a:r>
            <a:r>
              <a:rPr lang="cs-CZ" sz="3400" dirty="0" smtClean="0">
                <a:latin typeface="Comic Sans MS" pitchFamily="66" charset="0"/>
              </a:rPr>
              <a:t>Skotů </a:t>
            </a:r>
            <a:r>
              <a:rPr lang="cs-CZ" sz="3400" dirty="0" smtClean="0">
                <a:latin typeface="Comic Sans MS" pitchFamily="66" charset="0"/>
              </a:rPr>
              <a:t>vyhrát svobodu..</a:t>
            </a:r>
            <a:endParaRPr lang="cs-CZ" sz="3400" dirty="0" smtClean="0"/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6323012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3600" smtClean="0">
                <a:latin typeface="Comic Sans MS" pitchFamily="66" charset="0"/>
              </a:rPr>
              <a:t>Anglie také podmaňovala sousední Irsko a Francii. Mezi Anglií a Francií je </a:t>
            </a:r>
            <a:r>
              <a:rPr lang="cs-CZ" sz="3600" smtClean="0">
                <a:solidFill>
                  <a:srgbClr val="00B0F0"/>
                </a:solidFill>
                <a:latin typeface="Comic Sans MS" pitchFamily="66" charset="0"/>
              </a:rPr>
              <a:t>Lamanššký průliv</a:t>
            </a:r>
            <a:r>
              <a:rPr lang="cs-CZ" sz="3600" smtClean="0">
                <a:latin typeface="Comic Sans MS" pitchFamily="66" charset="0"/>
              </a:rPr>
              <a:t>, který se lidé pokoušejí přeplavat.</a:t>
            </a:r>
            <a:br>
              <a:rPr lang="cs-CZ" sz="3600" smtClean="0">
                <a:latin typeface="Comic Sans MS" pitchFamily="66" charset="0"/>
              </a:rPr>
            </a:br>
            <a:r>
              <a:rPr lang="cs-CZ" sz="3600" smtClean="0">
                <a:latin typeface="Comic Sans MS" pitchFamily="66" charset="0"/>
              </a:rPr>
              <a:t>Dnes jsou tyto </a:t>
            </a:r>
            <a:br>
              <a:rPr lang="cs-CZ" sz="3600" smtClean="0">
                <a:latin typeface="Comic Sans MS" pitchFamily="66" charset="0"/>
              </a:rPr>
            </a:br>
            <a:r>
              <a:rPr lang="cs-CZ" sz="3600" smtClean="0">
                <a:latin typeface="Comic Sans MS" pitchFamily="66" charset="0"/>
              </a:rPr>
              <a:t>země propojeny</a:t>
            </a:r>
            <a:br>
              <a:rPr lang="cs-CZ" sz="3600" smtClean="0">
                <a:latin typeface="Comic Sans MS" pitchFamily="66" charset="0"/>
              </a:rPr>
            </a:br>
            <a:r>
              <a:rPr lang="cs-CZ" sz="3600" smtClean="0">
                <a:latin typeface="Comic Sans MS" pitchFamily="66" charset="0"/>
              </a:rPr>
              <a:t>podmořským </a:t>
            </a:r>
            <a:br>
              <a:rPr lang="cs-CZ" sz="3600" smtClean="0">
                <a:latin typeface="Comic Sans MS" pitchFamily="66" charset="0"/>
              </a:rPr>
            </a:br>
            <a:r>
              <a:rPr lang="cs-CZ" sz="3600" smtClean="0">
                <a:latin typeface="Comic Sans MS" pitchFamily="66" charset="0"/>
              </a:rPr>
              <a:t>tunelem.</a:t>
            </a:r>
            <a:endParaRPr lang="cs-CZ" sz="3600" smtClean="0"/>
          </a:p>
        </p:txBody>
      </p:sp>
      <p:pic>
        <p:nvPicPr>
          <p:cNvPr id="5123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15" t="31367" r="22263" b="18665"/>
          <a:stretch>
            <a:fillRect/>
          </a:stretch>
        </p:blipFill>
        <p:spPr bwMode="auto">
          <a:xfrm>
            <a:off x="4787900" y="3068638"/>
            <a:ext cx="3811588" cy="338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74638"/>
            <a:ext cx="8186737" cy="16541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Comic Sans MS" pitchFamily="66" charset="0"/>
              </a:rPr>
              <a:t/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Takto vypadá Anglie, když přijíždíte po moři.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147" name="Picture 4" descr="C:\Users\ZSTREBON\AppData\Local\Microsoft\Windows\Temporary Internet Files\Content.IE5\ZKCX7K91\MP90043404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2276475"/>
            <a:ext cx="6394450" cy="424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28625" y="274638"/>
            <a:ext cx="8258175" cy="1368425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3600" b="1" dirty="0" smtClean="0">
                <a:latin typeface="Comic Sans MS" pitchFamily="66" charset="0"/>
              </a:rPr>
              <a:t>Anglická královna (Alžběta </a:t>
            </a:r>
            <a:r>
              <a:rPr lang="cs-CZ" sz="3600" b="1" dirty="0" err="1" smtClean="0">
                <a:latin typeface="Comic Sans MS" pitchFamily="66" charset="0"/>
              </a:rPr>
              <a:t>ll</a:t>
            </a:r>
            <a:r>
              <a:rPr lang="cs-CZ" sz="3600" b="1" dirty="0" smtClean="0">
                <a:latin typeface="Comic Sans MS" pitchFamily="66" charset="0"/>
              </a:rPr>
              <a:t>.) 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sídlí v Buckinghamském paláci.</a:t>
            </a:r>
          </a:p>
        </p:txBody>
      </p:sp>
      <p:pic>
        <p:nvPicPr>
          <p:cNvPr id="7171" name="Picture 6" descr="C:\Users\ZSTREBON\AppData\Local\Microsoft\Windows\Temporary Internet Files\Content.IE5\ON90GK9C\MP90040242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5" y="1927225"/>
            <a:ext cx="5818188" cy="3878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2019300"/>
            <a:ext cx="2735262" cy="3786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b="1" smtClean="0">
                <a:latin typeface="Comic Sans MS" pitchFamily="66" charset="0"/>
              </a:rPr>
              <a:t>Takto vypadá stráž, která hlídá palác</a:t>
            </a:r>
          </a:p>
        </p:txBody>
      </p:sp>
      <p:pic>
        <p:nvPicPr>
          <p:cNvPr id="23556" name="Picture 4" descr="C:\Users\ZSTREBON\AppData\Local\Microsoft\Windows\Temporary Internet Files\Content.IE5\JM80PW4R\MP900423757[1].jpg"/>
          <p:cNvPicPr>
            <a:picLocks noChangeAspect="1" noChangeArrowheads="1"/>
          </p:cNvPicPr>
          <p:nvPr/>
        </p:nvPicPr>
        <p:blipFill rotWithShape="1">
          <a:blip r:embed="rId3"/>
          <a:srcRect t="24416" b="11013"/>
          <a:stretch/>
        </p:blipFill>
        <p:spPr bwMode="auto">
          <a:xfrm>
            <a:off x="971550" y="1628775"/>
            <a:ext cx="6711950" cy="4371975"/>
          </a:xfrm>
          <a:prstGeom prst="rect">
            <a:avLst/>
          </a:prstGeom>
          <a:noFill/>
          <a:ln>
            <a:solidFill>
              <a:schemeClr val="tx1">
                <a:lumMod val="65000"/>
                <a:lumOff val="3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b="1" smtClean="0">
                <a:latin typeface="Comic Sans MS" pitchFamily="66" charset="0"/>
              </a:rPr>
              <a:t>Další z památek Londýna: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639763" y="1341438"/>
            <a:ext cx="8115300" cy="4840287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>
                <a:latin typeface="Comic Sans MS" pitchFamily="66" charset="0"/>
              </a:rPr>
              <a:t>Tower Bridge                  Big Ben</a:t>
            </a:r>
          </a:p>
        </p:txBody>
      </p:sp>
      <p:pic>
        <p:nvPicPr>
          <p:cNvPr id="9220" name="Picture 6" descr="C:\Users\ZSTREBON\AppData\Local\Microsoft\Windows\Temporary Internet Files\Content.IE5\2D40PVM6\MP90042375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00" y="2001838"/>
            <a:ext cx="4606925" cy="4652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8" descr="C:\Users\ZSTREBON\AppData\Local\Microsoft\Windows\Temporary Internet Files\Content.IE5\2D40PVM6\MP90040052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33" t="12927" b="12642"/>
          <a:stretch>
            <a:fillRect/>
          </a:stretch>
        </p:blipFill>
        <p:spPr bwMode="auto">
          <a:xfrm>
            <a:off x="5343525" y="2001838"/>
            <a:ext cx="3552825" cy="465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496943" cy="6453336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cs-CZ" sz="4000" dirty="0" smtClean="0">
                <a:latin typeface="Comic Sans MS" pitchFamily="66" charset="0"/>
              </a:rPr>
              <a:t/>
            </a:r>
            <a:br>
              <a:rPr lang="cs-CZ" sz="4000" dirty="0" smtClean="0">
                <a:latin typeface="Comic Sans MS" pitchFamily="66" charset="0"/>
              </a:rPr>
            </a:br>
            <a:r>
              <a:rPr lang="cs-CZ" sz="4000" dirty="0" smtClean="0">
                <a:latin typeface="Comic Sans MS" pitchFamily="66" charset="0"/>
              </a:rPr>
              <a:t>Zajímavost – i v  Anglii byli Keltové a z této doby se zachovaly části chrámu, který slavil příchod slunovratu. Přesně v tento den zasvítil paprsek slunce na hlavní oltář.</a:t>
            </a:r>
            <a:br>
              <a:rPr lang="cs-CZ" sz="4000" dirty="0" smtClean="0">
                <a:latin typeface="Comic Sans MS" pitchFamily="66" charset="0"/>
              </a:rPr>
            </a:br>
            <a:endParaRPr lang="cs-CZ" sz="4000" dirty="0" smtClean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3708400" y="1052513"/>
            <a:ext cx="4978400" cy="1368425"/>
          </a:xfrm>
        </p:spPr>
        <p:txBody>
          <a:bodyPr/>
          <a:lstStyle/>
          <a:p>
            <a:pPr eaLnBrk="1" hangingPunct="1"/>
            <a:r>
              <a:rPr lang="cs-CZ" smtClean="0">
                <a:latin typeface="Comic Sans MS" pitchFamily="66" charset="0"/>
              </a:rPr>
              <a:t>  </a:t>
            </a:r>
            <a:r>
              <a:rPr lang="cs-CZ" sz="6000" b="1" smtClean="0">
                <a:latin typeface="Comic Sans MS" pitchFamily="66" charset="0"/>
              </a:rPr>
              <a:t>Stonehenge</a:t>
            </a:r>
          </a:p>
        </p:txBody>
      </p:sp>
      <p:pic>
        <p:nvPicPr>
          <p:cNvPr id="11267" name="Picture 7" descr="C:\Users\ZSTREBON\AppData\Local\Microsoft\Windows\Temporary Internet Files\Content.IE5\JM80PW4R\MP9004005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647700"/>
            <a:ext cx="3902075" cy="260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8" descr="C:\Users\ZSTREBON\AppData\Local\Microsoft\Windows\Temporary Internet Files\Content.IE5\ZKCX7K91\MP90040040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3429000"/>
            <a:ext cx="4608513" cy="3071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2448272"/>
          </a:xfrm>
        </p:spPr>
        <p:txBody>
          <a:bodyPr/>
          <a:lstStyle/>
          <a:p>
            <a:pPr algn="l" eaLnBrk="1" hangingPunct="1"/>
            <a:r>
              <a:rPr lang="cs-CZ" sz="3600" b="1" dirty="0" smtClean="0">
                <a:latin typeface="Comic Sans MS" pitchFamily="66" charset="0"/>
              </a:rPr>
              <a:t>A něco málo k anglickým zvykům.</a:t>
            </a:r>
            <a:br>
              <a:rPr lang="cs-CZ" sz="3600" b="1" dirty="0" smtClean="0">
                <a:latin typeface="Comic Sans MS" pitchFamily="66" charset="0"/>
              </a:rPr>
            </a:br>
            <a:r>
              <a:rPr lang="cs-CZ" sz="3600" b="1" dirty="0" smtClean="0">
                <a:latin typeface="Comic Sans MS" pitchFamily="66" charset="0"/>
              </a:rPr>
              <a:t>Na co </a:t>
            </a:r>
            <a:r>
              <a:rPr lang="cs-CZ" sz="3600" b="1" dirty="0" err="1" smtClean="0">
                <a:latin typeface="Comic Sans MS" pitchFamily="66" charset="0"/>
              </a:rPr>
              <a:t>angličané</a:t>
            </a:r>
            <a:r>
              <a:rPr lang="cs-CZ" sz="3600" b="1" dirty="0" smtClean="0">
                <a:latin typeface="Comic Sans MS" pitchFamily="66" charset="0"/>
              </a:rPr>
              <a:t> nikdy nezapomenou o páté hodině?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3779912" y="2967964"/>
            <a:ext cx="4707309" cy="582542"/>
          </a:xfrm>
        </p:spPr>
        <p:txBody>
          <a:bodyPr>
            <a:noAutofit/>
          </a:bodyPr>
          <a:lstStyle/>
          <a:p>
            <a:pPr eaLnBrk="1" hangingPunct="1">
              <a:buFont typeface="Arial" charset="0"/>
              <a:buNone/>
            </a:pPr>
            <a:r>
              <a:rPr lang="cs-CZ" sz="3200" b="1" dirty="0" smtClean="0">
                <a:latin typeface="Comic Sans MS" pitchFamily="66" charset="0"/>
              </a:rPr>
              <a:t>Pravidelně mají čaj….</a:t>
            </a:r>
          </a:p>
        </p:txBody>
      </p:sp>
      <p:pic>
        <p:nvPicPr>
          <p:cNvPr id="12292" name="Picture 5" descr="C:\Users\ZSTREBON\AppData\Local\Microsoft\Windows\Temporary Internet Files\Content.IE5\ZKCX7K91\MP9003210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996952"/>
            <a:ext cx="2304256" cy="3229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ZSTREBON\AppData\Local\Microsoft\Windows\Temporary Internet Files\Content.IE5\PBK30UQE\MC900192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347" y="4497250"/>
            <a:ext cx="1903746" cy="1413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572000" y="3818059"/>
            <a:ext cx="2304256" cy="680113"/>
          </a:xfrm>
          <a:prstGeom prst="wedgeRoundRectCallout">
            <a:avLst>
              <a:gd name="adj1" fmla="val -19230"/>
              <a:gd name="adj2" fmla="val 7772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bg1"/>
                </a:solidFill>
                <a:latin typeface="Comic Sans MS" pitchFamily="66" charset="0"/>
              </a:rPr>
              <a:t>…..s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mlékem.</a:t>
            </a:r>
          </a:p>
        </p:txBody>
      </p:sp>
    </p:spTree>
    <p:extLst>
      <p:ext uri="{BB962C8B-B14F-4D97-AF65-F5344CB8AC3E}">
        <p14:creationId xmlns:p14="http://schemas.microsoft.com/office/powerpoint/2010/main" val="416214416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Shrnutí: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2065203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</a:rPr>
              <a:t>Anglie je monarchie (spojené království)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979737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</a:rPr>
              <a:t> královna Alžběta </a:t>
            </a:r>
            <a:r>
              <a:rPr lang="cs-CZ" sz="3200" dirty="0" err="1" smtClean="0">
                <a:latin typeface="Comic Sans MS" pitchFamily="66" charset="0"/>
              </a:rPr>
              <a:t>ll</a:t>
            </a:r>
            <a:r>
              <a:rPr lang="cs-CZ" sz="3200" dirty="0" smtClean="0">
                <a:latin typeface="Comic Sans MS" pitchFamily="66" charset="0"/>
              </a:rPr>
              <a:t>.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3937411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</a:rPr>
              <a:t>  památky Tower </a:t>
            </a:r>
            <a:r>
              <a:rPr lang="cs-CZ" sz="3200" dirty="0" err="1" smtClean="0">
                <a:latin typeface="Comic Sans MS" pitchFamily="66" charset="0"/>
              </a:rPr>
              <a:t>bridge</a:t>
            </a:r>
            <a:r>
              <a:rPr lang="cs-CZ" sz="3200" dirty="0" smtClean="0">
                <a:latin typeface="Comic Sans MS" pitchFamily="66" charset="0"/>
              </a:rPr>
              <a:t>, Big Ben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4797152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latin typeface="Comic Sans MS" pitchFamily="66" charset="0"/>
              </a:rPr>
              <a:t>Angličané dodržují své zvyky - čaj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189028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836613"/>
            <a:ext cx="8186737" cy="280828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Irsko </a:t>
            </a:r>
            <a:r>
              <a:rPr lang="cs-CZ" sz="72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(republika</a:t>
            </a:r>
            <a:r>
              <a:rPr lang="cs-CZ" sz="8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dirty="0" smtClean="0">
                <a:latin typeface="Comic Sans MS" pitchFamily="66" charset="0"/>
              </a:rPr>
              <a:t>  </a:t>
            </a:r>
            <a:r>
              <a:rPr lang="cs-CZ" sz="6000" b="1" dirty="0" err="1" smtClean="0">
                <a:latin typeface="Comic Sans MS" pitchFamily="66" charset="0"/>
              </a:rPr>
              <a:t>Hl.město</a:t>
            </a:r>
            <a:r>
              <a:rPr lang="cs-CZ" sz="6000" b="1" dirty="0" smtClean="0">
                <a:latin typeface="Comic Sans MS" pitchFamily="66" charset="0"/>
              </a:rPr>
              <a:t>- Dublin</a:t>
            </a:r>
            <a:endParaRPr lang="cs-CZ" sz="6000" b="1" dirty="0">
              <a:latin typeface="Comic Sans MS" pitchFamily="66" charset="0"/>
            </a:endParaRPr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4149725"/>
            <a:ext cx="4098925" cy="2047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3429000"/>
            <a:ext cx="2362200" cy="306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7281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b="1" dirty="0" smtClean="0">
                <a:latin typeface="Comic Sans MS" pitchFamily="66" charset="0"/>
              </a:rPr>
              <a:t>Irsko je nazýváno 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smaragdovým ostrovem. </a:t>
            </a:r>
            <a:r>
              <a:rPr lang="cs-CZ" sz="3600" b="1" dirty="0" smtClean="0">
                <a:latin typeface="Comic Sans MS" pitchFamily="66" charset="0"/>
              </a:rPr>
              <a:t>Díky častým dešťům má krásnou zeleň.</a:t>
            </a:r>
            <a:endParaRPr lang="cs-CZ" sz="3600" b="1" dirty="0">
              <a:latin typeface="Comic Sans MS" pitchFamily="66" charset="0"/>
            </a:endParaRPr>
          </a:p>
        </p:txBody>
      </p:sp>
      <p:pic>
        <p:nvPicPr>
          <p:cNvPr id="14339" name="Picture 5" descr="C:\Users\ZSTREBON\AppData\Local\Microsoft\Windows\Temporary Internet Files\Content.IE5\ZKCX7K91\MP9004279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132856"/>
            <a:ext cx="6265305" cy="4463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556792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Hra Ano- ne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49688"/>
            <a:ext cx="483488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Velká Británie je republika.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772816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FF0000"/>
                </a:solidFill>
                <a:latin typeface="Comic Sans MS" pitchFamily="66" charset="0"/>
              </a:rPr>
              <a:t>Ne,monarchie</a:t>
            </a: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.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82498"/>
            <a:ext cx="4608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Královnou je Alžběta II.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0072" y="266498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Ano.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54659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K anglickým zvykům patří čaj o šesté.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88596" y="354659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Ne, o páté.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397936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V historii měla Anglie časté konflikty s Ruskem.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5013176"/>
            <a:ext cx="4548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Ne, s Francií.</a:t>
            </a:r>
            <a:endParaRPr lang="cs-CZ" sz="2800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1560" y="573325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omic Sans MS" pitchFamily="66" charset="0"/>
              </a:rPr>
              <a:t>Irsku se říká Smaragdový ostrov.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94853" y="571687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  <a:latin typeface="Comic Sans MS" pitchFamily="66" charset="0"/>
              </a:rPr>
              <a:t>Ano.</a:t>
            </a:r>
            <a:endParaRPr lang="cs-CZ" sz="2800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349009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640"/>
            <a:ext cx="8229600" cy="6480720"/>
          </a:xfrm>
        </p:spPr>
        <p:txBody>
          <a:bodyPr/>
          <a:lstStyle/>
          <a:p>
            <a:pPr algn="l">
              <a:lnSpc>
                <a:spcPct val="150000"/>
              </a:lnSpc>
              <a:defRPr/>
            </a:pPr>
            <a:r>
              <a:rPr lang="cs-CZ" sz="1600" u="sng" dirty="0" smtClean="0">
                <a:latin typeface="+mn-lt"/>
              </a:rPr>
              <a:t>Použité zdroje: </a:t>
            </a:r>
            <a:r>
              <a:rPr lang="cs-CZ" sz="1600" dirty="0" smtClean="0"/>
              <a:t>http://upload.wikimedia.org/wikipedia/commons/thumb/a/ae/Flag_of_the_United_Kingdom.svg/800px-Flag_of_the_United_Kingdom.svg.png</a:t>
            </a:r>
            <a:br>
              <a:rPr lang="cs-CZ" sz="1600" dirty="0" smtClean="0"/>
            </a:br>
            <a:r>
              <a:rPr lang="cs-CZ" sz="1600" dirty="0" smtClean="0"/>
              <a:t>http://upload.wikimedia.org/wikipedia/commons/thumb/9/98/Royal_Coat_of_Arms_of_the_United_Kingdom.svg/90px-Royal_Coat_of_Arms_of_the_United_Kingdom.svg.png</a:t>
            </a:r>
            <a:br>
              <a:rPr lang="cs-CZ" sz="1600" dirty="0" smtClean="0"/>
            </a:br>
            <a:r>
              <a:rPr lang="cs-CZ" sz="1600" dirty="0" smtClean="0"/>
              <a:t>http://upload.wikimedia.org/wikipedia/commons/thumb/c/c8/EnglishChannel.jpg/800px-EnglishChannel.jpg</a:t>
            </a:r>
            <a:br>
              <a:rPr lang="cs-CZ" sz="1600" dirty="0" smtClean="0"/>
            </a:br>
            <a:r>
              <a:rPr lang="cs-CZ" sz="1600" dirty="0" smtClean="0"/>
              <a:t>http://upload.wikimedia.org/wikipedia/commons/thumb/5/5f/Elizabeth_II_greets_NASA_GSFC_employees%2C_May_8%2C_2007_edit.jpg/433px-Elizabeth_II_greets_NASA_GSFC_employees%2C_May_8%2C_2007_edit.jpg</a:t>
            </a:r>
            <a:br>
              <a:rPr lang="cs-CZ" sz="1600" dirty="0" smtClean="0"/>
            </a:br>
            <a:r>
              <a:rPr lang="cs-CZ" sz="1600" dirty="0" smtClean="0"/>
              <a:t>http://upload.wikimedia.org/wikipedia/commons/thumb/4/45/Flag_of_Ireland.svg/800px-Flag_of_Ireland.svg.png</a:t>
            </a:r>
            <a:br>
              <a:rPr lang="cs-CZ" sz="1600" dirty="0" smtClean="0"/>
            </a:br>
            <a:r>
              <a:rPr lang="cs-CZ" sz="1600" dirty="0" smtClean="0"/>
              <a:t>http://upload.wikimedia.org/wikipedia/commons/thumb/f/fe/Coat_of_arms_of_Ireland.svg/461px-Coat_of_arms_of_Ireland.svg.png</a:t>
            </a:r>
            <a:br>
              <a:rPr lang="cs-CZ" sz="1600" dirty="0" smtClean="0"/>
            </a:br>
            <a:r>
              <a:rPr lang="cs-CZ" sz="1600" dirty="0" smtClean="0">
                <a:hlinkClick r:id="rId3"/>
              </a:rPr>
              <a:t>www.microsoft.office.com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Archiv autora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/>
          </a:p>
        </p:txBody>
      </p:sp>
    </p:spTree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394</TotalTime>
  <Words>240</Words>
  <Application>Microsoft Office PowerPoint</Application>
  <PresentationFormat>Předvádění na obrazovce (4:3)</PresentationFormat>
  <Paragraphs>56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Exekutivní</vt:lpstr>
      <vt:lpstr>Prezentace aplikace PowerPoint</vt:lpstr>
      <vt:lpstr>Prezentace aplikace PowerPoint</vt:lpstr>
      <vt:lpstr>   Velká Británie je monarchie. Skládá se z několika území-Anglie, Skotska, Walesu a Severního Irska. </vt:lpstr>
      <vt:lpstr>Zajímavou částí je Skotsko. Ke skotům patří dudy a skotská kostkatá sukně(kilt), kterou nosí  muži a jsou na ni hrdí! Vypráví se o nich  také vtipy, že jsou hodně spořiví.  Film Statečné srdce vypráví  o touze Skotů vyhrát svobodu..</vt:lpstr>
      <vt:lpstr>Anglie také podmaňovala sousední Irsko a Francii. Mezi Anglií a Francií je Lamanššký průliv, který se lidé pokoušejí přeplavat. Dnes jsou tyto  země propojeny podmořským  tunelem.</vt:lpstr>
      <vt:lpstr> Takto vypadá Anglie, když přijíždíte po moři.</vt:lpstr>
      <vt:lpstr>Anglická královna (Alžběta ll.)  sídlí v Buckinghamském paláci.</vt:lpstr>
      <vt:lpstr>Takto vypadá stráž, která hlídá palác</vt:lpstr>
      <vt:lpstr>Další z památek Londýna:</vt:lpstr>
      <vt:lpstr> Zajímavost – i v  Anglii byli Keltové a z této doby se zachovaly části chrámu, který slavil příchod slunovratu. Přesně v tento den zasvítil paprsek slunce na hlavní oltář. </vt:lpstr>
      <vt:lpstr>  Stonehenge</vt:lpstr>
      <vt:lpstr>A něco málo k anglickým zvykům. Na co angličané nikdy nezapomenou o páté hodině?</vt:lpstr>
      <vt:lpstr>Shrnutí:</vt:lpstr>
      <vt:lpstr>Prezentace aplikace PowerPoint</vt:lpstr>
      <vt:lpstr>Irsko je nazýváno smaragdovým ostrovem. Díky častým dešťům má krásnou zeleň.</vt:lpstr>
      <vt:lpstr>Hra Ano- ne</vt:lpstr>
      <vt:lpstr>Použité zdroje: http://upload.wikimedia.org/wikipedia/commons/thumb/a/ae/Flag_of_the_United_Kingdom.svg/800px-Flag_of_the_United_Kingdom.svg.png http://upload.wikimedia.org/wikipedia/commons/thumb/9/98/Royal_Coat_of_Arms_of_the_United_Kingdom.svg/90px-Royal_Coat_of_Arms_of_the_United_Kingdom.svg.png http://upload.wikimedia.org/wikipedia/commons/thumb/c/c8/EnglishChannel.jpg/800px-EnglishChannel.jpg http://upload.wikimedia.org/wikipedia/commons/thumb/5/5f/Elizabeth_II_greets_NASA_GSFC_employees%2C_May_8%2C_2007_edit.jpg/433px-Elizabeth_II_greets_NASA_GSFC_employees%2C_May_8%2C_2007_edit.jpg http://upload.wikimedia.org/wikipedia/commons/thumb/4/45/Flag_of_Ireland.svg/800px-Flag_of_Ireland.svg.png http://upload.wikimedia.org/wikipedia/commons/thumb/f/fe/Coat_of_arms_of_Ireland.svg/461px-Coat_of_arms_of_Ireland.svg.png www.microsoft.office.com Archiv autora </vt:lpstr>
    </vt:vector>
  </TitlesOfParts>
  <Company>Byt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Západní Evropa</dc:title>
  <dc:creator>Jitka</dc:creator>
  <cp:lastModifiedBy>ZSTREBON</cp:lastModifiedBy>
  <cp:revision>44</cp:revision>
  <dcterms:created xsi:type="dcterms:W3CDTF">2010-02-07T14:16:06Z</dcterms:created>
  <dcterms:modified xsi:type="dcterms:W3CDTF">2012-04-11T00:12:43Z</dcterms:modified>
</cp:coreProperties>
</file>