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95" r:id="rId2"/>
    <p:sldId id="274" r:id="rId3"/>
    <p:sldId id="275" r:id="rId4"/>
    <p:sldId id="276" r:id="rId5"/>
    <p:sldId id="277" r:id="rId6"/>
    <p:sldId id="279" r:id="rId7"/>
    <p:sldId id="280" r:id="rId8"/>
    <p:sldId id="282" r:id="rId9"/>
    <p:sldId id="296" r:id="rId10"/>
    <p:sldId id="285" r:id="rId11"/>
    <p:sldId id="286" r:id="rId12"/>
    <p:sldId id="297" r:id="rId13"/>
    <p:sldId id="293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033A1-A473-4064-9FF0-4820D55FB0B6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7DC82D-0F9E-4F51-906B-F46B189D14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5499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80C9A-17CE-464F-95EB-48E4EE8A9889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84E32-0829-4338-AC34-29A5C02119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9407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30F46-09A0-4E25-9C24-BAF6A9DCA219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C806D-3B7C-429E-845D-9BA86A151C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121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B608D-C70A-492D-8E14-86F619E4DC1B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A9225-C514-49FB-9878-2584A76489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288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E7BFD-70E8-4908-AEEC-5FCF5A40CC1C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E2BFE-32A1-419D-A1DF-DA1DD55670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27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5D34D-8891-4C10-94F0-07DEA7C5BB7E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82274-4D0E-45B9-BFAD-599F5030DE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05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9FDCC-1308-4EB1-A26D-F2F8663BE323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C1A7A-AE2A-44AD-AA50-5FC08E0E5E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3998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D4EF0-593A-430C-8E90-C9B4238EC2C0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E542B-A59C-409E-B382-C4E0C7A078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675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DD083-D335-4EE0-9E28-51BAD1C28720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2598E-2441-4773-B4C5-7DDAA67388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6625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F37E6-CB49-4B9B-80BA-86AFDE9CFCBE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86B74-60C7-4C99-92F0-F21EFC7DE3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4580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C5ED3-DAC5-4735-B45C-DE85DB57D16A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0DE28-845A-47EF-9324-5D2BF810F1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267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EEF74-D5B7-4F99-8552-68706AAA39B9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F795C-C269-43C4-A7AE-4833C12E56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354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1C2562-2C55-4830-A27B-1E97DE6FCBBC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EEFA8C0-C5A9-4906-AFF0-14FCCB177C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14" name="camera.wav"/>
          </p:stSnd>
        </p:sndAc>
      </p:transition>
    </mc:Choice>
    <mc:Fallback>
      <p:transition spd="slow">
        <p:fade/>
        <p:sndAc>
          <p:stSnd>
            <p:snd r:embed="rId13" name="camera.wav"/>
          </p:stSnd>
        </p:sndAc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1.wav"/><Relationship Id="rId5" Type="http://schemas.openxmlformats.org/officeDocument/2006/relationships/image" Target="../media/image12.wmf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74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02986629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Jitka Havránková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VY_32_INOVACE_3408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Itálie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Jižní Evropa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Vlastivěda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obsahuje základní informace o Itálii.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Žák se orientuje v základních informacích o Itálii.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12621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63" y="620688"/>
            <a:ext cx="8186737" cy="3024336"/>
          </a:xfrm>
        </p:spPr>
        <p:txBody>
          <a:bodyPr rtlCol="0">
            <a:normAutofit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6600" b="1" dirty="0" smtClean="0">
                <a:latin typeface="Comic Sans MS" pitchFamily="66" charset="0"/>
              </a:rPr>
              <a:t> </a:t>
            </a:r>
            <a:r>
              <a:rPr lang="cs-CZ" sz="6600" b="1" dirty="0" smtClean="0">
                <a:solidFill>
                  <a:srgbClr val="7030A0"/>
                </a:solidFill>
                <a:latin typeface="Comic Sans MS" pitchFamily="66" charset="0"/>
              </a:rPr>
              <a:t>Itálie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400" b="1" dirty="0" smtClean="0">
                <a:latin typeface="Comic Sans MS" pitchFamily="66" charset="0"/>
              </a:rPr>
              <a:t>Hl. město – </a:t>
            </a:r>
            <a:r>
              <a:rPr lang="cs-CZ" sz="5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Řím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itchFamily="66" charset="0"/>
              </a:rPr>
              <a:t>(republika)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579587"/>
            <a:ext cx="4306207" cy="2869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115300" cy="6011862"/>
          </a:xfrm>
        </p:spPr>
        <p:txBody>
          <a:bodyPr rtlCol="0">
            <a:normAutofit fontScale="90000"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dirty="0" smtClean="0">
                <a:latin typeface="Comic Sans MS" pitchFamily="66" charset="0"/>
              </a:rPr>
              <a:t>Italové </a:t>
            </a:r>
            <a:r>
              <a:rPr lang="cs-CZ" dirty="0" smtClean="0">
                <a:latin typeface="Comic Sans MS" pitchFamily="66" charset="0"/>
              </a:rPr>
              <a:t>jsou temperamentní národ, velmi katolicky zaměření. Centrum křesťanské víry  - sídlo papeže, je ve Vatikánu, které je součástí Říma.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mic Sans MS" pitchFamily="66" charset="0"/>
              </a:rPr>
              <a:t>Vatikán</a:t>
            </a:r>
          </a:p>
        </p:txBody>
      </p:sp>
      <p:pic>
        <p:nvPicPr>
          <p:cNvPr id="22533" name="Picture 5" descr="C:\Users\ZSTREBON\AppData\Local\Microsoft\Windows\Temporary Internet Files\Content.IE5\ZKCX7K91\MP9004253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9603"/>
            <a:ext cx="7812360" cy="520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58417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latin typeface="Comic Sans MS" pitchFamily="66" charset="0"/>
              </a:rPr>
              <a:t>Římské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koloseum</a:t>
            </a:r>
            <a:r>
              <a:rPr lang="cs-CZ" dirty="0" smtClean="0">
                <a:latin typeface="Comic Sans MS" pitchFamily="66" charset="0"/>
              </a:rPr>
              <a:t> - antická aréna zápasů</a:t>
            </a:r>
          </a:p>
        </p:txBody>
      </p:sp>
      <p:pic>
        <p:nvPicPr>
          <p:cNvPr id="23557" name="Picture 5" descr="C:\Users\ZSTREBON\AppData\Local\Microsoft\Windows\Temporary Internet Files\Content.IE5\JM80PW4R\MP90042552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04864"/>
            <a:ext cx="6450770" cy="420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43938" cy="5857875"/>
          </a:xfrm>
        </p:spPr>
        <p:txBody>
          <a:bodyPr rtlCol="0">
            <a:normAutofit fontScale="90000"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Benátky,</a:t>
            </a:r>
            <a:r>
              <a:rPr lang="cs-CZ" dirty="0" smtClean="0">
                <a:latin typeface="Comic Sans MS" pitchFamily="66" charset="0"/>
              </a:rPr>
              <a:t> město, které stojí na vodě a které teď řeší problémy se zvýšením hladiny moří.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V Benátkách můžete cestovat lodí, tyto lodě se jmenují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gondoly.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C:\Users\ZSTREBON\AppData\Local\Microsoft\Windows\Temporary Internet Files\Content.IE5\ON90GK9C\MP90040322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77" y="1263708"/>
            <a:ext cx="3672408" cy="5505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633" name="Picture 9" descr="C:\Users\ZSTREBON\AppData\Local\Microsoft\Windows\Temporary Internet Files\Content.IE5\ON90GK9C\MP9004034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633" y="81770"/>
            <a:ext cx="5904656" cy="393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940152" y="274638"/>
            <a:ext cx="2746648" cy="1143000"/>
          </a:xfrm>
        </p:spPr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   Gondoly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26634" name="Picture 10" descr="C:\Users\ZSTREBON\AppData\Local\Microsoft\Windows\Temporary Internet Files\Content.IE5\JM80PW4R\MP90040109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2191" y="2780928"/>
            <a:ext cx="5965454" cy="397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6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50" y="274638"/>
            <a:ext cx="8401050" cy="6034682"/>
          </a:xfrm>
        </p:spPr>
        <p:txBody>
          <a:bodyPr rtlCol="0">
            <a:normAutofit fontScale="90000"/>
          </a:bodyPr>
          <a:lstStyle/>
          <a:p>
            <a:pPr algn="l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dirty="0" smtClean="0">
                <a:latin typeface="Comic Sans MS" pitchFamily="66" charset="0"/>
              </a:rPr>
              <a:t>V Benátkách se na jaře koná karneval. Probíhá od středověku. Lidé , schovaní pod maskami, se mohli bavit bez ohledu na majetek.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Dnes je to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 atrakce pro 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turisty.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645024"/>
            <a:ext cx="4565650" cy="300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4114800" cy="43924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Comic Sans MS" pitchFamily="66" charset="0"/>
              </a:rPr>
              <a:t>Šikmá věž v </a:t>
            </a:r>
            <a:r>
              <a:rPr lang="cs-CZ" b="1" dirty="0" err="1" smtClean="0">
                <a:latin typeface="Comic Sans MS" pitchFamily="66" charset="0"/>
              </a:rPr>
              <a:t>Pisse</a:t>
            </a:r>
            <a:r>
              <a:rPr lang="cs-CZ" b="1" dirty="0" smtClean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sz="2800" dirty="0" smtClean="0">
                <a:latin typeface="Comic Sans MS" pitchFamily="66" charset="0"/>
              </a:rPr>
              <a:t>(naklání se, protože má </a:t>
            </a:r>
            <a:br>
              <a:rPr lang="cs-CZ" sz="2800" dirty="0" smtClean="0">
                <a:latin typeface="Comic Sans MS" pitchFamily="66" charset="0"/>
              </a:rPr>
            </a:br>
            <a:r>
              <a:rPr lang="cs-CZ" sz="2800" dirty="0" smtClean="0">
                <a:latin typeface="Comic Sans MS" pitchFamily="66" charset="0"/>
              </a:rPr>
              <a:t>základy v nepevném podloží)</a:t>
            </a:r>
            <a:endParaRPr lang="cs-CZ" sz="2800" dirty="0">
              <a:latin typeface="Comic Sans MS" pitchFamily="66" charset="0"/>
            </a:endParaRPr>
          </a:p>
        </p:txBody>
      </p:sp>
      <p:pic>
        <p:nvPicPr>
          <p:cNvPr id="1027" name="Picture 3" descr="C:\Users\ZSTREBON\AppData\Local\Microsoft\Windows\Temporary Internet Files\Content.IE5\ON90GK9C\MP9001636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1489" y="764704"/>
            <a:ext cx="3528392" cy="552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301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cs-CZ" smtClean="0">
                <a:latin typeface="Comic Sans MS" pitchFamily="66" charset="0"/>
              </a:rPr>
              <a:t>Jídlo neodmyslitelné od Itálie</a:t>
            </a:r>
          </a:p>
        </p:txBody>
      </p:sp>
      <p:pic>
        <p:nvPicPr>
          <p:cNvPr id="31750" name="Picture 6" descr="C:\Users\ZSTREBON\AppData\Local\Microsoft\Windows\Temporary Internet Files\Content.IE5\ON90GK9C\MP90040061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1577" y="1368638"/>
            <a:ext cx="3168352" cy="396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753" name="Picture 9" descr="C:\Users\ZSTREBON\AppData\Local\Microsoft\Windows\Temporary Internet Files\Content.IE5\7AZRL2IK\MP90040057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26435"/>
            <a:ext cx="3168352" cy="396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752" name="Picture 8" descr="C:\Users\ZSTREBON\AppData\Local\Microsoft\Windows\Temporary Internet Files\Content.IE5\3Q895MJ7\MC9003488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293233"/>
            <a:ext cx="2448272" cy="242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6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>
                <a:latin typeface="Comic Sans MS" pitchFamily="66" charset="0"/>
              </a:rPr>
              <a:t>A zase ten fotbal</a:t>
            </a:r>
          </a:p>
        </p:txBody>
      </p:sp>
      <p:pic>
        <p:nvPicPr>
          <p:cNvPr id="32773" name="Picture 5" descr="C:\Users\ZSTREBON\AppData\Local\Microsoft\Windows\Temporary Internet Files\Content.IE5\2D40PVM6\MP9004331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00808"/>
            <a:ext cx="64008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620688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  <a:latin typeface="Comic Sans MS" pitchFamily="66" charset="0"/>
              </a:rPr>
              <a:t>Co jsme se dozvěděli o Itálii?</a:t>
            </a:r>
            <a:endParaRPr lang="cs-CZ" sz="36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89855" y="184482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Comic Sans MS" pitchFamily="66" charset="0"/>
              </a:rPr>
              <a:t>h</a:t>
            </a:r>
            <a:r>
              <a:rPr lang="cs-CZ" sz="2800" dirty="0" smtClean="0">
                <a:latin typeface="Comic Sans MS" pitchFamily="66" charset="0"/>
              </a:rPr>
              <a:t>lavní město: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67944" y="190983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C000"/>
                </a:solidFill>
                <a:latin typeface="Comic Sans MS" pitchFamily="66" charset="0"/>
              </a:rPr>
              <a:t>Řím</a:t>
            </a:r>
            <a:endParaRPr lang="cs-CZ" sz="2800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285293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sídlo papeže: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91778" y="2852936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Comic Sans MS" pitchFamily="66" charset="0"/>
              </a:rPr>
              <a:t>Vatikán</a:t>
            </a:r>
            <a:endParaRPr lang="cs-CZ" sz="2800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115616" y="386104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benátská loď: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17792" y="3861048"/>
            <a:ext cx="3060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g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ondola</a:t>
            </a:r>
            <a:endParaRPr lang="cs-CZ" sz="28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91780" y="4980823"/>
            <a:ext cx="3060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jídlo: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173726" y="5013176"/>
            <a:ext cx="4139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Comic Sans MS" pitchFamily="66" charset="0"/>
              </a:rPr>
              <a:t>špagety, pizza</a:t>
            </a:r>
            <a:endParaRPr lang="cs-CZ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83768" y="602128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sport: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217792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latin typeface="Comic Sans MS" pitchFamily="66" charset="0"/>
              </a:rPr>
              <a:t>fotbal</a:t>
            </a:r>
            <a:endParaRPr lang="cs-CZ" sz="2800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91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3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sah 2"/>
          <p:cNvSpPr>
            <a:spLocks noGrp="1"/>
          </p:cNvSpPr>
          <p:nvPr>
            <p:ph idx="1"/>
          </p:nvPr>
        </p:nvSpPr>
        <p:spPr>
          <a:xfrm>
            <a:off x="571500" y="1340768"/>
            <a:ext cx="8115300" cy="2802607"/>
          </a:xfrm>
        </p:spPr>
        <p:txBody>
          <a:bodyPr/>
          <a:lstStyle/>
          <a:p>
            <a:pPr>
              <a:buNone/>
            </a:pPr>
            <a:r>
              <a:rPr lang="cs-CZ" sz="1400" dirty="0" smtClean="0">
                <a:latin typeface="Comic Sans MS" pitchFamily="66" charset="0"/>
              </a:rPr>
              <a:t>Zdroje:</a:t>
            </a:r>
          </a:p>
          <a:p>
            <a:pPr>
              <a:buNone/>
            </a:pPr>
            <a:endParaRPr lang="cs-CZ" sz="1400" dirty="0">
              <a:latin typeface="Comic Sans MS" pitchFamily="66" charset="0"/>
            </a:endParaRPr>
          </a:p>
          <a:p>
            <a:pPr>
              <a:buNone/>
            </a:pPr>
            <a:r>
              <a:rPr lang="cs-CZ" sz="1400" dirty="0" smtClean="0">
                <a:latin typeface="Comic Sans MS" pitchFamily="66" charset="0"/>
              </a:rPr>
              <a:t>http://upload.wikimedia.org/wikipedia/commons/thumb/9/9a/Flag_of_Spain.svg/750px-Flag_of_Spain.svg.pnghttp://upload.wikimedia.org/wikipedia/commons/thumb/0/03/Flag_of_Italy.svg/800px-Flag_of_Italy.svg.png</a:t>
            </a:r>
          </a:p>
          <a:p>
            <a:pPr>
              <a:buNone/>
            </a:pPr>
            <a:endParaRPr lang="cs-CZ" sz="1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400" dirty="0" smtClean="0">
                <a:latin typeface="Comic Sans MS" pitchFamily="66" charset="0"/>
                <a:hlinkClick r:id="rId3"/>
              </a:rPr>
              <a:t>www.office.microsoft.com</a:t>
            </a:r>
            <a:endParaRPr lang="cs-CZ" sz="1400" dirty="0" smtClean="0">
              <a:latin typeface="Comic Sans MS" pitchFamily="66" charset="0"/>
            </a:endParaRPr>
          </a:p>
          <a:p>
            <a:pPr>
              <a:buNone/>
            </a:pPr>
            <a:endParaRPr lang="cs-CZ" sz="1400" dirty="0">
              <a:latin typeface="Comic Sans MS" pitchFamily="66" charset="0"/>
            </a:endParaRPr>
          </a:p>
          <a:p>
            <a:pPr>
              <a:buNone/>
            </a:pPr>
            <a:r>
              <a:rPr lang="cs-CZ" sz="1400" dirty="0" smtClean="0">
                <a:latin typeface="Comic Sans MS" pitchFamily="66" charset="0"/>
              </a:rPr>
              <a:t>Archiv autora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  <p:sndAc>
          <p:stSnd>
            <p:snd r:embed="rId4" name="camera.wav"/>
          </p:stSnd>
        </p:sndAc>
      </p:transition>
    </mc:Choice>
    <mc:Fallback>
      <p:transition spd="slow">
        <p:fad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189</Words>
  <Application>Microsoft Office PowerPoint</Application>
  <PresentationFormat>Předvádění na obrazovce (4:3)</PresentationFormat>
  <Paragraphs>50</Paragraphs>
  <Slides>13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Italové jsou temperamentní národ, velmi katolicky zaměření. Centrum křesťanské víry  - sídlo papeže, je ve Vatikánu, které je součástí Říma.</vt:lpstr>
      <vt:lpstr>Vatikán</vt:lpstr>
      <vt:lpstr>Římské koloseum - antická aréna zápasů</vt:lpstr>
      <vt:lpstr> Benátky, město, které stojí na vodě a které teď řeší problémy se zvýšením hladiny moří. V Benátkách můžete cestovat lodí, tyto lodě se jmenují gondoly.</vt:lpstr>
      <vt:lpstr>   Gondoly</vt:lpstr>
      <vt:lpstr>V Benátkách se na jaře koná karneval. Probíhá od středověku. Lidé , schovaní pod maskami, se mohli bavit bez ohledu na majetek. Dnes je to  atrakce pro  turisty.</vt:lpstr>
      <vt:lpstr>Šikmá věž v Pisse  (naklání se, protože má  základy v nepevném podloží)</vt:lpstr>
      <vt:lpstr>Jídlo neodmyslitelné od Itálie</vt:lpstr>
      <vt:lpstr>A zase ten fotbal</vt:lpstr>
      <vt:lpstr>Snímek 12</vt:lpstr>
      <vt:lpstr>Snímek 13</vt:lpstr>
    </vt:vector>
  </TitlesOfParts>
  <Company>Byt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Jitka</dc:creator>
  <cp:lastModifiedBy>Martin a Lída</cp:lastModifiedBy>
  <cp:revision>33</cp:revision>
  <dcterms:created xsi:type="dcterms:W3CDTF">2010-02-14T14:19:49Z</dcterms:created>
  <dcterms:modified xsi:type="dcterms:W3CDTF">2012-06-25T14:43:36Z</dcterms:modified>
</cp:coreProperties>
</file>