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67" r:id="rId2"/>
    <p:sldId id="256" r:id="rId3"/>
    <p:sldId id="257" r:id="rId4"/>
    <p:sldId id="264" r:id="rId5"/>
    <p:sldId id="258" r:id="rId6"/>
    <p:sldId id="260" r:id="rId7"/>
    <p:sldId id="268" r:id="rId8"/>
    <p:sldId id="261" r:id="rId9"/>
    <p:sldId id="262" r:id="rId10"/>
    <p:sldId id="265" r:id="rId11"/>
    <p:sldId id="266" r:id="rId12"/>
    <p:sldId id="259" r:id="rId1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29" autoAdjust="0"/>
    <p:restoredTop sz="99467" autoAdjust="0"/>
  </p:normalViewPr>
  <p:slideViewPr>
    <p:cSldViewPr>
      <p:cViewPr>
        <p:scale>
          <a:sx n="66" d="100"/>
          <a:sy n="66" d="100"/>
        </p:scale>
        <p:origin x="-522" y="-27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1647837-845D-4056-99AC-8ACB91A91DDD}" type="datetimeFigureOut">
              <a:rPr lang="cs-CZ" smtClean="0"/>
              <a:pPr/>
              <a:t>25.6.2012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191B543-2BD8-4465-B248-958AA0A1E139}" type="slidenum">
              <a:rPr lang="cs-CZ" smtClean="0"/>
              <a:pPr/>
              <a:t>‹#›</a:t>
            </a:fld>
            <a:endParaRPr lang="cs-CZ"/>
          </a:p>
        </p:txBody>
      </p:sp>
    </p:spTree>
    <p:extLst>
      <p:ext uri="{BB962C8B-B14F-4D97-AF65-F5344CB8AC3E}">
        <p14:creationId xmlns:p14="http://schemas.microsoft.com/office/powerpoint/2010/main" xmlns="" val="5616837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7191B543-2BD8-4465-B248-958AA0A1E139}" type="slidenum">
              <a:rPr lang="cs-CZ" smtClean="0"/>
              <a:pPr/>
              <a:t>4</a:t>
            </a:fld>
            <a:endParaRPr lang="cs-CZ"/>
          </a:p>
        </p:txBody>
      </p:sp>
    </p:spTree>
    <p:extLst>
      <p:ext uri="{BB962C8B-B14F-4D97-AF65-F5344CB8AC3E}">
        <p14:creationId xmlns:p14="http://schemas.microsoft.com/office/powerpoint/2010/main" xmlns="" val="161422836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C622AFAE-6B02-4130-A570-D149D8F65AD0}" type="datetimeFigureOut">
              <a:rPr lang="cs-CZ" smtClean="0"/>
              <a:pPr/>
              <a:t>25.6.2012</a:t>
            </a:fld>
            <a:endParaRPr lang="cs-CZ"/>
          </a:p>
        </p:txBody>
      </p:sp>
      <p:sp>
        <p:nvSpPr>
          <p:cNvPr id="8" name="Slide Number Placeholder 7"/>
          <p:cNvSpPr>
            <a:spLocks noGrp="1"/>
          </p:cNvSpPr>
          <p:nvPr>
            <p:ph type="sldNum" sz="quarter" idx="11"/>
          </p:nvPr>
        </p:nvSpPr>
        <p:spPr/>
        <p:txBody>
          <a:bodyPr/>
          <a:lstStyle/>
          <a:p>
            <a:fld id="{D28F595B-0C7B-4BC7-B663-5463A58E4766}" type="slidenum">
              <a:rPr lang="cs-CZ" smtClean="0"/>
              <a:pPr/>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3" name="camera.wav"/>
          </p:stSnd>
        </p:sndAc>
      </p:transition>
    </mc:Choice>
    <mc:Fallback>
      <p:transition spd="slow">
        <p:fade/>
        <p:sndAc>
          <p:stSnd>
            <p:snd r:embed="rId1" name="camera.wav"/>
          </p:stSnd>
        </p:sndAc>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C622AFAE-6B02-4130-A570-D149D8F65AD0}" type="datetimeFigureOut">
              <a:rPr lang="cs-CZ" smtClean="0"/>
              <a:pPr/>
              <a:t>25.6.2012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28F595B-0C7B-4BC7-B663-5463A58E4766}"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3" name="camera.wav"/>
          </p:stSnd>
        </p:sndAc>
      </p:transition>
    </mc:Choice>
    <mc:Fallback>
      <p:transition spd="slow">
        <p:fade/>
        <p:sndAc>
          <p:stSnd>
            <p:snd r:embed="rId1" name="camera.wav"/>
          </p:stSnd>
        </p:sndAc>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C622AFAE-6B02-4130-A570-D149D8F65AD0}" type="datetimeFigureOut">
              <a:rPr lang="cs-CZ" smtClean="0"/>
              <a:pPr/>
              <a:t>25.6.2012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28F595B-0C7B-4BC7-B663-5463A58E4766}" type="slidenum">
              <a:rPr lang="cs-CZ" smtClean="0"/>
              <a:pPr/>
              <a:t>‹#›</a:t>
            </a:fld>
            <a:endParaRPr lang="cs-CZ"/>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3" name="camera.wav"/>
          </p:stSnd>
        </p:sndAc>
      </p:transition>
    </mc:Choice>
    <mc:Fallback>
      <p:transition spd="slow">
        <p:fade/>
        <p:sndAc>
          <p:stSnd>
            <p:snd r:embed="rId1" name="camera.wav"/>
          </p:stSnd>
        </p:sndAc>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C622AFAE-6B02-4130-A570-D149D8F65AD0}" type="datetimeFigureOut">
              <a:rPr lang="cs-CZ" smtClean="0"/>
              <a:pPr/>
              <a:t>25.6.2012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D28F595B-0C7B-4BC7-B663-5463A58E4766}" type="slidenum">
              <a:rPr lang="cs-CZ" smtClean="0"/>
              <a:pPr/>
              <a:t>‹#›</a:t>
            </a:fld>
            <a:endParaRPr lang="cs-CZ"/>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3" name="camera.wav"/>
          </p:stSnd>
        </p:sndAc>
      </p:transition>
    </mc:Choice>
    <mc:Fallback>
      <p:transition spd="slow">
        <p:fade/>
        <p:sndAc>
          <p:stSnd>
            <p:snd r:embed="rId1" name="camera.wav"/>
          </p:stSnd>
        </p:sndAc>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C622AFAE-6B02-4130-A570-D149D8F65AD0}" type="datetimeFigureOut">
              <a:rPr lang="cs-CZ" smtClean="0"/>
              <a:pPr/>
              <a:t>25.6.2012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D28F595B-0C7B-4BC7-B663-5463A58E4766}" type="slidenum">
              <a:rPr lang="cs-CZ" smtClean="0"/>
              <a:pPr/>
              <a:t>‹#›</a:t>
            </a:fld>
            <a:endParaRPr lang="cs-CZ"/>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3" name="camera.wav"/>
          </p:stSnd>
        </p:sndAc>
      </p:transition>
    </mc:Choice>
    <mc:Fallback>
      <p:transition spd="slow">
        <p:fade/>
        <p:sndAc>
          <p:stSnd>
            <p:snd r:embed="rId1" name="camera.wav"/>
          </p:stSnd>
        </p:sndAc>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C622AFAE-6B02-4130-A570-D149D8F65AD0}" type="datetimeFigureOut">
              <a:rPr lang="cs-CZ" smtClean="0"/>
              <a:pPr/>
              <a:t>25.6.2012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D28F595B-0C7B-4BC7-B663-5463A58E4766}"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3" name="camera.wav"/>
          </p:stSnd>
        </p:sndAc>
      </p:transition>
    </mc:Choice>
    <mc:Fallback>
      <p:transition spd="slow">
        <p:fade/>
        <p:sndAc>
          <p:stSnd>
            <p:snd r:embed="rId1" name="camera.wav"/>
          </p:stSnd>
        </p:sndAc>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22AFAE-6B02-4130-A570-D149D8F65AD0}" type="datetimeFigureOut">
              <a:rPr lang="cs-CZ" smtClean="0"/>
              <a:pPr/>
              <a:t>25.6.2012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D28F595B-0C7B-4BC7-B663-5463A58E4766}"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3" name="camera.wav"/>
          </p:stSnd>
        </p:sndAc>
      </p:transition>
    </mc:Choice>
    <mc:Fallback>
      <p:transition spd="slow">
        <p:fade/>
        <p:sndAc>
          <p:stSnd>
            <p:snd r:embed="rId1" name="camera.wav"/>
          </p:stSnd>
        </p:sndAc>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622AFAE-6B02-4130-A570-D149D8F65AD0}" type="datetimeFigureOut">
              <a:rPr lang="cs-CZ" smtClean="0"/>
              <a:pPr/>
              <a:t>25.6.2012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D28F595B-0C7B-4BC7-B663-5463A58E4766}"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3" name="camera.wav"/>
          </p:stSnd>
        </p:sndAc>
      </p:transition>
    </mc:Choice>
    <mc:Fallback>
      <p:transition spd="slow">
        <p:fade/>
        <p:sndAc>
          <p:stSnd>
            <p:snd r:embed="rId1" name="camera.wav"/>
          </p:stSnd>
        </p:sndAc>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622AFAE-6B02-4130-A570-D149D8F65AD0}" type="datetimeFigureOut">
              <a:rPr lang="cs-CZ" smtClean="0"/>
              <a:pPr/>
              <a:t>25.6.2012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D28F595B-0C7B-4BC7-B663-5463A58E4766}"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3" name="camera.wav"/>
          </p:stSnd>
        </p:sndAc>
      </p:transition>
    </mc:Choice>
    <mc:Fallback>
      <p:transition spd="slow">
        <p:fade/>
        <p:sndAc>
          <p:stSnd>
            <p:snd r:embed="rId1" name="camera.wav"/>
          </p:stSnd>
        </p:sndAc>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622AFAE-6B02-4130-A570-D149D8F65AD0}" type="datetimeFigureOut">
              <a:rPr lang="cs-CZ" smtClean="0"/>
              <a:pPr/>
              <a:t>25.6.2012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28F595B-0C7B-4BC7-B663-5463A58E4766}"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3" name="camera.wav"/>
          </p:stSnd>
        </p:sndAc>
      </p:transition>
    </mc:Choice>
    <mc:Fallback>
      <p:transition spd="slow">
        <p:fade/>
        <p:sndAc>
          <p:stSnd>
            <p:snd r:embed="rId1" name="camera.wav"/>
          </p:stSnd>
        </p:sndAc>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622AFAE-6B02-4130-A570-D149D8F65AD0}" type="datetimeFigureOut">
              <a:rPr lang="cs-CZ" smtClean="0"/>
              <a:pPr/>
              <a:t>25.6.2012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28F595B-0C7B-4BC7-B663-5463A58E4766}" type="slidenum">
              <a:rPr lang="cs-CZ" smtClean="0"/>
              <a:pPr/>
              <a:t>‹#›</a:t>
            </a:fld>
            <a:endParaRPr lang="cs-CZ"/>
          </a:p>
        </p:txBody>
      </p:sp>
    </p:spTree>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3" name="camera.wav"/>
          </p:stSnd>
        </p:sndAc>
      </p:transition>
    </mc:Choice>
    <mc:Fallback>
      <p:transition spd="slow">
        <p:fade/>
        <p:sndAc>
          <p:stSnd>
            <p:snd r:embed="rId1" name="camera.wav"/>
          </p:stSnd>
        </p:sndAc>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audio" Target="../media/audio11.wav"/></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C622AFAE-6B02-4130-A570-D149D8F65AD0}" type="datetimeFigureOut">
              <a:rPr lang="cs-CZ" smtClean="0"/>
              <a:pPr/>
              <a:t>25.6.2012</a:t>
            </a:fld>
            <a:endParaRPr lang="cs-CZ"/>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cs-CZ"/>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D28F595B-0C7B-4BC7-B663-5463A58E4766}" type="slidenum">
              <a:rPr lang="cs-CZ" smtClean="0"/>
              <a:pPr/>
              <a:t>‹#›</a:t>
            </a:fld>
            <a:endParaRPr lang="cs-CZ"/>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4="http://schemas.microsoft.com/office/powerpoint/2010/main" xmlns="" Requires="p14">
      <p:transition spd="slow" p14:dur="1200">
        <p14:flip dir="r"/>
        <p:sndAc>
          <p:stSnd>
            <p:snd r:embed="rId14" name="camera.wav"/>
          </p:stSnd>
        </p:sndAc>
      </p:transition>
    </mc:Choice>
    <mc:Fallback>
      <p:transition spd="slow">
        <p:fade/>
        <p:sndAc>
          <p:stSnd>
            <p:snd r:embed="rId13" name="camera.wav"/>
          </p:stSnd>
        </p:sndAc>
      </p:transition>
    </mc:Fallback>
  </mc:AlternateConten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audio" Target="../media/audio1.wav"/><Relationship Id="rId1" Type="http://schemas.openxmlformats.org/officeDocument/2006/relationships/slideLayout" Target="../slideLayouts/slideLayout1.xml"/><Relationship Id="rId4" Type="http://schemas.openxmlformats.org/officeDocument/2006/relationships/audio" Target="../media/audio11.wav"/></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audio" Target="../media/audio1.wav"/><Relationship Id="rId1" Type="http://schemas.openxmlformats.org/officeDocument/2006/relationships/slideLayout" Target="../slideLayouts/slideLayout1.xml"/><Relationship Id="rId5" Type="http://schemas.openxmlformats.org/officeDocument/2006/relationships/audio" Target="../media/audio11.wav"/><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audio" Target="../media/audio11.wav"/></Relationships>
</file>

<file path=ppt/slides/_rels/slide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audio" Target="../media/audio11.wav"/></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audio" Target="../media/audio11.wav"/></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audio" Target="../media/audio11.wav"/></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audio" Target="../media/audio1.wav"/><Relationship Id="rId1" Type="http://schemas.openxmlformats.org/officeDocument/2006/relationships/slideLayout" Target="../slideLayouts/slideLayout7.xml"/><Relationship Id="rId5" Type="http://schemas.openxmlformats.org/officeDocument/2006/relationships/audio" Target="../media/audio11.wav"/><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audio" Target="../media/audio11.wav"/></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audio" Target="../media/audio1.wav"/><Relationship Id="rId1" Type="http://schemas.openxmlformats.org/officeDocument/2006/relationships/slideLayout" Target="../slideLayouts/slideLayout6.xml"/><Relationship Id="rId5" Type="http://schemas.openxmlformats.org/officeDocument/2006/relationships/audio" Target="../media/audio11.wav"/><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audio" Target="../media/audio11.wav"/><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hyperlink" Target="http://commons.wikimedia.org/wiki/User:Miaow_Miaow" TargetMode="External"/><Relationship Id="rId3" Type="http://schemas.openxmlformats.org/officeDocument/2006/relationships/hyperlink" Target="http://www.microsoft.office.com/" TargetMode="External"/><Relationship Id="rId7" Type="http://schemas.openxmlformats.org/officeDocument/2006/relationships/hyperlink" Target="http://commons.wikimedia.org/wiki/User:Kjetil_r" TargetMode="External"/><Relationship Id="rId2" Type="http://schemas.openxmlformats.org/officeDocument/2006/relationships/audio" Target="../media/audio1.wav"/><Relationship Id="rId1" Type="http://schemas.openxmlformats.org/officeDocument/2006/relationships/slideLayout" Target="../slideLayouts/slideLayout6.xml"/><Relationship Id="rId6" Type="http://schemas.openxmlformats.org/officeDocument/2006/relationships/hyperlink" Target="http://upload.wikimedia.org/wikipedia/commons/thumb/1/1a/Coat_of_Arms_of_Slovakia.svg/400px-Coat_of_Arms_of_Slovakia.svg.png" TargetMode="External"/><Relationship Id="rId5" Type="http://schemas.openxmlformats.org/officeDocument/2006/relationships/hyperlink" Target="http://upload.wikimedia.org/wikipedia/commons/thumb/e/e6/Flag_of_Slovakia.svg/450px-Flag_of_Slovakia.svg.png" TargetMode="External"/><Relationship Id="rId10" Type="http://schemas.openxmlformats.org/officeDocument/2006/relationships/audio" Target="../media/audio11.wav"/><Relationship Id="rId4" Type="http://schemas.openxmlformats.org/officeDocument/2006/relationships/hyperlink" Target="http://upload.wikimedia.org/wikipedia/commons/thumb/7/7b/Gerlach1.JPG/799px-Gerlach1.JPG" TargetMode="External"/><Relationship Id="rId9" Type="http://schemas.openxmlformats.org/officeDocument/2006/relationships/hyperlink" Target="http://upload.wikimedia.org/wikipedia/commons/thumb/3/3a/Bratislava_New_Bridge_from_castle_hill.JPG/800px-Bratislava_New_Bridge_from_castle_hill.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7" name="Picture 2"/>
          <p:cNvPicPr>
            <a:picLocks noChangeAspect="1" noChangeArrowheads="1"/>
          </p:cNvPicPr>
          <p:nvPr/>
        </p:nvPicPr>
        <p:blipFill>
          <a:blip r:embed="rId3" cstate="print"/>
          <a:srcRect/>
          <a:stretch>
            <a:fillRect/>
          </a:stretch>
        </p:blipFill>
        <p:spPr bwMode="auto">
          <a:xfrm>
            <a:off x="1476375" y="620713"/>
            <a:ext cx="5715000" cy="1247775"/>
          </a:xfrm>
          <a:prstGeom prst="rect">
            <a:avLst/>
          </a:prstGeom>
          <a:noFill/>
          <a:ln w="9525">
            <a:noFill/>
            <a:miter lim="800000"/>
            <a:headEnd/>
            <a:tailEnd/>
          </a:ln>
        </p:spPr>
      </p:pic>
      <p:graphicFrame>
        <p:nvGraphicFramePr>
          <p:cNvPr id="14374" name="Group 38"/>
          <p:cNvGraphicFramePr>
            <a:graphicFrameLocks noGrp="1"/>
          </p:cNvGraphicFramePr>
          <p:nvPr>
            <p:extLst>
              <p:ext uri="{D42A27DB-BD31-4B8C-83A1-F6EECF244321}">
                <p14:modId xmlns:p14="http://schemas.microsoft.com/office/powerpoint/2010/main" xmlns="" val="3558265613"/>
              </p:ext>
            </p:extLst>
          </p:nvPr>
        </p:nvGraphicFramePr>
        <p:xfrm>
          <a:off x="1665288" y="2414588"/>
          <a:ext cx="5813425" cy="2820670"/>
        </p:xfrm>
        <a:graphic>
          <a:graphicData uri="http://schemas.openxmlformats.org/drawingml/2006/table">
            <a:tbl>
              <a:tblPr/>
              <a:tblGrid>
                <a:gridCol w="1360487"/>
                <a:gridCol w="4452938"/>
              </a:tblGrid>
              <a:tr h="1682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10181C"/>
                          </a:solidFill>
                          <a:effectLst/>
                          <a:latin typeface="Verdana" pitchFamily="34" charset="0"/>
                          <a:cs typeface="Times New Roman" pitchFamily="18" charset="0"/>
                        </a:rPr>
                        <a:t>Škola</a:t>
                      </a:r>
                      <a:endParaRPr kumimoji="0" lang="cs-CZ" sz="1200" b="0" i="0" u="none" strike="noStrike" cap="none" normalizeH="0" baseline="0" dirty="0" smtClean="0">
                        <a:ln>
                          <a:noFill/>
                        </a:ln>
                        <a:solidFill>
                          <a:srgbClr val="10181C"/>
                        </a:solidFill>
                        <a:effectLst/>
                        <a:latin typeface="Times New Roman" pitchFamily="18" charset="0"/>
                        <a:cs typeface="Times New Roman" pitchFamily="18" charset="0"/>
                      </a:endParaRP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10181C"/>
                          </a:solidFill>
                          <a:effectLst/>
                          <a:latin typeface="Verdana" pitchFamily="34" charset="0"/>
                          <a:cs typeface="Times New Roman" pitchFamily="18" charset="0"/>
                        </a:rPr>
                        <a:t>ZŠ Třeboň, Sokolská 296, 379 01 Třeboň</a:t>
                      </a:r>
                      <a:endParaRPr kumimoji="0" lang="cs-CZ" sz="1200" b="0" i="0" u="none" strike="noStrike" cap="none" normalizeH="0" baseline="0" smtClean="0">
                        <a:ln>
                          <a:noFill/>
                        </a:ln>
                        <a:solidFill>
                          <a:srgbClr val="10181C"/>
                        </a:solidFill>
                        <a:effectLst/>
                        <a:latin typeface="Times New Roman" pitchFamily="18" charset="0"/>
                        <a:cs typeface="Times New Roman" pitchFamily="18" charset="0"/>
                      </a:endParaRP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682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rgbClr val="10181C"/>
                          </a:solidFill>
                          <a:effectLst/>
                          <a:latin typeface="Verdana" pitchFamily="34" charset="0"/>
                          <a:cs typeface="Times New Roman" pitchFamily="18" charset="0"/>
                        </a:rPr>
                        <a:t>Autor</a:t>
                      </a:r>
                      <a:endParaRPr kumimoji="0" lang="cs-CZ" sz="1200" b="0" i="0" u="none" strike="noStrike" cap="none" normalizeH="0" baseline="0" smtClean="0">
                        <a:ln>
                          <a:noFill/>
                        </a:ln>
                        <a:solidFill>
                          <a:srgbClr val="10181C"/>
                        </a:solidFill>
                        <a:effectLst/>
                        <a:latin typeface="Times New Roman" pitchFamily="18" charset="0"/>
                        <a:cs typeface="Times New Roman" pitchFamily="18" charset="0"/>
                      </a:endParaRP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10181C"/>
                          </a:solidFill>
                          <a:effectLst/>
                          <a:latin typeface="Verdana" pitchFamily="34" charset="0"/>
                          <a:cs typeface="Times New Roman" pitchFamily="18" charset="0"/>
                        </a:rPr>
                        <a:t>Mgr. Jitka Havránková</a:t>
                      </a:r>
                      <a:endParaRPr kumimoji="0" lang="cs-CZ" sz="1200" b="0" i="0" u="none" strike="noStrike" cap="none" normalizeH="0" baseline="0" dirty="0" smtClean="0">
                        <a:ln>
                          <a:noFill/>
                        </a:ln>
                        <a:solidFill>
                          <a:srgbClr val="10181C"/>
                        </a:solidFill>
                        <a:effectLst/>
                        <a:latin typeface="Times New Roman" pitchFamily="18" charset="0"/>
                        <a:cs typeface="Times New Roman" pitchFamily="18" charset="0"/>
                      </a:endParaRP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682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rgbClr val="10181C"/>
                          </a:solidFill>
                          <a:effectLst/>
                          <a:latin typeface="Verdana" pitchFamily="34" charset="0"/>
                          <a:cs typeface="Times New Roman" pitchFamily="18" charset="0"/>
                        </a:rPr>
                        <a:t>Číslo</a:t>
                      </a:r>
                      <a:endParaRPr kumimoji="0" lang="cs-CZ" sz="1200" b="0" i="0" u="none" strike="noStrike" cap="none" normalizeH="0" baseline="0" smtClean="0">
                        <a:ln>
                          <a:noFill/>
                        </a:ln>
                        <a:solidFill>
                          <a:srgbClr val="10181C"/>
                        </a:solidFill>
                        <a:effectLst/>
                        <a:latin typeface="Times New Roman" pitchFamily="18" charset="0"/>
                        <a:cs typeface="Times New Roman" pitchFamily="18" charset="0"/>
                      </a:endParaRP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dirty="0" smtClean="0">
                        <a:ln>
                          <a:noFill/>
                        </a:ln>
                        <a:solidFill>
                          <a:srgbClr val="10181C"/>
                        </a:solidFill>
                        <a:effectLst/>
                        <a:latin typeface="Verdana" pitchFamily="34" charset="0"/>
                        <a:cs typeface="Arial" charset="0"/>
                      </a:endParaRP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682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rgbClr val="10181C"/>
                          </a:solidFill>
                          <a:effectLst/>
                          <a:latin typeface="Verdana" pitchFamily="34" charset="0"/>
                          <a:cs typeface="Times New Roman" pitchFamily="18" charset="0"/>
                        </a:rPr>
                        <a:t>Název</a:t>
                      </a:r>
                      <a:endParaRPr kumimoji="0" lang="cs-CZ" sz="1200" b="0" i="0" u="none" strike="noStrike" cap="none" normalizeH="0" baseline="0" smtClean="0">
                        <a:ln>
                          <a:noFill/>
                        </a:ln>
                        <a:solidFill>
                          <a:srgbClr val="10181C"/>
                        </a:solidFill>
                        <a:effectLst/>
                        <a:latin typeface="Times New Roman" pitchFamily="18" charset="0"/>
                        <a:cs typeface="Times New Roman" pitchFamily="18" charset="0"/>
                      </a:endParaRP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10181C"/>
                          </a:solidFill>
                          <a:effectLst/>
                          <a:latin typeface="Verdana" pitchFamily="34" charset="0"/>
                          <a:cs typeface="Arial" charset="0"/>
                        </a:rPr>
                        <a:t>Slovensko</a:t>
                      </a: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682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rgbClr val="10181C"/>
                          </a:solidFill>
                          <a:effectLst/>
                          <a:latin typeface="Verdana" pitchFamily="34" charset="0"/>
                          <a:cs typeface="Times New Roman" pitchFamily="18" charset="0"/>
                        </a:rPr>
                        <a:t>Téma hodiny</a:t>
                      </a:r>
                      <a:endParaRPr kumimoji="0" lang="cs-CZ" sz="1200" b="0" i="0" u="none" strike="noStrike" cap="none" normalizeH="0" baseline="0" smtClean="0">
                        <a:ln>
                          <a:noFill/>
                        </a:ln>
                        <a:solidFill>
                          <a:srgbClr val="10181C"/>
                        </a:solidFill>
                        <a:effectLst/>
                        <a:latin typeface="Times New Roman" pitchFamily="18" charset="0"/>
                        <a:cs typeface="Times New Roman" pitchFamily="18" charset="0"/>
                      </a:endParaRP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10181C"/>
                          </a:solidFill>
                          <a:effectLst/>
                          <a:latin typeface="Verdana" pitchFamily="34" charset="0"/>
                          <a:cs typeface="Arial" charset="0"/>
                        </a:rPr>
                        <a:t>Slovensko</a:t>
                      </a: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682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rgbClr val="10181C"/>
                          </a:solidFill>
                          <a:effectLst/>
                          <a:latin typeface="Verdana" pitchFamily="34" charset="0"/>
                          <a:cs typeface="Times New Roman" pitchFamily="18" charset="0"/>
                        </a:rPr>
                        <a:t>Předmět</a:t>
                      </a:r>
                      <a:endParaRPr kumimoji="0" lang="cs-CZ" sz="1200" b="0" i="0" u="none" strike="noStrike" cap="none" normalizeH="0" baseline="0" smtClean="0">
                        <a:ln>
                          <a:noFill/>
                        </a:ln>
                        <a:solidFill>
                          <a:srgbClr val="10181C"/>
                        </a:solidFill>
                        <a:effectLst/>
                        <a:latin typeface="Times New Roman" pitchFamily="18" charset="0"/>
                        <a:cs typeface="Times New Roman" pitchFamily="18" charset="0"/>
                      </a:endParaRP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10181C"/>
                          </a:solidFill>
                          <a:effectLst/>
                          <a:latin typeface="Verdana" pitchFamily="34" charset="0"/>
                          <a:cs typeface="Times New Roman" pitchFamily="18" charset="0"/>
                        </a:rPr>
                        <a:t>Vlastivěda</a:t>
                      </a:r>
                      <a:endParaRPr kumimoji="0" lang="cs-CZ" sz="1200" b="0" i="0" u="none" strike="noStrike" cap="none" normalizeH="0" baseline="0" dirty="0" smtClean="0">
                        <a:ln>
                          <a:noFill/>
                        </a:ln>
                        <a:solidFill>
                          <a:srgbClr val="10181C"/>
                        </a:solidFill>
                        <a:effectLst/>
                        <a:latin typeface="Times New Roman" pitchFamily="18" charset="0"/>
                        <a:cs typeface="Times New Roman" pitchFamily="18" charset="0"/>
                      </a:endParaRP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682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rgbClr val="10181C"/>
                          </a:solidFill>
                          <a:effectLst/>
                          <a:latin typeface="Verdana" pitchFamily="34" charset="0"/>
                          <a:cs typeface="Times New Roman" pitchFamily="18" charset="0"/>
                        </a:rPr>
                        <a:t>Ročník/y/</a:t>
                      </a:r>
                      <a:endParaRPr kumimoji="0" lang="cs-CZ" sz="1200" b="0" i="0" u="none" strike="noStrike" cap="none" normalizeH="0" baseline="0" smtClean="0">
                        <a:ln>
                          <a:noFill/>
                        </a:ln>
                        <a:solidFill>
                          <a:srgbClr val="10181C"/>
                        </a:solidFill>
                        <a:effectLst/>
                        <a:latin typeface="Times New Roman" pitchFamily="18" charset="0"/>
                        <a:cs typeface="Times New Roman" pitchFamily="18" charset="0"/>
                      </a:endParaRP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10181C"/>
                          </a:solidFill>
                          <a:effectLst/>
                          <a:latin typeface="Verdana" pitchFamily="34" charset="0"/>
                          <a:cs typeface="Times New Roman" pitchFamily="18" charset="0"/>
                        </a:rPr>
                        <a:t>5</a:t>
                      </a:r>
                      <a:endParaRPr kumimoji="0" lang="cs-CZ" sz="1200" b="0" i="0" u="none" strike="noStrike" cap="none" normalizeH="0" baseline="0" dirty="0" smtClean="0">
                        <a:ln>
                          <a:noFill/>
                        </a:ln>
                        <a:solidFill>
                          <a:srgbClr val="10181C"/>
                        </a:solidFill>
                        <a:effectLst/>
                        <a:latin typeface="Times New Roman" pitchFamily="18" charset="0"/>
                        <a:cs typeface="Times New Roman" pitchFamily="18" charset="0"/>
                      </a:endParaRP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42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rgbClr val="10181C"/>
                          </a:solidFill>
                          <a:effectLst/>
                          <a:latin typeface="Verdana" pitchFamily="34" charset="0"/>
                          <a:cs typeface="Times New Roman" pitchFamily="18" charset="0"/>
                        </a:rPr>
                        <a:t>Anotace</a:t>
                      </a:r>
                      <a:endParaRPr kumimoji="0" lang="cs-CZ" sz="1200" b="0" i="0" u="none" strike="noStrike" cap="none" normalizeH="0" baseline="0" smtClean="0">
                        <a:ln>
                          <a:noFill/>
                        </a:ln>
                        <a:solidFill>
                          <a:srgbClr val="10181C"/>
                        </a:solidFill>
                        <a:effectLst/>
                        <a:latin typeface="Times New Roman" pitchFamily="18" charset="0"/>
                        <a:cs typeface="Times New Roman" pitchFamily="18" charset="0"/>
                      </a:endParaRP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Verdana" pitchFamily="34" charset="0"/>
                          <a:cs typeface="Times New Roman" pitchFamily="18" charset="0"/>
                        </a:rPr>
                        <a:t>Prezentace  obsahuje základní informace o Slovensku.</a:t>
                      </a:r>
                      <a:endParaRPr kumimoji="0" lang="cs-CZ" sz="1200" b="0" i="0" u="none" strike="noStrike" cap="none" normalizeH="0" baseline="0" dirty="0" smtClean="0">
                        <a:ln>
                          <a:noFill/>
                        </a:ln>
                        <a:solidFill>
                          <a:schemeClr val="tx1"/>
                        </a:solidFill>
                        <a:effectLst/>
                        <a:latin typeface="Times New Roman" pitchFamily="18" charset="0"/>
                        <a:cs typeface="Times New Roman" pitchFamily="18" charset="0"/>
                      </a:endParaRP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318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rgbClr val="10181C"/>
                          </a:solidFill>
                          <a:effectLst/>
                          <a:latin typeface="Verdana" pitchFamily="34" charset="0"/>
                          <a:cs typeface="Times New Roman" pitchFamily="18" charset="0"/>
                        </a:rPr>
                        <a:t>Očekávaný výstup</a:t>
                      </a:r>
                      <a:endParaRPr kumimoji="0" lang="cs-CZ" sz="1200" b="0" i="0" u="none" strike="noStrike" cap="none" normalizeH="0" baseline="0" smtClean="0">
                        <a:ln>
                          <a:noFill/>
                        </a:ln>
                        <a:solidFill>
                          <a:srgbClr val="10181C"/>
                        </a:solidFill>
                        <a:effectLst/>
                        <a:latin typeface="Times New Roman" pitchFamily="18" charset="0"/>
                        <a:cs typeface="Times New Roman" pitchFamily="18" charset="0"/>
                      </a:endParaRP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Verdana" pitchFamily="34" charset="0"/>
                          <a:cs typeface="Arial" charset="0"/>
                        </a:rPr>
                        <a:t>Žák se orientuje v základních informacích o Slovensku.</a:t>
                      </a:r>
                      <a:endParaRPr kumimoji="0" lang="cs-CZ" sz="1200" b="0" i="0" u="none" strike="noStrike" cap="none" normalizeH="0" baseline="0" dirty="0" smtClean="0">
                        <a:ln>
                          <a:noFill/>
                        </a:ln>
                        <a:solidFill>
                          <a:srgbClr val="10181C"/>
                        </a:solidFill>
                        <a:effectLst/>
                        <a:latin typeface="Verdana" pitchFamily="34" charset="0"/>
                        <a:cs typeface="Arial" charset="0"/>
                      </a:endParaRP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3365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smtClean="0">
                          <a:ln>
                            <a:noFill/>
                          </a:ln>
                          <a:solidFill>
                            <a:srgbClr val="10181C"/>
                          </a:solidFill>
                          <a:effectLst/>
                          <a:latin typeface="Verdana" pitchFamily="34" charset="0"/>
                          <a:cs typeface="Times New Roman" pitchFamily="18" charset="0"/>
                        </a:rPr>
                        <a:t>Druh učebního materiálu</a:t>
                      </a:r>
                      <a:endParaRPr kumimoji="0" lang="cs-CZ" sz="1200" b="0" i="0" u="none" strike="noStrike" cap="none" normalizeH="0" baseline="0" smtClean="0">
                        <a:ln>
                          <a:noFill/>
                        </a:ln>
                        <a:solidFill>
                          <a:srgbClr val="10181C"/>
                        </a:solidFill>
                        <a:effectLst/>
                        <a:latin typeface="Times New Roman" pitchFamily="18" charset="0"/>
                        <a:cs typeface="Times New Roman" pitchFamily="18" charset="0"/>
                      </a:endParaRP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10181C"/>
                          </a:solidFill>
                          <a:effectLst/>
                          <a:latin typeface="Verdana" pitchFamily="34" charset="0"/>
                          <a:cs typeface="Times New Roman" pitchFamily="18" charset="0"/>
                        </a:rPr>
                        <a:t>Prezentace</a:t>
                      </a:r>
                      <a:endParaRPr kumimoji="0" lang="cs-CZ" sz="1200" b="0" i="0" u="none" strike="noStrike" cap="none" normalizeH="0" baseline="0" dirty="0" smtClean="0">
                        <a:ln>
                          <a:noFill/>
                        </a:ln>
                        <a:solidFill>
                          <a:srgbClr val="10181C"/>
                        </a:solidFill>
                        <a:effectLst/>
                        <a:latin typeface="Times New Roman" pitchFamily="18" charset="0"/>
                        <a:cs typeface="Times New Roman" pitchFamily="18" charset="0"/>
                      </a:endParaRPr>
                    </a:p>
                  </a:txBody>
                  <a:tcPr marL="44450" marR="4445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extLst>
      <p:ext uri="{BB962C8B-B14F-4D97-AF65-F5344CB8AC3E}">
        <p14:creationId xmlns:p14="http://schemas.microsoft.com/office/powerpoint/2010/main" xmlns="" val="645949457"/>
      </p:ext>
    </p:extLst>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4" name="camera.wav"/>
          </p:stSnd>
        </p:sndAc>
      </p:transition>
    </mc:Choice>
    <mc:Fallback>
      <p:transition spd="slow">
        <p:fade/>
        <p:sndAc>
          <p:stSnd>
            <p:snd r:embed="rId2" name="camera.wav"/>
          </p:stSnd>
        </p:sndAc>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404665"/>
            <a:ext cx="7772400" cy="2446682"/>
          </a:xfrm>
        </p:spPr>
        <p:txBody>
          <a:bodyPr>
            <a:noAutofit/>
          </a:bodyPr>
          <a:lstStyle/>
          <a:p>
            <a:r>
              <a:rPr lang="cs-CZ" sz="8000" b="1" dirty="0" smtClean="0"/>
              <a:t>Slovensko </a:t>
            </a:r>
            <a:r>
              <a:rPr lang="cs-CZ" sz="6000" b="1" dirty="0" smtClean="0"/>
              <a:t>(republika)</a:t>
            </a:r>
            <a:endParaRPr lang="cs-CZ" sz="6000" b="1" dirty="0"/>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99592" y="3068553"/>
            <a:ext cx="3960440" cy="2640293"/>
          </a:xfrm>
          <a:prstGeom prst="rect">
            <a:avLst/>
          </a:prstGeom>
          <a:noFill/>
          <a:ln w="9525">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084168" y="3064270"/>
            <a:ext cx="2142238" cy="267779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TextovéPole 3"/>
          <p:cNvSpPr txBox="1"/>
          <p:nvPr/>
        </p:nvSpPr>
        <p:spPr>
          <a:xfrm>
            <a:off x="2195736" y="5733255"/>
            <a:ext cx="1656184" cy="584775"/>
          </a:xfrm>
          <a:prstGeom prst="rect">
            <a:avLst/>
          </a:prstGeom>
          <a:noFill/>
        </p:spPr>
        <p:txBody>
          <a:bodyPr wrap="square" rtlCol="0">
            <a:spAutoFit/>
          </a:bodyPr>
          <a:lstStyle/>
          <a:p>
            <a:r>
              <a:rPr lang="cs-CZ" sz="3200" dirty="0" smtClean="0"/>
              <a:t>(vlajka)</a:t>
            </a:r>
            <a:endParaRPr lang="cs-CZ" sz="3200" dirty="0"/>
          </a:p>
        </p:txBody>
      </p:sp>
      <p:sp>
        <p:nvSpPr>
          <p:cNvPr id="5" name="TextovéPole 4"/>
          <p:cNvSpPr txBox="1"/>
          <p:nvPr/>
        </p:nvSpPr>
        <p:spPr>
          <a:xfrm>
            <a:off x="6332604" y="5877619"/>
            <a:ext cx="1335740" cy="523220"/>
          </a:xfrm>
          <a:prstGeom prst="rect">
            <a:avLst/>
          </a:prstGeom>
          <a:noFill/>
        </p:spPr>
        <p:txBody>
          <a:bodyPr wrap="square" rtlCol="0">
            <a:spAutoFit/>
          </a:bodyPr>
          <a:lstStyle/>
          <a:p>
            <a:r>
              <a:rPr lang="cs-CZ" sz="2800" dirty="0" smtClean="0"/>
              <a:t>(znak)</a:t>
            </a:r>
            <a:endParaRPr lang="cs-CZ" sz="2800" dirty="0"/>
          </a:p>
        </p:txBody>
      </p:sp>
    </p:spTree>
    <p:extLst>
      <p:ext uri="{BB962C8B-B14F-4D97-AF65-F5344CB8AC3E}">
        <p14:creationId xmlns:p14="http://schemas.microsoft.com/office/powerpoint/2010/main" xmlns="" val="2509371452"/>
      </p:ext>
    </p:extLst>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5" name="camera.wav"/>
          </p:stSnd>
        </p:sndAc>
      </p:transition>
    </mc:Choice>
    <mc:Fallback>
      <p:transition spd="slow">
        <p:fade/>
        <p:sndAc>
          <p:stSnd>
            <p:snd r:embed="rId2" name="camera.wav"/>
          </p:stSnd>
        </p:sndAc>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79513" y="116632"/>
            <a:ext cx="8784976" cy="658873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extovéPole 1"/>
          <p:cNvSpPr txBox="1"/>
          <p:nvPr/>
        </p:nvSpPr>
        <p:spPr>
          <a:xfrm>
            <a:off x="323528" y="836712"/>
            <a:ext cx="6264696" cy="707886"/>
          </a:xfrm>
          <a:prstGeom prst="rect">
            <a:avLst/>
          </a:prstGeom>
          <a:noFill/>
        </p:spPr>
        <p:txBody>
          <a:bodyPr wrap="square" rtlCol="0">
            <a:spAutoFit/>
          </a:bodyPr>
          <a:lstStyle/>
          <a:p>
            <a:r>
              <a:rPr lang="cs-CZ" sz="4000" b="1" dirty="0" smtClean="0"/>
              <a:t>Slovensko na mapě (Evropa)</a:t>
            </a:r>
            <a:endParaRPr lang="cs-CZ" sz="4000" b="1" dirty="0"/>
          </a:p>
        </p:txBody>
      </p:sp>
      <p:cxnSp>
        <p:nvCxnSpPr>
          <p:cNvPr id="4" name="Přímá spojnice se šipkou 3"/>
          <p:cNvCxnSpPr/>
          <p:nvPr/>
        </p:nvCxnSpPr>
        <p:spPr>
          <a:xfrm>
            <a:off x="2843808" y="1772816"/>
            <a:ext cx="2088232" cy="2676490"/>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631203530"/>
      </p:ext>
    </p:extLst>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4" name="camera.wav"/>
          </p:stSnd>
        </p:sndAc>
      </p:transition>
    </mc:Choice>
    <mc:Fallback>
      <p:transition spd="slow">
        <p:fade/>
        <p:sndAc>
          <p:stSnd>
            <p:snd r:embed="rId2" name="camera.wav"/>
          </p:stSnd>
        </p:sndAc>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83568" y="476672"/>
            <a:ext cx="7704856" cy="6480720"/>
          </a:xfrm>
        </p:spPr>
        <p:txBody>
          <a:bodyPr>
            <a:normAutofit fontScale="90000"/>
          </a:bodyPr>
          <a:lstStyle/>
          <a:p>
            <a:pPr algn="l">
              <a:lnSpc>
                <a:spcPct val="150000"/>
              </a:lnSpc>
            </a:pPr>
            <a:r>
              <a:rPr lang="cs-CZ" sz="3600" b="1" dirty="0" smtClean="0">
                <a:solidFill>
                  <a:srgbClr val="7030A0"/>
                </a:solidFill>
              </a:rPr>
              <a:t>V historii bylo toto území hodně ovlivňováno Maďarskem.</a:t>
            </a:r>
            <a:br>
              <a:rPr lang="cs-CZ" sz="3600" b="1" dirty="0" smtClean="0">
                <a:solidFill>
                  <a:srgbClr val="7030A0"/>
                </a:solidFill>
              </a:rPr>
            </a:br>
            <a:r>
              <a:rPr lang="cs-CZ" sz="3600" b="1" dirty="0" smtClean="0">
                <a:solidFill>
                  <a:srgbClr val="002060"/>
                </a:solidFill>
              </a:rPr>
              <a:t>Po první světové válce  vznikl státní útvar Československo.</a:t>
            </a:r>
            <a:r>
              <a:rPr lang="cs-CZ" sz="3600" dirty="0" smtClean="0"/>
              <a:t/>
            </a:r>
            <a:br>
              <a:rPr lang="cs-CZ" sz="3600" dirty="0" smtClean="0"/>
            </a:br>
            <a:r>
              <a:rPr lang="cs-CZ" sz="800" dirty="0" smtClean="0"/>
              <a:t/>
            </a:r>
            <a:br>
              <a:rPr lang="cs-CZ" sz="800" dirty="0" smtClean="0"/>
            </a:br>
            <a:r>
              <a:rPr lang="cs-CZ" sz="3600" b="1" dirty="0" smtClean="0">
                <a:solidFill>
                  <a:srgbClr val="0070C0"/>
                </a:solidFill>
              </a:rPr>
              <a:t>Po sametové revoluci (1989) se snažilo osamostatnit. Samostatná republika je od  1.1.1993. Platí se zde eurem.</a:t>
            </a:r>
            <a:r>
              <a:rPr lang="cs-CZ" b="1" dirty="0" smtClean="0">
                <a:solidFill>
                  <a:srgbClr val="0070C0"/>
                </a:solidFill>
              </a:rPr>
              <a:t/>
            </a:r>
            <a:br>
              <a:rPr lang="cs-CZ" b="1" dirty="0" smtClean="0">
                <a:solidFill>
                  <a:srgbClr val="0070C0"/>
                </a:solidFill>
              </a:rPr>
            </a:br>
            <a:endParaRPr lang="cs-CZ" b="1" dirty="0">
              <a:solidFill>
                <a:srgbClr val="0070C0"/>
              </a:solidFill>
            </a:endParaRPr>
          </a:p>
        </p:txBody>
      </p:sp>
    </p:spTree>
    <p:extLst>
      <p:ext uri="{BB962C8B-B14F-4D97-AF65-F5344CB8AC3E}">
        <p14:creationId xmlns:p14="http://schemas.microsoft.com/office/powerpoint/2010/main" xmlns="" val="3956621838"/>
      </p:ext>
    </p:extLst>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4" name="camera.wav"/>
          </p:stSnd>
        </p:sndAc>
      </p:transition>
    </mc:Choice>
    <mc:Fallback>
      <p:transition spd="slow">
        <p:fade/>
        <p:sndAc>
          <p:stSnd>
            <p:snd r:embed="rId3" name="camera.wav"/>
          </p:stSnd>
        </p:sndAc>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t="12359" b="16934"/>
          <a:stretch/>
        </p:blipFill>
        <p:spPr bwMode="auto">
          <a:xfrm>
            <a:off x="209788" y="1879084"/>
            <a:ext cx="8589503" cy="455504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extovéPole 1"/>
          <p:cNvSpPr txBox="1"/>
          <p:nvPr/>
        </p:nvSpPr>
        <p:spPr>
          <a:xfrm>
            <a:off x="1187624" y="548680"/>
            <a:ext cx="6539880" cy="1200329"/>
          </a:xfrm>
          <a:prstGeom prst="rect">
            <a:avLst/>
          </a:prstGeom>
          <a:noFill/>
        </p:spPr>
        <p:txBody>
          <a:bodyPr wrap="square" rtlCol="0">
            <a:spAutoFit/>
          </a:bodyPr>
          <a:lstStyle/>
          <a:p>
            <a:pPr algn="ctr"/>
            <a:r>
              <a:rPr lang="cs-CZ" sz="4000" b="1" dirty="0" smtClean="0"/>
              <a:t>Bratislava – hlavní město</a:t>
            </a:r>
          </a:p>
          <a:p>
            <a:pPr algn="ctr"/>
            <a:r>
              <a:rPr lang="cs-CZ" sz="3200" dirty="0" smtClean="0"/>
              <a:t>( Pohled na Bratislavský hrad )</a:t>
            </a:r>
            <a:endParaRPr lang="cs-CZ" sz="3200" dirty="0"/>
          </a:p>
        </p:txBody>
      </p:sp>
    </p:spTree>
    <p:extLst>
      <p:ext uri="{BB962C8B-B14F-4D97-AF65-F5344CB8AC3E}">
        <p14:creationId xmlns:p14="http://schemas.microsoft.com/office/powerpoint/2010/main" xmlns="" val="647291571"/>
      </p:ext>
    </p:extLst>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4" name="camera.wav"/>
          </p:stSnd>
        </p:sndAc>
      </p:transition>
    </mc:Choice>
    <mc:Fallback>
      <p:transition spd="slow">
        <p:fade/>
        <p:sndAc>
          <p:stSnd>
            <p:snd r:embed="rId2" name="camera.wav"/>
          </p:stSnd>
        </p:sndAc>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l="1950" r="2597"/>
          <a:stretch/>
        </p:blipFill>
        <p:spPr bwMode="auto">
          <a:xfrm>
            <a:off x="231959" y="3657013"/>
            <a:ext cx="8722172" cy="265324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extovéPole 1"/>
          <p:cNvSpPr txBox="1"/>
          <p:nvPr/>
        </p:nvSpPr>
        <p:spPr>
          <a:xfrm>
            <a:off x="597499" y="980147"/>
            <a:ext cx="7992888" cy="954107"/>
          </a:xfrm>
          <a:prstGeom prst="rect">
            <a:avLst/>
          </a:prstGeom>
          <a:noFill/>
        </p:spPr>
        <p:txBody>
          <a:bodyPr wrap="square" rtlCol="0">
            <a:spAutoFit/>
          </a:bodyPr>
          <a:lstStyle/>
          <a:p>
            <a:r>
              <a:rPr lang="cs-CZ" sz="2800" b="1" dirty="0" smtClean="0">
                <a:solidFill>
                  <a:srgbClr val="7030A0"/>
                </a:solidFill>
              </a:rPr>
              <a:t>Podobný jako v naší republice. Rozlehlá Podunajská nížina.    </a:t>
            </a:r>
          </a:p>
        </p:txBody>
      </p:sp>
      <p:sp>
        <p:nvSpPr>
          <p:cNvPr id="4" name="TextovéPole 3"/>
          <p:cNvSpPr txBox="1"/>
          <p:nvPr/>
        </p:nvSpPr>
        <p:spPr>
          <a:xfrm>
            <a:off x="590967" y="2133890"/>
            <a:ext cx="8239737" cy="1754326"/>
          </a:xfrm>
          <a:prstGeom prst="rect">
            <a:avLst/>
          </a:prstGeom>
          <a:noFill/>
        </p:spPr>
        <p:txBody>
          <a:bodyPr wrap="square" rtlCol="0">
            <a:spAutoFit/>
          </a:bodyPr>
          <a:lstStyle/>
          <a:p>
            <a:r>
              <a:rPr lang="cs-CZ" sz="2800" b="1" dirty="0" smtClean="0">
                <a:solidFill>
                  <a:srgbClr val="0070C0"/>
                </a:solidFill>
              </a:rPr>
              <a:t>Slovensko je hornatější. Procházejí jím Karpaty. </a:t>
            </a:r>
          </a:p>
          <a:p>
            <a:r>
              <a:rPr lang="cs-CZ" sz="2800" b="1" dirty="0" smtClean="0">
                <a:solidFill>
                  <a:srgbClr val="0070C0"/>
                </a:solidFill>
              </a:rPr>
              <a:t>Velmi navštěvovány jsou Tatry. </a:t>
            </a:r>
          </a:p>
          <a:p>
            <a:r>
              <a:rPr lang="cs-CZ" sz="2800" b="1" dirty="0" smtClean="0">
                <a:solidFill>
                  <a:srgbClr val="0070C0"/>
                </a:solidFill>
              </a:rPr>
              <a:t> Následuje obrázek  s nejvyšším vrcholem. </a:t>
            </a:r>
          </a:p>
          <a:p>
            <a:endParaRPr lang="cs-CZ" sz="2400" dirty="0"/>
          </a:p>
        </p:txBody>
      </p:sp>
      <p:sp>
        <p:nvSpPr>
          <p:cNvPr id="5" name="TextovéPole 4"/>
          <p:cNvSpPr txBox="1"/>
          <p:nvPr/>
        </p:nvSpPr>
        <p:spPr>
          <a:xfrm>
            <a:off x="467544" y="3888216"/>
            <a:ext cx="3528392" cy="523220"/>
          </a:xfrm>
          <a:prstGeom prst="rect">
            <a:avLst/>
          </a:prstGeom>
          <a:noFill/>
        </p:spPr>
        <p:txBody>
          <a:bodyPr wrap="square" rtlCol="0">
            <a:spAutoFit/>
          </a:bodyPr>
          <a:lstStyle/>
          <a:p>
            <a:r>
              <a:rPr lang="cs-CZ" sz="2800" b="1" dirty="0" err="1" smtClean="0">
                <a:solidFill>
                  <a:srgbClr val="FF0000"/>
                </a:solidFill>
              </a:rPr>
              <a:t>Gerlachovský</a:t>
            </a:r>
            <a:r>
              <a:rPr lang="cs-CZ" sz="2800" b="1" dirty="0" smtClean="0">
                <a:solidFill>
                  <a:srgbClr val="FF0000"/>
                </a:solidFill>
              </a:rPr>
              <a:t> štít</a:t>
            </a:r>
            <a:endParaRPr lang="cs-CZ" sz="2800" b="1" dirty="0">
              <a:solidFill>
                <a:srgbClr val="FF0000"/>
              </a:solidFill>
            </a:endParaRPr>
          </a:p>
        </p:txBody>
      </p:sp>
      <p:sp>
        <p:nvSpPr>
          <p:cNvPr id="6" name="TextovéPole 5"/>
          <p:cNvSpPr txBox="1"/>
          <p:nvPr/>
        </p:nvSpPr>
        <p:spPr>
          <a:xfrm>
            <a:off x="714394" y="133762"/>
            <a:ext cx="2561462" cy="1323439"/>
          </a:xfrm>
          <a:prstGeom prst="rect">
            <a:avLst/>
          </a:prstGeom>
          <a:noFill/>
        </p:spPr>
        <p:txBody>
          <a:bodyPr wrap="square" rtlCol="0">
            <a:spAutoFit/>
          </a:bodyPr>
          <a:lstStyle/>
          <a:p>
            <a:r>
              <a:rPr lang="cs-CZ" sz="4000" b="1" dirty="0" smtClean="0"/>
              <a:t>Povrch:</a:t>
            </a:r>
          </a:p>
          <a:p>
            <a:endParaRPr lang="cs-CZ" sz="4000" b="1" dirty="0"/>
          </a:p>
        </p:txBody>
      </p:sp>
    </p:spTree>
    <p:extLst>
      <p:ext uri="{BB962C8B-B14F-4D97-AF65-F5344CB8AC3E}">
        <p14:creationId xmlns:p14="http://schemas.microsoft.com/office/powerpoint/2010/main" xmlns="" val="1941416270"/>
      </p:ext>
    </p:extLst>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4"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53" presetClass="entr" presetSubtype="16" fill="hold" nodeType="clickEffect">
                                  <p:stCondLst>
                                    <p:cond delay="0"/>
                                  </p:stCondLst>
                                  <p:childTnLst>
                                    <p:set>
                                      <p:cBhvr>
                                        <p:cTn id="16" dur="1" fill="hold">
                                          <p:stCondLst>
                                            <p:cond delay="0"/>
                                          </p:stCondLst>
                                        </p:cTn>
                                        <p:tgtEl>
                                          <p:spTgt spid="4098"/>
                                        </p:tgtEl>
                                        <p:attrNameLst>
                                          <p:attrName>style.visibility</p:attrName>
                                        </p:attrNameLst>
                                      </p:cBhvr>
                                      <p:to>
                                        <p:strVal val="visible"/>
                                      </p:to>
                                    </p:set>
                                    <p:anim calcmode="lin" valueType="num">
                                      <p:cBhvr>
                                        <p:cTn id="17" dur="2000" fill="hold"/>
                                        <p:tgtEl>
                                          <p:spTgt spid="4098"/>
                                        </p:tgtEl>
                                        <p:attrNameLst>
                                          <p:attrName>ppt_w</p:attrName>
                                        </p:attrNameLst>
                                      </p:cBhvr>
                                      <p:tavLst>
                                        <p:tav tm="0">
                                          <p:val>
                                            <p:fltVal val="0"/>
                                          </p:val>
                                        </p:tav>
                                        <p:tav tm="100000">
                                          <p:val>
                                            <p:strVal val="#ppt_w"/>
                                          </p:val>
                                        </p:tav>
                                      </p:tavLst>
                                    </p:anim>
                                    <p:anim calcmode="lin" valueType="num">
                                      <p:cBhvr>
                                        <p:cTn id="18" dur="2000" fill="hold"/>
                                        <p:tgtEl>
                                          <p:spTgt spid="4098"/>
                                        </p:tgtEl>
                                        <p:attrNameLst>
                                          <p:attrName>ppt_h</p:attrName>
                                        </p:attrNameLst>
                                      </p:cBhvr>
                                      <p:tavLst>
                                        <p:tav tm="0">
                                          <p:val>
                                            <p:fltVal val="0"/>
                                          </p:val>
                                        </p:tav>
                                        <p:tav tm="100000">
                                          <p:val>
                                            <p:strVal val="#ppt_h"/>
                                          </p:val>
                                        </p:tav>
                                      </p:tavLst>
                                    </p:anim>
                                    <p:animEffect transition="in" filter="fade">
                                      <p:cBhvr>
                                        <p:cTn id="19" dur="2000"/>
                                        <p:tgtEl>
                                          <p:spTgt spid="4098"/>
                                        </p:tgtEl>
                                      </p:cBhvr>
                                    </p:animEffect>
                                  </p:childTnLst>
                                </p:cTn>
                              </p:par>
                              <p:par>
                                <p:cTn id="20" presetID="1" presetClass="entr" presetSubtype="0" fill="hold" grpId="0" nodeType="withEffect">
                                  <p:stCondLst>
                                    <p:cond delay="0"/>
                                  </p:stCondLst>
                                  <p:childTnLst>
                                    <p:set>
                                      <p:cBhvr>
                                        <p:cTn id="2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187624" y="836712"/>
            <a:ext cx="2736304" cy="707886"/>
          </a:xfrm>
          <a:prstGeom prst="rect">
            <a:avLst/>
          </a:prstGeom>
          <a:noFill/>
        </p:spPr>
        <p:txBody>
          <a:bodyPr wrap="square" rtlCol="0">
            <a:spAutoFit/>
          </a:bodyPr>
          <a:lstStyle/>
          <a:p>
            <a:r>
              <a:rPr lang="cs-CZ" sz="4000" b="1" dirty="0" smtClean="0"/>
              <a:t>Vodstvo:</a:t>
            </a:r>
            <a:endParaRPr lang="cs-CZ" sz="4000" b="1" dirty="0"/>
          </a:p>
        </p:txBody>
      </p:sp>
      <p:sp>
        <p:nvSpPr>
          <p:cNvPr id="3" name="TextovéPole 2"/>
          <p:cNvSpPr txBox="1"/>
          <p:nvPr/>
        </p:nvSpPr>
        <p:spPr>
          <a:xfrm>
            <a:off x="827584" y="1916832"/>
            <a:ext cx="7056784" cy="523220"/>
          </a:xfrm>
          <a:prstGeom prst="rect">
            <a:avLst/>
          </a:prstGeom>
          <a:noFill/>
        </p:spPr>
        <p:txBody>
          <a:bodyPr wrap="square" rtlCol="0">
            <a:spAutoFit/>
          </a:bodyPr>
          <a:lstStyle/>
          <a:p>
            <a:r>
              <a:rPr lang="cs-CZ" sz="2800" dirty="0" smtClean="0">
                <a:solidFill>
                  <a:srgbClr val="0070C0"/>
                </a:solidFill>
              </a:rPr>
              <a:t>Největší řeky jsou Váh a Dunaj.</a:t>
            </a:r>
            <a:endParaRPr lang="cs-CZ" sz="2800" dirty="0">
              <a:solidFill>
                <a:srgbClr val="0070C0"/>
              </a:solidFill>
            </a:endParaRPr>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03848" y="2440052"/>
            <a:ext cx="5255035" cy="394127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TextovéPole 3"/>
          <p:cNvSpPr txBox="1"/>
          <p:nvPr/>
        </p:nvSpPr>
        <p:spPr>
          <a:xfrm>
            <a:off x="4084340" y="2636912"/>
            <a:ext cx="1263352" cy="523220"/>
          </a:xfrm>
          <a:prstGeom prst="rect">
            <a:avLst/>
          </a:prstGeom>
          <a:noFill/>
        </p:spPr>
        <p:txBody>
          <a:bodyPr wrap="square" rtlCol="0">
            <a:spAutoFit/>
          </a:bodyPr>
          <a:lstStyle/>
          <a:p>
            <a:r>
              <a:rPr lang="cs-CZ" sz="2800" dirty="0" smtClean="0">
                <a:solidFill>
                  <a:srgbClr val="C00000"/>
                </a:solidFill>
              </a:rPr>
              <a:t>Dunaj</a:t>
            </a:r>
            <a:endParaRPr lang="cs-CZ" sz="2800" dirty="0">
              <a:solidFill>
                <a:srgbClr val="C00000"/>
              </a:solidFill>
            </a:endParaRPr>
          </a:p>
        </p:txBody>
      </p:sp>
      <p:sp>
        <p:nvSpPr>
          <p:cNvPr id="5" name="TextovéPole 4"/>
          <p:cNvSpPr txBox="1"/>
          <p:nvPr/>
        </p:nvSpPr>
        <p:spPr>
          <a:xfrm>
            <a:off x="611560" y="3573016"/>
            <a:ext cx="7992888" cy="523220"/>
          </a:xfrm>
          <a:prstGeom prst="rect">
            <a:avLst/>
          </a:prstGeom>
          <a:noFill/>
        </p:spPr>
        <p:txBody>
          <a:bodyPr wrap="square" rtlCol="0">
            <a:spAutoFit/>
          </a:bodyPr>
          <a:lstStyle/>
          <a:p>
            <a:r>
              <a:rPr lang="cs-CZ" sz="2800" dirty="0" smtClean="0">
                <a:solidFill>
                  <a:srgbClr val="0070C0"/>
                </a:solidFill>
              </a:rPr>
              <a:t>Mezi největší přehrady patří </a:t>
            </a:r>
            <a:r>
              <a:rPr lang="cs-CZ" sz="2800" dirty="0" err="1" smtClean="0">
                <a:solidFill>
                  <a:srgbClr val="0070C0"/>
                </a:solidFill>
              </a:rPr>
              <a:t>Zemplínská</a:t>
            </a:r>
            <a:r>
              <a:rPr lang="cs-CZ" sz="2800" dirty="0" smtClean="0">
                <a:solidFill>
                  <a:srgbClr val="0070C0"/>
                </a:solidFill>
              </a:rPr>
              <a:t> </a:t>
            </a:r>
            <a:r>
              <a:rPr lang="cs-CZ" sz="2800" dirty="0" err="1" smtClean="0">
                <a:solidFill>
                  <a:srgbClr val="0070C0"/>
                </a:solidFill>
              </a:rPr>
              <a:t>šírava</a:t>
            </a:r>
            <a:r>
              <a:rPr lang="cs-CZ" sz="2800" dirty="0" smtClean="0">
                <a:solidFill>
                  <a:srgbClr val="0070C0"/>
                </a:solidFill>
              </a:rPr>
              <a:t>.</a:t>
            </a:r>
            <a:endParaRPr lang="cs-CZ" sz="2800" dirty="0">
              <a:solidFill>
                <a:srgbClr val="0070C0"/>
              </a:solidFill>
            </a:endParaRPr>
          </a:p>
        </p:txBody>
      </p:sp>
      <p:pic>
        <p:nvPicPr>
          <p:cNvPr id="8195"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58117" y="495836"/>
            <a:ext cx="7847323" cy="588549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6" name="TextovéPole 5"/>
          <p:cNvSpPr txBox="1"/>
          <p:nvPr/>
        </p:nvSpPr>
        <p:spPr>
          <a:xfrm>
            <a:off x="1078837" y="1282988"/>
            <a:ext cx="3168352" cy="523220"/>
          </a:xfrm>
          <a:prstGeom prst="rect">
            <a:avLst/>
          </a:prstGeom>
          <a:noFill/>
        </p:spPr>
        <p:txBody>
          <a:bodyPr wrap="square" rtlCol="0">
            <a:spAutoFit/>
          </a:bodyPr>
          <a:lstStyle/>
          <a:p>
            <a:r>
              <a:rPr lang="cs-CZ" sz="2800" dirty="0" err="1" smtClean="0">
                <a:solidFill>
                  <a:srgbClr val="C00000"/>
                </a:solidFill>
              </a:rPr>
              <a:t>Zemplínská</a:t>
            </a:r>
            <a:r>
              <a:rPr lang="cs-CZ" sz="2800" dirty="0" smtClean="0">
                <a:solidFill>
                  <a:srgbClr val="C00000"/>
                </a:solidFill>
              </a:rPr>
              <a:t> </a:t>
            </a:r>
            <a:r>
              <a:rPr lang="cs-CZ" sz="2800" dirty="0" smtClean="0">
                <a:solidFill>
                  <a:srgbClr val="C00000"/>
                </a:solidFill>
              </a:rPr>
              <a:t>Š</a:t>
            </a:r>
            <a:r>
              <a:rPr lang="cs-CZ" sz="2800" dirty="0" smtClean="0">
                <a:solidFill>
                  <a:srgbClr val="C00000"/>
                </a:solidFill>
              </a:rPr>
              <a:t>írava</a:t>
            </a:r>
            <a:endParaRPr lang="cs-CZ" sz="2800" dirty="0">
              <a:solidFill>
                <a:srgbClr val="C00000"/>
              </a:solidFill>
            </a:endParaRPr>
          </a:p>
        </p:txBody>
      </p:sp>
      <p:sp>
        <p:nvSpPr>
          <p:cNvPr id="7" name="TextovéPole 6"/>
          <p:cNvSpPr txBox="1"/>
          <p:nvPr/>
        </p:nvSpPr>
        <p:spPr>
          <a:xfrm>
            <a:off x="611560" y="5255622"/>
            <a:ext cx="6840760" cy="954107"/>
          </a:xfrm>
          <a:prstGeom prst="rect">
            <a:avLst/>
          </a:prstGeom>
          <a:noFill/>
        </p:spPr>
        <p:txBody>
          <a:bodyPr wrap="square" rtlCol="0">
            <a:spAutoFit/>
          </a:bodyPr>
          <a:lstStyle/>
          <a:p>
            <a:r>
              <a:rPr lang="cs-CZ" sz="2800" dirty="0" smtClean="0">
                <a:solidFill>
                  <a:srgbClr val="0070C0"/>
                </a:solidFill>
              </a:rPr>
              <a:t>Zajímavostí jsou plesa – horská  jezera, která tu zůstala po ledovcích. </a:t>
            </a:r>
            <a:endParaRPr lang="cs-CZ" sz="2800" dirty="0">
              <a:solidFill>
                <a:srgbClr val="0070C0"/>
              </a:solidFill>
            </a:endParaRPr>
          </a:p>
        </p:txBody>
      </p:sp>
    </p:spTree>
    <p:extLst>
      <p:ext uri="{BB962C8B-B14F-4D97-AF65-F5344CB8AC3E}">
        <p14:creationId xmlns:p14="http://schemas.microsoft.com/office/powerpoint/2010/main" xmlns="" val="1617901428"/>
      </p:ext>
    </p:extLst>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5"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 calcmode="lin" valueType="num">
                                      <p:cBhvr>
                                        <p:cTn id="7" dur="500" fill="hold"/>
                                        <p:tgtEl>
                                          <p:spTgt spid="8194"/>
                                        </p:tgtEl>
                                        <p:attrNameLst>
                                          <p:attrName>ppt_w</p:attrName>
                                        </p:attrNameLst>
                                      </p:cBhvr>
                                      <p:tavLst>
                                        <p:tav tm="0">
                                          <p:val>
                                            <p:fltVal val="0"/>
                                          </p:val>
                                        </p:tav>
                                        <p:tav tm="100000">
                                          <p:val>
                                            <p:strVal val="#ppt_w"/>
                                          </p:val>
                                        </p:tav>
                                      </p:tavLst>
                                    </p:anim>
                                    <p:anim calcmode="lin" valueType="num">
                                      <p:cBhvr>
                                        <p:cTn id="8" dur="500" fill="hold"/>
                                        <p:tgtEl>
                                          <p:spTgt spid="8194"/>
                                        </p:tgtEl>
                                        <p:attrNameLst>
                                          <p:attrName>ppt_h</p:attrName>
                                        </p:attrNameLst>
                                      </p:cBhvr>
                                      <p:tavLst>
                                        <p:tav tm="0">
                                          <p:val>
                                            <p:fltVal val="0"/>
                                          </p:val>
                                        </p:tav>
                                        <p:tav tm="100000">
                                          <p:val>
                                            <p:strVal val="#ppt_h"/>
                                          </p:val>
                                        </p:tav>
                                      </p:tavLst>
                                    </p:anim>
                                    <p:animEffect transition="in" filter="fade">
                                      <p:cBhvr>
                                        <p:cTn id="9" dur="500"/>
                                        <p:tgtEl>
                                          <p:spTgt spid="8194"/>
                                        </p:tgtEl>
                                      </p:cBhvr>
                                    </p:animEffect>
                                  </p:childTnLst>
                                </p:cTn>
                              </p:par>
                              <p:par>
                                <p:cTn id="10" presetID="1" presetClass="entr" presetSubtype="0" fill="hold" grpId="0" nodeType="with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xit" presetSubtype="0" fill="hold" nodeType="clickEffect">
                                  <p:stCondLst>
                                    <p:cond delay="0"/>
                                  </p:stCondLst>
                                  <p:childTnLst>
                                    <p:set>
                                      <p:cBhvr>
                                        <p:cTn id="15" dur="1" fill="hold">
                                          <p:stCondLst>
                                            <p:cond delay="0"/>
                                          </p:stCondLst>
                                        </p:cTn>
                                        <p:tgtEl>
                                          <p:spTgt spid="8194"/>
                                        </p:tgtEl>
                                        <p:attrNameLst>
                                          <p:attrName>style.visibility</p:attrName>
                                        </p:attrNameLst>
                                      </p:cBhvr>
                                      <p:to>
                                        <p:strVal val="hidden"/>
                                      </p:to>
                                    </p:set>
                                  </p:childTnLst>
                                </p:cTn>
                              </p:par>
                              <p:par>
                                <p:cTn id="16" presetID="1" presetClass="exit" presetSubtype="0" fill="hold" grpId="1" nodeType="withEffect">
                                  <p:stCondLst>
                                    <p:cond delay="0"/>
                                  </p:stCondLst>
                                  <p:childTnLst>
                                    <p:set>
                                      <p:cBhvr>
                                        <p:cTn id="17" dur="1" fill="hold">
                                          <p:stCondLst>
                                            <p:cond delay="0"/>
                                          </p:stCondLst>
                                        </p:cTn>
                                        <p:tgtEl>
                                          <p:spTgt spid="4"/>
                                        </p:tgtEl>
                                        <p:attrNameLst>
                                          <p:attrName>style.visibility</p:attrName>
                                        </p:attrNameLst>
                                      </p:cBhvr>
                                      <p:to>
                                        <p:strVal val="hidden"/>
                                      </p:to>
                                    </p:set>
                                  </p:childTnLst>
                                </p:cTn>
                              </p:par>
                              <p:par>
                                <p:cTn id="18" presetID="1" presetClass="entr" presetSubtype="0" fill="hold" grpId="0" nodeType="withEffect">
                                  <p:stCondLst>
                                    <p:cond delay="750"/>
                                  </p:stCondLst>
                                  <p:childTnLst>
                                    <p:set>
                                      <p:cBhvr>
                                        <p:cTn id="19" dur="1" fill="hold">
                                          <p:stCondLst>
                                            <p:cond delay="0"/>
                                          </p:stCondLst>
                                        </p:cTn>
                                        <p:tgtEl>
                                          <p:spTgt spid="5"/>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53" presetClass="entr" presetSubtype="16" fill="hold" nodeType="clickEffect">
                                  <p:stCondLst>
                                    <p:cond delay="0"/>
                                  </p:stCondLst>
                                  <p:childTnLst>
                                    <p:set>
                                      <p:cBhvr>
                                        <p:cTn id="23" dur="1" fill="hold">
                                          <p:stCondLst>
                                            <p:cond delay="0"/>
                                          </p:stCondLst>
                                        </p:cTn>
                                        <p:tgtEl>
                                          <p:spTgt spid="8195"/>
                                        </p:tgtEl>
                                        <p:attrNameLst>
                                          <p:attrName>style.visibility</p:attrName>
                                        </p:attrNameLst>
                                      </p:cBhvr>
                                      <p:to>
                                        <p:strVal val="visible"/>
                                      </p:to>
                                    </p:set>
                                    <p:anim calcmode="lin" valueType="num">
                                      <p:cBhvr>
                                        <p:cTn id="24" dur="500" fill="hold"/>
                                        <p:tgtEl>
                                          <p:spTgt spid="8195"/>
                                        </p:tgtEl>
                                        <p:attrNameLst>
                                          <p:attrName>ppt_w</p:attrName>
                                        </p:attrNameLst>
                                      </p:cBhvr>
                                      <p:tavLst>
                                        <p:tav tm="0">
                                          <p:val>
                                            <p:fltVal val="0"/>
                                          </p:val>
                                        </p:tav>
                                        <p:tav tm="100000">
                                          <p:val>
                                            <p:strVal val="#ppt_w"/>
                                          </p:val>
                                        </p:tav>
                                      </p:tavLst>
                                    </p:anim>
                                    <p:anim calcmode="lin" valueType="num">
                                      <p:cBhvr>
                                        <p:cTn id="25" dur="500" fill="hold"/>
                                        <p:tgtEl>
                                          <p:spTgt spid="8195"/>
                                        </p:tgtEl>
                                        <p:attrNameLst>
                                          <p:attrName>ppt_h</p:attrName>
                                        </p:attrNameLst>
                                      </p:cBhvr>
                                      <p:tavLst>
                                        <p:tav tm="0">
                                          <p:val>
                                            <p:fltVal val="0"/>
                                          </p:val>
                                        </p:tav>
                                        <p:tav tm="100000">
                                          <p:val>
                                            <p:strVal val="#ppt_h"/>
                                          </p:val>
                                        </p:tav>
                                      </p:tavLst>
                                    </p:anim>
                                    <p:animEffect transition="in" filter="fade">
                                      <p:cBhvr>
                                        <p:cTn id="26" dur="500"/>
                                        <p:tgtEl>
                                          <p:spTgt spid="8195"/>
                                        </p:tgtEl>
                                      </p:cBhvr>
                                    </p:animEffect>
                                  </p:childTnLst>
                                </p:cTn>
                              </p:par>
                              <p:par>
                                <p:cTn id="27" presetID="53" presetClass="entr" presetSubtype="16"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p:cTn id="29" dur="500" fill="hold"/>
                                        <p:tgtEl>
                                          <p:spTgt spid="6"/>
                                        </p:tgtEl>
                                        <p:attrNameLst>
                                          <p:attrName>ppt_w</p:attrName>
                                        </p:attrNameLst>
                                      </p:cBhvr>
                                      <p:tavLst>
                                        <p:tav tm="0">
                                          <p:val>
                                            <p:fltVal val="0"/>
                                          </p:val>
                                        </p:tav>
                                        <p:tav tm="100000">
                                          <p:val>
                                            <p:strVal val="#ppt_w"/>
                                          </p:val>
                                        </p:tav>
                                      </p:tavLst>
                                    </p:anim>
                                    <p:anim calcmode="lin" valueType="num">
                                      <p:cBhvr>
                                        <p:cTn id="30" dur="500" fill="hold"/>
                                        <p:tgtEl>
                                          <p:spTgt spid="6"/>
                                        </p:tgtEl>
                                        <p:attrNameLst>
                                          <p:attrName>ppt_h</p:attrName>
                                        </p:attrNameLst>
                                      </p:cBhvr>
                                      <p:tavLst>
                                        <p:tav tm="0">
                                          <p:val>
                                            <p:fltVal val="0"/>
                                          </p:val>
                                        </p:tav>
                                        <p:tav tm="100000">
                                          <p:val>
                                            <p:strVal val="#ppt_h"/>
                                          </p:val>
                                        </p:tav>
                                      </p:tavLst>
                                    </p:anim>
                                    <p:animEffect transition="in" filter="fade">
                                      <p:cBhvr>
                                        <p:cTn id="31" dur="500"/>
                                        <p:tgtEl>
                                          <p:spTgt spid="6"/>
                                        </p:tgtEl>
                                      </p:cBhvr>
                                    </p:animEffect>
                                  </p:childTnLst>
                                </p:cTn>
                              </p:par>
                            </p:childTnLst>
                          </p:cTn>
                        </p:par>
                      </p:childTnLst>
                    </p:cTn>
                  </p:par>
                  <p:par>
                    <p:cTn id="32" fill="hold">
                      <p:stCondLst>
                        <p:cond delay="indefinite"/>
                      </p:stCondLst>
                      <p:childTnLst>
                        <p:par>
                          <p:cTn id="33" fill="hold">
                            <p:stCondLst>
                              <p:cond delay="0"/>
                            </p:stCondLst>
                            <p:childTnLst>
                              <p:par>
                                <p:cTn id="34" presetID="1" presetClass="exit" presetSubtype="0" fill="hold" nodeType="clickEffect">
                                  <p:stCondLst>
                                    <p:cond delay="0"/>
                                  </p:stCondLst>
                                  <p:childTnLst>
                                    <p:set>
                                      <p:cBhvr>
                                        <p:cTn id="35" dur="1" fill="hold">
                                          <p:stCondLst>
                                            <p:cond delay="0"/>
                                          </p:stCondLst>
                                        </p:cTn>
                                        <p:tgtEl>
                                          <p:spTgt spid="8195"/>
                                        </p:tgtEl>
                                        <p:attrNameLst>
                                          <p:attrName>style.visibility</p:attrName>
                                        </p:attrNameLst>
                                      </p:cBhvr>
                                      <p:to>
                                        <p:strVal val="hidden"/>
                                      </p:to>
                                    </p:set>
                                  </p:childTnLst>
                                </p:cTn>
                              </p:par>
                              <p:par>
                                <p:cTn id="36" presetID="1" presetClass="exit" presetSubtype="0" fill="hold" grpId="1" nodeType="withEffect">
                                  <p:stCondLst>
                                    <p:cond delay="0"/>
                                  </p:stCondLst>
                                  <p:childTnLst>
                                    <p:set>
                                      <p:cBhvr>
                                        <p:cTn id="37" dur="1" fill="hold">
                                          <p:stCondLst>
                                            <p:cond delay="0"/>
                                          </p:stCondLst>
                                        </p:cTn>
                                        <p:tgtEl>
                                          <p:spTgt spid="6"/>
                                        </p:tgtEl>
                                        <p:attrNameLst>
                                          <p:attrName>style.visibility</p:attrName>
                                        </p:attrNameLst>
                                      </p:cBhvr>
                                      <p:to>
                                        <p:strVal val="hidden"/>
                                      </p:to>
                                    </p:set>
                                  </p:childTnLst>
                                </p:cTn>
                              </p:par>
                              <p:par>
                                <p:cTn id="38" presetID="1" presetClass="entr" presetSubtype="0" fill="hold" grpId="0" nodeType="withEffect">
                                  <p:stCondLst>
                                    <p:cond delay="750"/>
                                  </p:stCondLst>
                                  <p:childTnLst>
                                    <p:set>
                                      <p:cBhvr>
                                        <p:cTn id="39"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5" grpId="0"/>
      <p:bldP spid="6" grpId="0"/>
      <p:bldP spid="6" grpId="1"/>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05025" y="85569"/>
            <a:ext cx="8783815" cy="658786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TextovéPole 3"/>
          <p:cNvSpPr txBox="1"/>
          <p:nvPr/>
        </p:nvSpPr>
        <p:spPr>
          <a:xfrm>
            <a:off x="971600" y="65038"/>
            <a:ext cx="7416824" cy="646331"/>
          </a:xfrm>
          <a:prstGeom prst="rect">
            <a:avLst/>
          </a:prstGeom>
          <a:noFill/>
        </p:spPr>
        <p:txBody>
          <a:bodyPr wrap="square" rtlCol="0">
            <a:spAutoFit/>
          </a:bodyPr>
          <a:lstStyle/>
          <a:p>
            <a:r>
              <a:rPr lang="cs-CZ" sz="3600" b="1" dirty="0" smtClean="0">
                <a:solidFill>
                  <a:schemeClr val="bg1"/>
                </a:solidFill>
              </a:rPr>
              <a:t>Popradské pleso – Vysoké Tatry</a:t>
            </a:r>
            <a:endParaRPr lang="cs-CZ" sz="3600" b="1" dirty="0">
              <a:solidFill>
                <a:schemeClr val="bg1"/>
              </a:solidFill>
            </a:endParaRPr>
          </a:p>
        </p:txBody>
      </p:sp>
    </p:spTree>
    <p:extLst>
      <p:ext uri="{BB962C8B-B14F-4D97-AF65-F5344CB8AC3E}">
        <p14:creationId xmlns:p14="http://schemas.microsoft.com/office/powerpoint/2010/main" xmlns="" val="2386177399"/>
      </p:ext>
    </p:extLst>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4" name="camera.wav"/>
          </p:stSnd>
        </p:sndAc>
      </p:transition>
    </mc:Choice>
    <mc:Fallback>
      <p:transition spd="slow">
        <p:fade/>
        <p:sndAc>
          <p:stSnd>
            <p:snd r:embed="rId2" name="camera.wav"/>
          </p:stSnd>
        </p:sndAc>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3058" y="1561023"/>
            <a:ext cx="4767014" cy="1723961"/>
          </a:xfrm>
        </p:spPr>
        <p:txBody>
          <a:bodyPr anchor="t">
            <a:normAutofit fontScale="90000"/>
          </a:bodyPr>
          <a:lstStyle/>
          <a:p>
            <a:pPr algn="l"/>
            <a:r>
              <a:rPr lang="cs-CZ" sz="3200" b="1" u="sng" dirty="0" smtClean="0"/>
              <a:t>Katedrála svaté Alžběty (Košice)</a:t>
            </a:r>
            <a:br>
              <a:rPr lang="cs-CZ" sz="3200" b="1" u="sng" dirty="0" smtClean="0"/>
            </a:br>
            <a:r>
              <a:rPr lang="cs-CZ" sz="2800" b="1" dirty="0" smtClean="0"/>
              <a:t>= největší slovenský kostel</a:t>
            </a:r>
            <a:endParaRPr lang="cs-CZ" sz="2800" dirty="0"/>
          </a:p>
        </p:txBody>
      </p:sp>
      <p:pic>
        <p:nvPicPr>
          <p:cNvPr id="6146" name="Picture 2"/>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t="8576" b="13017"/>
          <a:stretch/>
        </p:blipFill>
        <p:spPr bwMode="auto">
          <a:xfrm>
            <a:off x="4644008" y="1054551"/>
            <a:ext cx="4350948" cy="552288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 name="TextovéPole 2"/>
          <p:cNvSpPr txBox="1"/>
          <p:nvPr/>
        </p:nvSpPr>
        <p:spPr>
          <a:xfrm>
            <a:off x="683568" y="450848"/>
            <a:ext cx="5400600" cy="646331"/>
          </a:xfrm>
          <a:prstGeom prst="rect">
            <a:avLst/>
          </a:prstGeom>
          <a:noFill/>
        </p:spPr>
        <p:txBody>
          <a:bodyPr wrap="square" rtlCol="0">
            <a:spAutoFit/>
          </a:bodyPr>
          <a:lstStyle/>
          <a:p>
            <a:r>
              <a:rPr lang="cs-CZ" sz="3600" b="1" dirty="0" smtClean="0">
                <a:solidFill>
                  <a:srgbClr val="C00000"/>
                </a:solidFill>
              </a:rPr>
              <a:t>Další turistické zajímavosti:</a:t>
            </a:r>
            <a:endParaRPr lang="cs-CZ" sz="3600" b="1" dirty="0">
              <a:solidFill>
                <a:srgbClr val="C00000"/>
              </a:solidFill>
            </a:endParaRPr>
          </a:p>
        </p:txBody>
      </p:sp>
      <p:sp>
        <p:nvSpPr>
          <p:cNvPr id="4" name="TextovéPole 3"/>
          <p:cNvSpPr txBox="1"/>
          <p:nvPr/>
        </p:nvSpPr>
        <p:spPr>
          <a:xfrm>
            <a:off x="215516" y="3744170"/>
            <a:ext cx="7020780" cy="646331"/>
          </a:xfrm>
          <a:prstGeom prst="rect">
            <a:avLst/>
          </a:prstGeom>
          <a:noFill/>
        </p:spPr>
        <p:txBody>
          <a:bodyPr wrap="square" rtlCol="0">
            <a:spAutoFit/>
          </a:bodyPr>
          <a:lstStyle/>
          <a:p>
            <a:r>
              <a:rPr lang="cs-CZ" sz="3600" b="1" u="sng" dirty="0" smtClean="0">
                <a:solidFill>
                  <a:srgbClr val="7030A0"/>
                </a:solidFill>
              </a:rPr>
              <a:t>Lázně s minerálními látkami.</a:t>
            </a:r>
            <a:endParaRPr lang="cs-CZ" sz="3600" b="1" u="sng" dirty="0">
              <a:solidFill>
                <a:srgbClr val="7030A0"/>
              </a:solidFill>
            </a:endParaRPr>
          </a:p>
        </p:txBody>
      </p:sp>
      <p:pic>
        <p:nvPicPr>
          <p:cNvPr id="6148"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491579" y="4663362"/>
            <a:ext cx="1620179" cy="12578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5" name="TextovéPole 4"/>
          <p:cNvSpPr txBox="1"/>
          <p:nvPr/>
        </p:nvSpPr>
        <p:spPr>
          <a:xfrm>
            <a:off x="417698" y="4546107"/>
            <a:ext cx="5090406" cy="1938992"/>
          </a:xfrm>
          <a:prstGeom prst="rect">
            <a:avLst/>
          </a:prstGeom>
          <a:noFill/>
        </p:spPr>
        <p:txBody>
          <a:bodyPr wrap="square" rtlCol="0">
            <a:spAutoFit/>
          </a:bodyPr>
          <a:lstStyle/>
          <a:p>
            <a:pPr>
              <a:lnSpc>
                <a:spcPct val="150000"/>
              </a:lnSpc>
            </a:pPr>
            <a:r>
              <a:rPr lang="cs-CZ" sz="3200" b="1" dirty="0" smtClean="0">
                <a:solidFill>
                  <a:srgbClr val="002060"/>
                </a:solidFill>
              </a:rPr>
              <a:t>Př. Piešťany,  </a:t>
            </a:r>
          </a:p>
          <a:p>
            <a:pPr>
              <a:lnSpc>
                <a:spcPct val="150000"/>
              </a:lnSpc>
            </a:pPr>
            <a:r>
              <a:rPr lang="cs-CZ" sz="3200" b="1" dirty="0" smtClean="0">
                <a:solidFill>
                  <a:srgbClr val="002060"/>
                </a:solidFill>
              </a:rPr>
              <a:t>Trenčianské Teplice</a:t>
            </a:r>
            <a:r>
              <a:rPr lang="cs-CZ" sz="3600" b="1" dirty="0" smtClean="0">
                <a:solidFill>
                  <a:srgbClr val="002060"/>
                </a:solidFill>
              </a:rPr>
              <a:t>.</a:t>
            </a:r>
          </a:p>
          <a:p>
            <a:endParaRPr lang="cs-CZ" dirty="0"/>
          </a:p>
        </p:txBody>
      </p:sp>
    </p:spTree>
    <p:extLst>
      <p:ext uri="{BB962C8B-B14F-4D97-AF65-F5344CB8AC3E}">
        <p14:creationId xmlns:p14="http://schemas.microsoft.com/office/powerpoint/2010/main" xmlns="" val="1002130224"/>
      </p:ext>
    </p:extLst>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5"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6146"/>
                                        </p:tgtEl>
                                        <p:attrNameLst>
                                          <p:attrName>style.visibility</p:attrName>
                                        </p:attrNameLst>
                                      </p:cBhvr>
                                      <p:to>
                                        <p:strVal val="visible"/>
                                      </p:to>
                                    </p:set>
                                    <p:anim calcmode="lin" valueType="num">
                                      <p:cBhvr>
                                        <p:cTn id="14" dur="1000" fill="hold"/>
                                        <p:tgtEl>
                                          <p:spTgt spid="6146"/>
                                        </p:tgtEl>
                                        <p:attrNameLst>
                                          <p:attrName>ppt_w</p:attrName>
                                        </p:attrNameLst>
                                      </p:cBhvr>
                                      <p:tavLst>
                                        <p:tav tm="0">
                                          <p:val>
                                            <p:fltVal val="0"/>
                                          </p:val>
                                        </p:tav>
                                        <p:tav tm="100000">
                                          <p:val>
                                            <p:strVal val="#ppt_w"/>
                                          </p:val>
                                        </p:tav>
                                      </p:tavLst>
                                    </p:anim>
                                    <p:anim calcmode="lin" valueType="num">
                                      <p:cBhvr>
                                        <p:cTn id="15" dur="1000" fill="hold"/>
                                        <p:tgtEl>
                                          <p:spTgt spid="6146"/>
                                        </p:tgtEl>
                                        <p:attrNameLst>
                                          <p:attrName>ppt_h</p:attrName>
                                        </p:attrNameLst>
                                      </p:cBhvr>
                                      <p:tavLst>
                                        <p:tav tm="0">
                                          <p:val>
                                            <p:fltVal val="0"/>
                                          </p:val>
                                        </p:tav>
                                        <p:tav tm="100000">
                                          <p:val>
                                            <p:strVal val="#ppt_h"/>
                                          </p:val>
                                        </p:tav>
                                      </p:tavLst>
                                    </p:anim>
                                    <p:anim calcmode="lin" valueType="num">
                                      <p:cBhvr>
                                        <p:cTn id="16" dur="1000" fill="hold"/>
                                        <p:tgtEl>
                                          <p:spTgt spid="6146"/>
                                        </p:tgtEl>
                                        <p:attrNameLst>
                                          <p:attrName>style.rotation</p:attrName>
                                        </p:attrNameLst>
                                      </p:cBhvr>
                                      <p:tavLst>
                                        <p:tav tm="0">
                                          <p:val>
                                            <p:fltVal val="90"/>
                                          </p:val>
                                        </p:tav>
                                        <p:tav tm="100000">
                                          <p:val>
                                            <p:fltVal val="0"/>
                                          </p:val>
                                        </p:tav>
                                      </p:tavLst>
                                    </p:anim>
                                    <p:animEffect transition="in" filter="fade">
                                      <p:cBhvr>
                                        <p:cTn id="17" dur="1000"/>
                                        <p:tgtEl>
                                          <p:spTgt spid="6146"/>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xit" presetSubtype="0" fill="hold" nodeType="clickEffect">
                                  <p:stCondLst>
                                    <p:cond delay="0"/>
                                  </p:stCondLst>
                                  <p:childTnLst>
                                    <p:set>
                                      <p:cBhvr>
                                        <p:cTn id="21" dur="1" fill="hold">
                                          <p:stCondLst>
                                            <p:cond delay="249"/>
                                          </p:stCondLst>
                                        </p:cTn>
                                        <p:tgtEl>
                                          <p:spTgt spid="6146"/>
                                        </p:tgtEl>
                                        <p:attrNameLst>
                                          <p:attrName>style.visibility</p:attrName>
                                        </p:attrNameLst>
                                      </p:cBhvr>
                                      <p:to>
                                        <p:strVal val="hidden"/>
                                      </p:to>
                                    </p:set>
                                  </p:childTnLst>
                                </p:cTn>
                              </p:par>
                              <p:par>
                                <p:cTn id="22" presetID="53" presetClass="entr" presetSubtype="16" fill="hold" grpId="0" nodeType="with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p:cTn id="24" dur="1500" fill="hold"/>
                                        <p:tgtEl>
                                          <p:spTgt spid="4"/>
                                        </p:tgtEl>
                                        <p:attrNameLst>
                                          <p:attrName>ppt_w</p:attrName>
                                        </p:attrNameLst>
                                      </p:cBhvr>
                                      <p:tavLst>
                                        <p:tav tm="0">
                                          <p:val>
                                            <p:fltVal val="0"/>
                                          </p:val>
                                        </p:tav>
                                        <p:tav tm="100000">
                                          <p:val>
                                            <p:strVal val="#ppt_w"/>
                                          </p:val>
                                        </p:tav>
                                      </p:tavLst>
                                    </p:anim>
                                    <p:anim calcmode="lin" valueType="num">
                                      <p:cBhvr>
                                        <p:cTn id="25" dur="1500" fill="hold"/>
                                        <p:tgtEl>
                                          <p:spTgt spid="4"/>
                                        </p:tgtEl>
                                        <p:attrNameLst>
                                          <p:attrName>ppt_h</p:attrName>
                                        </p:attrNameLst>
                                      </p:cBhvr>
                                      <p:tavLst>
                                        <p:tav tm="0">
                                          <p:val>
                                            <p:fltVal val="0"/>
                                          </p:val>
                                        </p:tav>
                                        <p:tav tm="100000">
                                          <p:val>
                                            <p:strVal val="#ppt_h"/>
                                          </p:val>
                                        </p:tav>
                                      </p:tavLst>
                                    </p:anim>
                                    <p:animEffect transition="in" filter="fade">
                                      <p:cBhvr>
                                        <p:cTn id="26" dur="1500"/>
                                        <p:tgtEl>
                                          <p:spTgt spid="4"/>
                                        </p:tgtEl>
                                      </p:cBhvr>
                                    </p:animEffect>
                                  </p:childTnLst>
                                </p:cTn>
                              </p:par>
                              <p:par>
                                <p:cTn id="27" presetID="53" presetClass="entr" presetSubtype="16" fill="hold" nodeType="withEffect">
                                  <p:stCondLst>
                                    <p:cond delay="500"/>
                                  </p:stCondLst>
                                  <p:childTnLst>
                                    <p:set>
                                      <p:cBhvr>
                                        <p:cTn id="28" dur="1" fill="hold">
                                          <p:stCondLst>
                                            <p:cond delay="0"/>
                                          </p:stCondLst>
                                        </p:cTn>
                                        <p:tgtEl>
                                          <p:spTgt spid="6148"/>
                                        </p:tgtEl>
                                        <p:attrNameLst>
                                          <p:attrName>style.visibility</p:attrName>
                                        </p:attrNameLst>
                                      </p:cBhvr>
                                      <p:to>
                                        <p:strVal val="visible"/>
                                      </p:to>
                                    </p:set>
                                    <p:anim calcmode="lin" valueType="num">
                                      <p:cBhvr>
                                        <p:cTn id="29" dur="2000" fill="hold"/>
                                        <p:tgtEl>
                                          <p:spTgt spid="6148"/>
                                        </p:tgtEl>
                                        <p:attrNameLst>
                                          <p:attrName>ppt_w</p:attrName>
                                        </p:attrNameLst>
                                      </p:cBhvr>
                                      <p:tavLst>
                                        <p:tav tm="0">
                                          <p:val>
                                            <p:fltVal val="0"/>
                                          </p:val>
                                        </p:tav>
                                        <p:tav tm="100000">
                                          <p:val>
                                            <p:strVal val="#ppt_w"/>
                                          </p:val>
                                        </p:tav>
                                      </p:tavLst>
                                    </p:anim>
                                    <p:anim calcmode="lin" valueType="num">
                                      <p:cBhvr>
                                        <p:cTn id="30" dur="2000" fill="hold"/>
                                        <p:tgtEl>
                                          <p:spTgt spid="6148"/>
                                        </p:tgtEl>
                                        <p:attrNameLst>
                                          <p:attrName>ppt_h</p:attrName>
                                        </p:attrNameLst>
                                      </p:cBhvr>
                                      <p:tavLst>
                                        <p:tav tm="0">
                                          <p:val>
                                            <p:fltVal val="0"/>
                                          </p:val>
                                        </p:tav>
                                        <p:tav tm="100000">
                                          <p:val>
                                            <p:strVal val="#ppt_h"/>
                                          </p:val>
                                        </p:tav>
                                      </p:tavLst>
                                    </p:anim>
                                    <p:animEffect transition="in" filter="fade">
                                      <p:cBhvr>
                                        <p:cTn id="31" dur="2000"/>
                                        <p:tgtEl>
                                          <p:spTgt spid="6148"/>
                                        </p:tgtEl>
                                      </p:cBhvr>
                                    </p:animEffect>
                                  </p:childTnLst>
                                </p:cTn>
                              </p:par>
                              <p:par>
                                <p:cTn id="32" presetID="53" presetClass="entr" presetSubtype="16" fill="hold" grpId="0" nodeType="withEffect">
                                  <p:stCondLst>
                                    <p:cond delay="750"/>
                                  </p:stCondLst>
                                  <p:childTnLst>
                                    <p:set>
                                      <p:cBhvr>
                                        <p:cTn id="33" dur="1" fill="hold">
                                          <p:stCondLst>
                                            <p:cond delay="0"/>
                                          </p:stCondLst>
                                        </p:cTn>
                                        <p:tgtEl>
                                          <p:spTgt spid="5"/>
                                        </p:tgtEl>
                                        <p:attrNameLst>
                                          <p:attrName>style.visibility</p:attrName>
                                        </p:attrNameLst>
                                      </p:cBhvr>
                                      <p:to>
                                        <p:strVal val="visible"/>
                                      </p:to>
                                    </p:set>
                                    <p:anim calcmode="lin" valueType="num">
                                      <p:cBhvr>
                                        <p:cTn id="34" dur="3000" fill="hold"/>
                                        <p:tgtEl>
                                          <p:spTgt spid="5"/>
                                        </p:tgtEl>
                                        <p:attrNameLst>
                                          <p:attrName>ppt_w</p:attrName>
                                        </p:attrNameLst>
                                      </p:cBhvr>
                                      <p:tavLst>
                                        <p:tav tm="0">
                                          <p:val>
                                            <p:fltVal val="0"/>
                                          </p:val>
                                        </p:tav>
                                        <p:tav tm="100000">
                                          <p:val>
                                            <p:strVal val="#ppt_w"/>
                                          </p:val>
                                        </p:tav>
                                      </p:tavLst>
                                    </p:anim>
                                    <p:anim calcmode="lin" valueType="num">
                                      <p:cBhvr>
                                        <p:cTn id="35" dur="3000" fill="hold"/>
                                        <p:tgtEl>
                                          <p:spTgt spid="5"/>
                                        </p:tgtEl>
                                        <p:attrNameLst>
                                          <p:attrName>ppt_h</p:attrName>
                                        </p:attrNameLst>
                                      </p:cBhvr>
                                      <p:tavLst>
                                        <p:tav tm="0">
                                          <p:val>
                                            <p:fltVal val="0"/>
                                          </p:val>
                                        </p:tav>
                                        <p:tav tm="100000">
                                          <p:val>
                                            <p:strVal val="#ppt_h"/>
                                          </p:val>
                                        </p:tav>
                                      </p:tavLst>
                                    </p:anim>
                                    <p:animEffect transition="in" filter="fade">
                                      <p:cBhvr>
                                        <p:cTn id="36"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274638"/>
            <a:ext cx="8229600" cy="634082"/>
          </a:xfrm>
        </p:spPr>
        <p:txBody>
          <a:bodyPr>
            <a:normAutofit fontScale="90000"/>
          </a:bodyPr>
          <a:lstStyle/>
          <a:p>
            <a:r>
              <a:rPr lang="cs-CZ" dirty="0" smtClean="0"/>
              <a:t>Vyber správnou odpověď:</a:t>
            </a:r>
            <a:endParaRPr lang="cs-CZ" dirty="0"/>
          </a:p>
        </p:txBody>
      </p:sp>
      <p:sp>
        <p:nvSpPr>
          <p:cNvPr id="5" name="TextovéPole 4"/>
          <p:cNvSpPr txBox="1"/>
          <p:nvPr/>
        </p:nvSpPr>
        <p:spPr>
          <a:xfrm>
            <a:off x="1259632" y="1476073"/>
            <a:ext cx="4032448" cy="584775"/>
          </a:xfrm>
          <a:prstGeom prst="rect">
            <a:avLst/>
          </a:prstGeom>
          <a:noFill/>
        </p:spPr>
        <p:txBody>
          <a:bodyPr wrap="square" rtlCol="0">
            <a:spAutoFit/>
          </a:bodyPr>
          <a:lstStyle/>
          <a:p>
            <a:r>
              <a:rPr lang="cs-CZ" sz="3200" b="1" dirty="0" smtClean="0"/>
              <a:t>Státní uspořádání:</a:t>
            </a:r>
            <a:endParaRPr lang="cs-CZ" sz="3200" b="1" dirty="0"/>
          </a:p>
        </p:txBody>
      </p:sp>
      <p:sp>
        <p:nvSpPr>
          <p:cNvPr id="6" name="TextovéPole 5"/>
          <p:cNvSpPr txBox="1"/>
          <p:nvPr/>
        </p:nvSpPr>
        <p:spPr>
          <a:xfrm>
            <a:off x="4821499" y="1137603"/>
            <a:ext cx="2664296" cy="523220"/>
          </a:xfrm>
          <a:prstGeom prst="rect">
            <a:avLst/>
          </a:prstGeom>
          <a:noFill/>
        </p:spPr>
        <p:txBody>
          <a:bodyPr wrap="square" rtlCol="0">
            <a:spAutoFit/>
          </a:bodyPr>
          <a:lstStyle/>
          <a:p>
            <a:r>
              <a:rPr lang="cs-CZ" sz="2800" dirty="0" smtClean="0"/>
              <a:t>království</a:t>
            </a:r>
            <a:endParaRPr lang="cs-CZ" sz="2800" dirty="0"/>
          </a:p>
        </p:txBody>
      </p:sp>
      <p:sp>
        <p:nvSpPr>
          <p:cNvPr id="7" name="TextovéPole 6"/>
          <p:cNvSpPr txBox="1"/>
          <p:nvPr/>
        </p:nvSpPr>
        <p:spPr>
          <a:xfrm>
            <a:off x="4836489" y="2060848"/>
            <a:ext cx="1872208" cy="523220"/>
          </a:xfrm>
          <a:prstGeom prst="rect">
            <a:avLst/>
          </a:prstGeom>
          <a:noFill/>
        </p:spPr>
        <p:txBody>
          <a:bodyPr wrap="square" rtlCol="0">
            <a:spAutoFit/>
          </a:bodyPr>
          <a:lstStyle/>
          <a:p>
            <a:r>
              <a:rPr lang="cs-CZ" sz="2800" dirty="0" smtClean="0"/>
              <a:t>republika</a:t>
            </a:r>
            <a:endParaRPr lang="cs-CZ" sz="2800" dirty="0"/>
          </a:p>
        </p:txBody>
      </p:sp>
      <p:sp>
        <p:nvSpPr>
          <p:cNvPr id="8" name="TextovéPole 7"/>
          <p:cNvSpPr txBox="1"/>
          <p:nvPr/>
        </p:nvSpPr>
        <p:spPr>
          <a:xfrm>
            <a:off x="2164557" y="5053398"/>
            <a:ext cx="1401169" cy="584775"/>
          </a:xfrm>
          <a:prstGeom prst="rect">
            <a:avLst/>
          </a:prstGeom>
          <a:noFill/>
        </p:spPr>
        <p:txBody>
          <a:bodyPr wrap="square" rtlCol="0">
            <a:spAutoFit/>
          </a:bodyPr>
          <a:lstStyle/>
          <a:p>
            <a:r>
              <a:rPr lang="cs-CZ" sz="3200" b="1" dirty="0" smtClean="0">
                <a:solidFill>
                  <a:srgbClr val="92D050"/>
                </a:solidFill>
              </a:rPr>
              <a:t>Měna:</a:t>
            </a:r>
            <a:endParaRPr lang="cs-CZ" sz="3200" b="1" dirty="0">
              <a:solidFill>
                <a:srgbClr val="92D050"/>
              </a:solidFill>
            </a:endParaRPr>
          </a:p>
        </p:txBody>
      </p:sp>
      <p:sp>
        <p:nvSpPr>
          <p:cNvPr id="9" name="TextovéPole 8"/>
          <p:cNvSpPr txBox="1"/>
          <p:nvPr/>
        </p:nvSpPr>
        <p:spPr>
          <a:xfrm>
            <a:off x="1650066" y="3289338"/>
            <a:ext cx="3353981" cy="584775"/>
          </a:xfrm>
          <a:prstGeom prst="rect">
            <a:avLst/>
          </a:prstGeom>
          <a:noFill/>
        </p:spPr>
        <p:txBody>
          <a:bodyPr wrap="square" rtlCol="0">
            <a:spAutoFit/>
          </a:bodyPr>
          <a:lstStyle/>
          <a:p>
            <a:r>
              <a:rPr lang="cs-CZ" sz="3200" b="1" dirty="0" smtClean="0">
                <a:solidFill>
                  <a:schemeClr val="tx2">
                    <a:lumMod val="60000"/>
                    <a:lumOff val="40000"/>
                  </a:schemeClr>
                </a:solidFill>
              </a:rPr>
              <a:t>Hlavní město:</a:t>
            </a:r>
            <a:endParaRPr lang="cs-CZ" sz="3200" b="1" dirty="0">
              <a:solidFill>
                <a:schemeClr val="tx2">
                  <a:lumMod val="60000"/>
                  <a:lumOff val="40000"/>
                </a:schemeClr>
              </a:solidFill>
            </a:endParaRPr>
          </a:p>
        </p:txBody>
      </p:sp>
      <p:sp>
        <p:nvSpPr>
          <p:cNvPr id="10" name="TextovéPole 9"/>
          <p:cNvSpPr txBox="1"/>
          <p:nvPr/>
        </p:nvSpPr>
        <p:spPr>
          <a:xfrm>
            <a:off x="4791519" y="2843225"/>
            <a:ext cx="2237857" cy="523220"/>
          </a:xfrm>
          <a:prstGeom prst="rect">
            <a:avLst/>
          </a:prstGeom>
          <a:noFill/>
        </p:spPr>
        <p:txBody>
          <a:bodyPr wrap="square" rtlCol="0">
            <a:spAutoFit/>
          </a:bodyPr>
          <a:lstStyle/>
          <a:p>
            <a:r>
              <a:rPr lang="cs-CZ" sz="2800" dirty="0" smtClean="0">
                <a:solidFill>
                  <a:schemeClr val="tx2">
                    <a:lumMod val="60000"/>
                    <a:lumOff val="40000"/>
                  </a:schemeClr>
                </a:solidFill>
              </a:rPr>
              <a:t>Bratislava</a:t>
            </a:r>
            <a:endParaRPr lang="cs-CZ" sz="2800" dirty="0">
              <a:solidFill>
                <a:schemeClr val="tx2">
                  <a:lumMod val="60000"/>
                  <a:lumOff val="40000"/>
                </a:schemeClr>
              </a:solidFill>
            </a:endParaRPr>
          </a:p>
        </p:txBody>
      </p:sp>
      <p:sp>
        <p:nvSpPr>
          <p:cNvPr id="11" name="TextovéPole 10"/>
          <p:cNvSpPr txBox="1"/>
          <p:nvPr/>
        </p:nvSpPr>
        <p:spPr>
          <a:xfrm>
            <a:off x="4842927" y="4005064"/>
            <a:ext cx="1944216" cy="523220"/>
          </a:xfrm>
          <a:prstGeom prst="rect">
            <a:avLst/>
          </a:prstGeom>
          <a:noFill/>
        </p:spPr>
        <p:txBody>
          <a:bodyPr wrap="square" rtlCol="0">
            <a:spAutoFit/>
          </a:bodyPr>
          <a:lstStyle/>
          <a:p>
            <a:r>
              <a:rPr lang="cs-CZ" sz="2800" dirty="0" smtClean="0">
                <a:solidFill>
                  <a:schemeClr val="tx2">
                    <a:lumMod val="60000"/>
                    <a:lumOff val="40000"/>
                  </a:schemeClr>
                </a:solidFill>
              </a:rPr>
              <a:t>Košice</a:t>
            </a:r>
            <a:endParaRPr lang="cs-CZ" sz="2800" dirty="0">
              <a:solidFill>
                <a:schemeClr val="tx2">
                  <a:lumMod val="60000"/>
                  <a:lumOff val="40000"/>
                </a:schemeClr>
              </a:solidFill>
            </a:endParaRPr>
          </a:p>
        </p:txBody>
      </p:sp>
      <p:sp>
        <p:nvSpPr>
          <p:cNvPr id="12" name="TextovéPole 11"/>
          <p:cNvSpPr txBox="1"/>
          <p:nvPr/>
        </p:nvSpPr>
        <p:spPr>
          <a:xfrm>
            <a:off x="3895327" y="4622780"/>
            <a:ext cx="2016224" cy="584775"/>
          </a:xfrm>
          <a:prstGeom prst="rect">
            <a:avLst/>
          </a:prstGeom>
          <a:noFill/>
        </p:spPr>
        <p:txBody>
          <a:bodyPr wrap="square" rtlCol="0">
            <a:spAutoFit/>
          </a:bodyPr>
          <a:lstStyle/>
          <a:p>
            <a:r>
              <a:rPr lang="cs-CZ" sz="3200" dirty="0" smtClean="0">
                <a:solidFill>
                  <a:srgbClr val="92D050"/>
                </a:solidFill>
              </a:rPr>
              <a:t>Koruny</a:t>
            </a:r>
            <a:endParaRPr lang="cs-CZ" sz="3200" dirty="0">
              <a:solidFill>
                <a:srgbClr val="92D050"/>
              </a:solidFill>
            </a:endParaRPr>
          </a:p>
        </p:txBody>
      </p:sp>
      <p:sp>
        <p:nvSpPr>
          <p:cNvPr id="13" name="TextovéPole 12"/>
          <p:cNvSpPr txBox="1"/>
          <p:nvPr/>
        </p:nvSpPr>
        <p:spPr>
          <a:xfrm>
            <a:off x="3928802" y="5690894"/>
            <a:ext cx="1656184" cy="523220"/>
          </a:xfrm>
          <a:prstGeom prst="rect">
            <a:avLst/>
          </a:prstGeom>
          <a:noFill/>
        </p:spPr>
        <p:txBody>
          <a:bodyPr wrap="square" rtlCol="0">
            <a:spAutoFit/>
          </a:bodyPr>
          <a:lstStyle/>
          <a:p>
            <a:r>
              <a:rPr lang="cs-CZ" sz="2800" dirty="0" smtClean="0">
                <a:solidFill>
                  <a:srgbClr val="92D050"/>
                </a:solidFill>
              </a:rPr>
              <a:t>Eura</a:t>
            </a:r>
            <a:endParaRPr lang="cs-CZ" sz="2800" dirty="0">
              <a:solidFill>
                <a:srgbClr val="92D050"/>
              </a:solidFill>
            </a:endParaRPr>
          </a:p>
        </p:txBody>
      </p:sp>
    </p:spTree>
    <p:extLst>
      <p:ext uri="{BB962C8B-B14F-4D97-AF65-F5344CB8AC3E}">
        <p14:creationId xmlns:p14="http://schemas.microsoft.com/office/powerpoint/2010/main" xmlns="" val="201875121"/>
      </p:ext>
    </p:extLst>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3"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1" nodeType="clickEffect">
                                  <p:stCondLst>
                                    <p:cond delay="0"/>
                                  </p:stCondLst>
                                  <p:childTnLst>
                                    <p:set>
                                      <p:cBhvr>
                                        <p:cTn id="14" dur="1" fill="hold">
                                          <p:stCondLst>
                                            <p:cond delay="0"/>
                                          </p:stCondLst>
                                        </p:cTn>
                                        <p:tgtEl>
                                          <p:spTgt spid="6"/>
                                        </p:tgtEl>
                                        <p:attrNameLst>
                                          <p:attrName>style.visibility</p:attrName>
                                        </p:attrNameLst>
                                      </p:cBhvr>
                                      <p:to>
                                        <p:strVal val="hidden"/>
                                      </p:to>
                                    </p:set>
                                  </p:childTnLst>
                                </p:cTn>
                              </p:par>
                              <p:par>
                                <p:cTn id="15" presetID="64" presetClass="path" presetSubtype="0" accel="50000" decel="50000" fill="hold" grpId="1" nodeType="withEffect">
                                  <p:stCondLst>
                                    <p:cond delay="0"/>
                                  </p:stCondLst>
                                  <p:childTnLst>
                                    <p:animMotion origin="layout" path="M -2.22222E-6 -4.33526E-6 L -2.22222E-6 -0.08069 " pathEditMode="relative" rAng="0" ptsTypes="AA">
                                      <p:cBhvr>
                                        <p:cTn id="16" dur="2000" fill="hold"/>
                                        <p:tgtEl>
                                          <p:spTgt spid="7"/>
                                        </p:tgtEl>
                                        <p:attrNameLst>
                                          <p:attrName>ppt_x</p:attrName>
                                          <p:attrName>ppt_y</p:attrName>
                                        </p:attrNameLst>
                                      </p:cBhvr>
                                      <p:rCtr x="0" y="-4046"/>
                                    </p:animMotion>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42" presetClass="path" presetSubtype="0" accel="50000" decel="50000" fill="hold" grpId="1" nodeType="clickEffect">
                                  <p:stCondLst>
                                    <p:cond delay="0"/>
                                  </p:stCondLst>
                                  <p:childTnLst>
                                    <p:animMotion origin="layout" path="M -5.55556E-7 4.73988E-6 L 0.00035 0.07468 " pathEditMode="relative" rAng="0" ptsTypes="AA">
                                      <p:cBhvr>
                                        <p:cTn id="28" dur="2000" fill="hold"/>
                                        <p:tgtEl>
                                          <p:spTgt spid="10"/>
                                        </p:tgtEl>
                                        <p:attrNameLst>
                                          <p:attrName>ppt_x</p:attrName>
                                          <p:attrName>ppt_y</p:attrName>
                                        </p:attrNameLst>
                                      </p:cBhvr>
                                      <p:rCtr x="17" y="3723"/>
                                    </p:animMotion>
                                  </p:childTnLst>
                                </p:cTn>
                              </p:par>
                              <p:par>
                                <p:cTn id="29" presetID="1" presetClass="exit" presetSubtype="0" fill="hold" grpId="1" nodeType="withEffect">
                                  <p:stCondLst>
                                    <p:cond delay="0"/>
                                  </p:stCondLst>
                                  <p:childTnLst>
                                    <p:set>
                                      <p:cBhvr>
                                        <p:cTn id="30" dur="1" fill="hold">
                                          <p:stCondLst>
                                            <p:cond delay="0"/>
                                          </p:stCondLst>
                                        </p:cTn>
                                        <p:tgtEl>
                                          <p:spTgt spid="11"/>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12"/>
                                        </p:tgtEl>
                                        <p:attrNameLst>
                                          <p:attrName>style.visibility</p:attrName>
                                        </p:attrNameLst>
                                      </p:cBhvr>
                                      <p:to>
                                        <p:strVal val="hidden"/>
                                      </p:to>
                                    </p:set>
                                  </p:childTnLst>
                                </p:cTn>
                              </p:par>
                              <p:par>
                                <p:cTn id="43" presetID="64" presetClass="path" presetSubtype="0" accel="50000" decel="50000" fill="hold" grpId="1" nodeType="withEffect">
                                  <p:stCondLst>
                                    <p:cond delay="0"/>
                                  </p:stCondLst>
                                  <p:childTnLst>
                                    <p:animMotion origin="layout" path="M 1.11111E-6 -8.09249E-7 L 0.00347 -0.08416 " pathEditMode="relative" rAng="0" ptsTypes="AA">
                                      <p:cBhvr>
                                        <p:cTn id="44" dur="2000" fill="hold"/>
                                        <p:tgtEl>
                                          <p:spTgt spid="13"/>
                                        </p:tgtEl>
                                        <p:attrNameLst>
                                          <p:attrName>ppt_x</p:attrName>
                                          <p:attrName>ppt_y</p:attrName>
                                        </p:attrNameLst>
                                      </p:cBhvr>
                                      <p:rCtr x="174" y="-4208"/>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6" grpId="1"/>
      <p:bldP spid="7" grpId="0"/>
      <p:bldP spid="7" grpId="1"/>
      <p:bldP spid="8" grpId="0"/>
      <p:bldP spid="9" grpId="0"/>
      <p:bldP spid="10" grpId="0"/>
      <p:bldP spid="10" grpId="1"/>
      <p:bldP spid="11" grpId="0"/>
      <p:bldP spid="11" grpId="1"/>
      <p:bldP spid="12" grpId="0"/>
      <p:bldP spid="12" grpId="1"/>
      <p:bldP spid="13" grpId="0"/>
      <p:bldP spid="13"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1043608" y="1196752"/>
            <a:ext cx="2808312" cy="584775"/>
          </a:xfrm>
          <a:prstGeom prst="rect">
            <a:avLst/>
          </a:prstGeom>
          <a:noFill/>
        </p:spPr>
        <p:txBody>
          <a:bodyPr wrap="square" rtlCol="0">
            <a:spAutoFit/>
          </a:bodyPr>
          <a:lstStyle/>
          <a:p>
            <a:r>
              <a:rPr lang="cs-CZ" sz="3200" b="1" dirty="0" smtClean="0">
                <a:solidFill>
                  <a:srgbClr val="00B050"/>
                </a:solidFill>
              </a:rPr>
              <a:t>Povrch:</a:t>
            </a:r>
            <a:endParaRPr lang="cs-CZ" sz="3200" b="1" dirty="0">
              <a:solidFill>
                <a:srgbClr val="00B050"/>
              </a:solidFill>
            </a:endParaRPr>
          </a:p>
        </p:txBody>
      </p:sp>
      <p:sp>
        <p:nvSpPr>
          <p:cNvPr id="4" name="TextovéPole 3"/>
          <p:cNvSpPr txBox="1"/>
          <p:nvPr/>
        </p:nvSpPr>
        <p:spPr>
          <a:xfrm>
            <a:off x="2699792" y="476672"/>
            <a:ext cx="4752528" cy="523220"/>
          </a:xfrm>
          <a:prstGeom prst="rect">
            <a:avLst/>
          </a:prstGeom>
          <a:noFill/>
        </p:spPr>
        <p:txBody>
          <a:bodyPr wrap="square" rtlCol="0">
            <a:spAutoFit/>
          </a:bodyPr>
          <a:lstStyle/>
          <a:p>
            <a:r>
              <a:rPr lang="cs-CZ" sz="2800" dirty="0" smtClean="0">
                <a:solidFill>
                  <a:srgbClr val="00B050"/>
                </a:solidFill>
              </a:rPr>
              <a:t>Karpaty a Podunajská nížina</a:t>
            </a:r>
            <a:endParaRPr lang="cs-CZ" sz="2800" dirty="0">
              <a:solidFill>
                <a:srgbClr val="00B050"/>
              </a:solidFill>
            </a:endParaRPr>
          </a:p>
        </p:txBody>
      </p:sp>
      <p:sp>
        <p:nvSpPr>
          <p:cNvPr id="5" name="TextovéPole 4"/>
          <p:cNvSpPr txBox="1"/>
          <p:nvPr/>
        </p:nvSpPr>
        <p:spPr>
          <a:xfrm>
            <a:off x="2699792" y="1768121"/>
            <a:ext cx="4392488" cy="523220"/>
          </a:xfrm>
          <a:prstGeom prst="rect">
            <a:avLst/>
          </a:prstGeom>
          <a:noFill/>
        </p:spPr>
        <p:txBody>
          <a:bodyPr wrap="square" rtlCol="0">
            <a:spAutoFit/>
          </a:bodyPr>
          <a:lstStyle/>
          <a:p>
            <a:r>
              <a:rPr lang="cs-CZ" sz="2800" dirty="0" smtClean="0">
                <a:solidFill>
                  <a:srgbClr val="00B050"/>
                </a:solidFill>
              </a:rPr>
              <a:t>Šumava a Polabská nížina</a:t>
            </a:r>
            <a:endParaRPr lang="cs-CZ" sz="2800" dirty="0">
              <a:solidFill>
                <a:srgbClr val="00B050"/>
              </a:solidFill>
            </a:endParaRPr>
          </a:p>
        </p:txBody>
      </p:sp>
      <p:sp>
        <p:nvSpPr>
          <p:cNvPr id="6" name="TextovéPole 5"/>
          <p:cNvSpPr txBox="1"/>
          <p:nvPr/>
        </p:nvSpPr>
        <p:spPr>
          <a:xfrm>
            <a:off x="1043608" y="2636912"/>
            <a:ext cx="4608512" cy="584775"/>
          </a:xfrm>
          <a:prstGeom prst="rect">
            <a:avLst/>
          </a:prstGeom>
          <a:noFill/>
        </p:spPr>
        <p:txBody>
          <a:bodyPr wrap="square" rtlCol="0">
            <a:spAutoFit/>
          </a:bodyPr>
          <a:lstStyle/>
          <a:p>
            <a:r>
              <a:rPr lang="cs-CZ" sz="3200" b="1" dirty="0" smtClean="0">
                <a:solidFill>
                  <a:schemeClr val="accent5">
                    <a:lumMod val="75000"/>
                  </a:schemeClr>
                </a:solidFill>
              </a:rPr>
              <a:t>Ledovcová jezera jsou:</a:t>
            </a:r>
            <a:endParaRPr lang="cs-CZ" sz="3200" b="1" dirty="0">
              <a:solidFill>
                <a:schemeClr val="accent5">
                  <a:lumMod val="75000"/>
                </a:schemeClr>
              </a:solidFill>
            </a:endParaRPr>
          </a:p>
        </p:txBody>
      </p:sp>
      <p:sp>
        <p:nvSpPr>
          <p:cNvPr id="7" name="TextovéPole 6"/>
          <p:cNvSpPr txBox="1"/>
          <p:nvPr/>
        </p:nvSpPr>
        <p:spPr>
          <a:xfrm>
            <a:off x="6100373" y="3060891"/>
            <a:ext cx="1656184" cy="523220"/>
          </a:xfrm>
          <a:prstGeom prst="rect">
            <a:avLst/>
          </a:prstGeom>
          <a:noFill/>
        </p:spPr>
        <p:txBody>
          <a:bodyPr wrap="square" rtlCol="0">
            <a:spAutoFit/>
          </a:bodyPr>
          <a:lstStyle/>
          <a:p>
            <a:r>
              <a:rPr lang="cs-CZ" sz="2800" dirty="0" smtClean="0">
                <a:solidFill>
                  <a:schemeClr val="accent5">
                    <a:lumMod val="75000"/>
                  </a:schemeClr>
                </a:solidFill>
              </a:rPr>
              <a:t>plesa</a:t>
            </a:r>
            <a:endParaRPr lang="cs-CZ" sz="2800" dirty="0">
              <a:solidFill>
                <a:schemeClr val="accent5">
                  <a:lumMod val="75000"/>
                </a:schemeClr>
              </a:solidFill>
            </a:endParaRPr>
          </a:p>
        </p:txBody>
      </p:sp>
      <p:sp>
        <p:nvSpPr>
          <p:cNvPr id="8" name="TextovéPole 7"/>
          <p:cNvSpPr txBox="1"/>
          <p:nvPr/>
        </p:nvSpPr>
        <p:spPr>
          <a:xfrm>
            <a:off x="6100373" y="2291341"/>
            <a:ext cx="1872208" cy="523220"/>
          </a:xfrm>
          <a:prstGeom prst="rect">
            <a:avLst/>
          </a:prstGeom>
          <a:noFill/>
        </p:spPr>
        <p:txBody>
          <a:bodyPr wrap="square" rtlCol="0">
            <a:spAutoFit/>
          </a:bodyPr>
          <a:lstStyle/>
          <a:p>
            <a:r>
              <a:rPr lang="cs-CZ" sz="2800" dirty="0" smtClean="0">
                <a:solidFill>
                  <a:schemeClr val="accent5">
                    <a:lumMod val="75000"/>
                  </a:schemeClr>
                </a:solidFill>
              </a:rPr>
              <a:t>rybníky</a:t>
            </a:r>
            <a:endParaRPr lang="cs-CZ" sz="2800" dirty="0">
              <a:solidFill>
                <a:schemeClr val="accent5">
                  <a:lumMod val="75000"/>
                </a:schemeClr>
              </a:solidFill>
            </a:endParaRPr>
          </a:p>
        </p:txBody>
      </p:sp>
      <p:sp>
        <p:nvSpPr>
          <p:cNvPr id="9" name="TextovéPole 8"/>
          <p:cNvSpPr txBox="1"/>
          <p:nvPr/>
        </p:nvSpPr>
        <p:spPr>
          <a:xfrm>
            <a:off x="1079612" y="4365103"/>
            <a:ext cx="3420380" cy="584775"/>
          </a:xfrm>
          <a:prstGeom prst="rect">
            <a:avLst/>
          </a:prstGeom>
          <a:noFill/>
        </p:spPr>
        <p:txBody>
          <a:bodyPr wrap="square" rtlCol="0">
            <a:spAutoFit/>
          </a:bodyPr>
          <a:lstStyle/>
          <a:p>
            <a:r>
              <a:rPr lang="cs-CZ" sz="3200" b="1" dirty="0" smtClean="0">
                <a:solidFill>
                  <a:srgbClr val="002060"/>
                </a:solidFill>
              </a:rPr>
              <a:t>Piešťany jsou:</a:t>
            </a:r>
            <a:endParaRPr lang="cs-CZ" sz="3200" b="1" dirty="0">
              <a:solidFill>
                <a:srgbClr val="002060"/>
              </a:solidFill>
            </a:endParaRPr>
          </a:p>
        </p:txBody>
      </p:sp>
      <p:sp>
        <p:nvSpPr>
          <p:cNvPr id="10" name="TextovéPole 9"/>
          <p:cNvSpPr txBox="1"/>
          <p:nvPr/>
        </p:nvSpPr>
        <p:spPr>
          <a:xfrm>
            <a:off x="3868125" y="3841883"/>
            <a:ext cx="3024336" cy="523220"/>
          </a:xfrm>
          <a:prstGeom prst="rect">
            <a:avLst/>
          </a:prstGeom>
          <a:noFill/>
        </p:spPr>
        <p:txBody>
          <a:bodyPr wrap="square" rtlCol="0">
            <a:spAutoFit/>
          </a:bodyPr>
          <a:lstStyle/>
          <a:p>
            <a:r>
              <a:rPr lang="cs-CZ" sz="2800" dirty="0" smtClean="0">
                <a:solidFill>
                  <a:srgbClr val="002060"/>
                </a:solidFill>
              </a:rPr>
              <a:t>lázeňské město</a:t>
            </a:r>
            <a:endParaRPr lang="cs-CZ" sz="2800" dirty="0">
              <a:solidFill>
                <a:srgbClr val="002060"/>
              </a:solidFill>
            </a:endParaRPr>
          </a:p>
        </p:txBody>
      </p:sp>
      <p:sp>
        <p:nvSpPr>
          <p:cNvPr id="11" name="TextovéPole 10"/>
          <p:cNvSpPr txBox="1"/>
          <p:nvPr/>
        </p:nvSpPr>
        <p:spPr>
          <a:xfrm>
            <a:off x="3868125" y="5085184"/>
            <a:ext cx="3168352" cy="523220"/>
          </a:xfrm>
          <a:prstGeom prst="rect">
            <a:avLst/>
          </a:prstGeom>
          <a:noFill/>
        </p:spPr>
        <p:txBody>
          <a:bodyPr wrap="square" rtlCol="0">
            <a:spAutoFit/>
          </a:bodyPr>
          <a:lstStyle/>
          <a:p>
            <a:r>
              <a:rPr lang="cs-CZ" sz="2800" dirty="0" smtClean="0">
                <a:solidFill>
                  <a:srgbClr val="002060"/>
                </a:solidFill>
              </a:rPr>
              <a:t>hornické město</a:t>
            </a:r>
            <a:endParaRPr lang="cs-CZ" sz="2800" dirty="0">
              <a:solidFill>
                <a:srgbClr val="002060"/>
              </a:solidFill>
            </a:endParaRPr>
          </a:p>
        </p:txBody>
      </p:sp>
    </p:spTree>
    <p:extLst>
      <p:ext uri="{BB962C8B-B14F-4D97-AF65-F5344CB8AC3E}">
        <p14:creationId xmlns:p14="http://schemas.microsoft.com/office/powerpoint/2010/main" xmlns="" val="1789273384"/>
      </p:ext>
    </p:extLst>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3" name="camera.wav"/>
          </p:stSnd>
        </p:sndAc>
      </p:transition>
    </mc:Choice>
    <mc:Fallback>
      <p:transition spd="slow">
        <p:fade/>
        <p:sndAc>
          <p:stSnd>
            <p:snd r:embed="rId2" name="camera.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grpId="1" nodeType="clickEffect">
                                  <p:stCondLst>
                                    <p:cond delay="0"/>
                                  </p:stCondLst>
                                  <p:childTnLst>
                                    <p:animMotion origin="layout" path="M -4.72222E-6 6.84551E-7 L 0.00018 0.11933 " pathEditMode="relative" rAng="0" ptsTypes="AA">
                                      <p:cBhvr>
                                        <p:cTn id="14" dur="2000" fill="hold"/>
                                        <p:tgtEl>
                                          <p:spTgt spid="4"/>
                                        </p:tgtEl>
                                        <p:attrNameLst>
                                          <p:attrName>ppt_x</p:attrName>
                                          <p:attrName>ppt_y</p:attrName>
                                        </p:attrNameLst>
                                      </p:cBhvr>
                                      <p:rCtr x="0" y="5967"/>
                                    </p:animMotion>
                                  </p:childTnLst>
                                </p:cTn>
                              </p:par>
                              <p:par>
                                <p:cTn id="15" presetID="1" presetClass="exit" presetSubtype="0" fill="hold" grpId="1" nodeType="withEffect">
                                  <p:stCondLst>
                                    <p:cond delay="0"/>
                                  </p:stCondLst>
                                  <p:childTnLst>
                                    <p:set>
                                      <p:cBhvr>
                                        <p:cTn id="16" dur="1" fill="hold">
                                          <p:stCondLst>
                                            <p:cond delay="0"/>
                                          </p:stCondLst>
                                        </p:cTn>
                                        <p:tgtEl>
                                          <p:spTgt spid="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xit" presetSubtype="0" fill="hold" grpId="1" nodeType="clickEffect">
                                  <p:stCondLst>
                                    <p:cond delay="0"/>
                                  </p:stCondLst>
                                  <p:childTnLst>
                                    <p:set>
                                      <p:cBhvr>
                                        <p:cTn id="28" dur="1" fill="hold">
                                          <p:stCondLst>
                                            <p:cond delay="0"/>
                                          </p:stCondLst>
                                        </p:cTn>
                                        <p:tgtEl>
                                          <p:spTgt spid="8"/>
                                        </p:tgtEl>
                                        <p:attrNameLst>
                                          <p:attrName>style.visibility</p:attrName>
                                        </p:attrNameLst>
                                      </p:cBhvr>
                                      <p:to>
                                        <p:strVal val="hidden"/>
                                      </p:to>
                                    </p:set>
                                  </p:childTnLst>
                                </p:cTn>
                              </p:par>
                              <p:par>
                                <p:cTn id="29" presetID="64" presetClass="path" presetSubtype="0" accel="50000" decel="50000" fill="hold" grpId="1" nodeType="withEffect">
                                  <p:stCondLst>
                                    <p:cond delay="0"/>
                                  </p:stCondLst>
                                  <p:childTnLst>
                                    <p:animMotion origin="layout" path="M -1.38889E-6 2.65896E-6 L -1.38889E-6 -0.05064 " pathEditMode="relative" rAng="0" ptsTypes="AA">
                                      <p:cBhvr>
                                        <p:cTn id="30" dur="2000" fill="hold"/>
                                        <p:tgtEl>
                                          <p:spTgt spid="7"/>
                                        </p:tgtEl>
                                        <p:attrNameLst>
                                          <p:attrName>ppt_x</p:attrName>
                                          <p:attrName>ppt_y</p:attrName>
                                        </p:attrNameLst>
                                      </p:cBhvr>
                                      <p:rCtr x="0" y="-2543"/>
                                    </p:animMotion>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42" presetClass="path" presetSubtype="0" accel="50000" decel="50000" fill="hold" grpId="1" nodeType="clickEffect">
                                  <p:stCondLst>
                                    <p:cond delay="0"/>
                                  </p:stCondLst>
                                  <p:childTnLst>
                                    <p:animMotion origin="layout" path="M 1.94444E-6 2.13873E-6 L -0.00174 0.08 " pathEditMode="relative" rAng="0" ptsTypes="AA">
                                      <p:cBhvr>
                                        <p:cTn id="42" dur="2000" fill="hold"/>
                                        <p:tgtEl>
                                          <p:spTgt spid="10"/>
                                        </p:tgtEl>
                                        <p:attrNameLst>
                                          <p:attrName>ppt_x</p:attrName>
                                          <p:attrName>ppt_y</p:attrName>
                                        </p:attrNameLst>
                                      </p:cBhvr>
                                      <p:rCtr x="-87" y="4000"/>
                                    </p:animMotion>
                                  </p:childTnLst>
                                </p:cTn>
                              </p:par>
                              <p:par>
                                <p:cTn id="43" presetID="1" presetClass="exit" presetSubtype="0" fill="hold" grpId="1" nodeType="withEffect">
                                  <p:stCondLst>
                                    <p:cond delay="0"/>
                                  </p:stCondLst>
                                  <p:childTnLst>
                                    <p:set>
                                      <p:cBhvr>
                                        <p:cTn id="44" dur="1" fill="hold">
                                          <p:stCondLst>
                                            <p:cond delay="0"/>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4" grpId="1"/>
      <p:bldP spid="5" grpId="0"/>
      <p:bldP spid="5" grpId="1"/>
      <p:bldP spid="6" grpId="0"/>
      <p:bldP spid="7" grpId="0"/>
      <p:bldP spid="7" grpId="1"/>
      <p:bldP spid="8" grpId="0"/>
      <p:bldP spid="8" grpId="1"/>
      <p:bldP spid="9" grpId="0"/>
      <p:bldP spid="10" grpId="0"/>
      <p:bldP spid="10" grpId="1"/>
      <p:bldP spid="11" grpId="0"/>
      <p:bldP spid="11" grpId="1"/>
    </p:bld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a:xfrm>
            <a:off x="251520" y="274638"/>
            <a:ext cx="8784976" cy="6394722"/>
          </a:xfrm>
        </p:spPr>
        <p:txBody>
          <a:bodyPr anchor="t">
            <a:normAutofit fontScale="90000"/>
          </a:bodyPr>
          <a:lstStyle/>
          <a:p>
            <a:pPr algn="l">
              <a:lnSpc>
                <a:spcPct val="150000"/>
              </a:lnSpc>
            </a:pPr>
            <a:r>
              <a:rPr lang="cs-CZ" sz="1400" b="1" dirty="0" smtClean="0">
                <a:effectLst/>
              </a:rPr>
              <a:t/>
            </a:r>
            <a:br>
              <a:rPr lang="cs-CZ" sz="1400" b="1" dirty="0" smtClean="0">
                <a:effectLst/>
              </a:rPr>
            </a:br>
            <a:r>
              <a:rPr lang="cs-CZ" sz="1400" b="1" dirty="0" smtClean="0">
                <a:effectLst/>
              </a:rPr>
              <a:t>Zdroje:</a:t>
            </a:r>
            <a:br>
              <a:rPr lang="cs-CZ" sz="1400" b="1" dirty="0" smtClean="0">
                <a:effectLst/>
              </a:rPr>
            </a:br>
            <a:r>
              <a:rPr lang="cs-CZ" sz="1400" b="1" dirty="0" smtClean="0">
                <a:hlinkClick r:id="rId3"/>
              </a:rPr>
              <a:t>www.microsoft.office.com</a:t>
            </a:r>
            <a:r>
              <a:rPr lang="cs-CZ" sz="1400" b="1" dirty="0" smtClean="0"/>
              <a:t/>
            </a:r>
            <a:br>
              <a:rPr lang="cs-CZ" sz="1400" b="1" dirty="0" smtClean="0"/>
            </a:br>
            <a:r>
              <a:rPr lang="cs-CZ" sz="1400" b="1" dirty="0" smtClean="0"/>
              <a:t>Archiv autora</a:t>
            </a:r>
            <a:r>
              <a:rPr lang="cs-CZ" sz="1400" b="1" dirty="0" smtClean="0">
                <a:effectLst/>
              </a:rPr>
              <a:t/>
            </a:r>
            <a:br>
              <a:rPr lang="cs-CZ" sz="1400" b="1" dirty="0" smtClean="0">
                <a:effectLst/>
              </a:rPr>
            </a:br>
            <a:r>
              <a:rPr lang="cs-CZ" sz="1400" b="1" dirty="0" smtClean="0">
                <a:effectLst/>
              </a:rPr>
              <a:t>David Liuzzo</a:t>
            </a:r>
            <a:r>
              <a:rPr lang="cs-CZ" sz="1400" dirty="0" smtClean="0"/>
              <a:t>http://upload.wikimedia.org/wikipedia/commons/thumb/f/f0/EU_location_SVK.png/800px-EU_location_SVK.png</a:t>
            </a:r>
            <a:br>
              <a:rPr lang="cs-CZ" sz="1400" dirty="0" smtClean="0"/>
            </a:br>
            <a:r>
              <a:rPr lang="cs-CZ" sz="1400" dirty="0" smtClean="0">
                <a:hlinkClick r:id="rId4"/>
              </a:rPr>
              <a:t>http://upload.wikimedia.org/wikipedia/commons/thumb/7/7b/Gerlach1.JPG/799px-Gerlach1.JPG</a:t>
            </a:r>
            <a:r>
              <a:rPr lang="cs-CZ" sz="1400" dirty="0" smtClean="0"/>
              <a:t/>
            </a:r>
            <a:br>
              <a:rPr lang="cs-CZ" sz="1400" dirty="0" smtClean="0"/>
            </a:br>
            <a:r>
              <a:rPr lang="cs-CZ" sz="1400" dirty="0" err="1" smtClean="0"/>
              <a:t>Jerzy</a:t>
            </a:r>
            <a:r>
              <a:rPr lang="cs-CZ" sz="1400" dirty="0" smtClean="0"/>
              <a:t> Opiołahttp://upload.wikimedia.org/wikipedia/commons/thumb/4/4e/Popradzki_Staw_a5.jpg/800px-Popradzki_Staw_a5.jpg</a:t>
            </a:r>
            <a:br>
              <a:rPr lang="cs-CZ" sz="1400" dirty="0" smtClean="0"/>
            </a:br>
            <a:r>
              <a:rPr lang="cs-CZ" sz="1400" dirty="0" smtClean="0">
                <a:hlinkClick r:id="rId5"/>
              </a:rPr>
              <a:t>http://upload.wikimedia.org/wikipedia/commons/thumb/e/e6/Flag_of_Slovakia.svg/450px-Flag_of_Slovakia.svg.png</a:t>
            </a:r>
            <a:r>
              <a:rPr lang="cs-CZ" sz="1400" dirty="0" smtClean="0"/>
              <a:t/>
            </a:r>
            <a:br>
              <a:rPr lang="cs-CZ" sz="1400" dirty="0" smtClean="0"/>
            </a:br>
            <a:r>
              <a:rPr lang="cs-CZ" sz="1400" dirty="0" smtClean="0">
                <a:hlinkClick r:id="rId6"/>
              </a:rPr>
              <a:t>http://upload.wikimedia.org/wikipedia/commons/thumb/1/1a/Coat_of_Arms_of_Slovakia.svg/400px-Coat_of_Arms_of_Slovakia.svg.png</a:t>
            </a:r>
            <a:r>
              <a:rPr lang="cs-CZ" sz="1400" dirty="0" smtClean="0"/>
              <a:t/>
            </a:r>
            <a:br>
              <a:rPr lang="cs-CZ" sz="1400" dirty="0" smtClean="0"/>
            </a:br>
            <a:r>
              <a:rPr lang="cs-CZ" sz="1400" dirty="0" smtClean="0"/>
              <a:t>http://flickr.com/photos/62223880@N00http://upload.wikimedia.org/wikipedia/commons/thumb/4/4c/Cathedral_of_St._Elizabeth_in_Ko%C5%A1ice.jpg/370px-Cathedral_of_St._Elizabeth_in_Ko%C5%A1ice.jpg</a:t>
            </a:r>
            <a:r>
              <a:rPr lang="cs-CZ" sz="1400" i="1" dirty="0" smtClean="0">
                <a:hlinkClick r:id="rId7" tooltip="User:Kjetil r"/>
              </a:rPr>
              <a:t/>
            </a:r>
            <a:br>
              <a:rPr lang="cs-CZ" sz="1400" i="1" dirty="0" smtClean="0">
                <a:hlinkClick r:id="rId7" tooltip="User:Kjetil r"/>
              </a:rPr>
            </a:br>
            <a:r>
              <a:rPr lang="cs-CZ" sz="1400" i="1" dirty="0" err="1" smtClean="0">
                <a:hlinkClick r:id="rId7" tooltip="User:Kjetil r"/>
              </a:rPr>
              <a:t>Kjetil</a:t>
            </a:r>
            <a:r>
              <a:rPr lang="cs-CZ" sz="1400" i="1" dirty="0" smtClean="0">
                <a:hlinkClick r:id="rId7" tooltip="User:Kjetil r"/>
              </a:rPr>
              <a:t> </a:t>
            </a:r>
            <a:r>
              <a:rPr lang="cs-CZ" sz="1400" i="1" dirty="0" err="1" smtClean="0">
                <a:hlinkClick r:id="rId7" tooltip="User:Kjetil r"/>
              </a:rPr>
              <a:t>Ree</a:t>
            </a:r>
            <a:r>
              <a:rPr lang="cs-CZ" sz="1400" i="1" dirty="0" smtClean="0"/>
              <a:t>. http://upload.wikimedia.org/wikipedia/commons/thumb/4/4a/Commons-logo.svg/20px-Commons-logo.svg.png </a:t>
            </a:r>
            <a:br>
              <a:rPr lang="cs-CZ" sz="1400" i="1" dirty="0" smtClean="0"/>
            </a:br>
            <a:r>
              <a:rPr lang="cs-CZ" sz="1400" dirty="0" err="1">
                <a:hlinkClick r:id="rId8" tooltip="User:Miaow Miaow"/>
              </a:rPr>
              <a:t>Miaow</a:t>
            </a:r>
            <a:r>
              <a:rPr lang="cs-CZ" sz="1400" dirty="0">
                <a:hlinkClick r:id="rId8" tooltip="User:Miaow Miaow"/>
              </a:rPr>
              <a:t> </a:t>
            </a:r>
            <a:r>
              <a:rPr lang="cs-CZ" sz="1400" dirty="0" err="1" smtClean="0">
                <a:hlinkClick r:id="rId8" tooltip="User:Miaow Miaow"/>
              </a:rPr>
              <a:t>Miaow</a:t>
            </a:r>
            <a:r>
              <a:rPr lang="cs-CZ" sz="1400" dirty="0" smtClean="0"/>
              <a:t> </a:t>
            </a:r>
            <a:r>
              <a:rPr lang="cs-CZ" sz="1400" dirty="0">
                <a:hlinkClick r:id="rId9"/>
              </a:rPr>
              <a:t>http://</a:t>
            </a:r>
            <a:r>
              <a:rPr lang="cs-CZ" sz="1400" dirty="0" smtClean="0">
                <a:hlinkClick r:id="rId9"/>
              </a:rPr>
              <a:t>upload.wikimedia.org/wikipedia/commons/thumb/3/3a/Bratislava_New_Bridge_from_castle_hill.JPG/800px-Bratislava_New_Bridge_from_castle_hill.JPG</a:t>
            </a:r>
            <a:r>
              <a:rPr lang="cs-CZ" sz="1400" dirty="0"/>
              <a:t/>
            </a:r>
            <a:br>
              <a:rPr lang="cs-CZ" sz="1400" dirty="0"/>
            </a:br>
            <a:r>
              <a:rPr lang="cs-CZ" sz="1400" dirty="0"/>
              <a:t>Jozef Kotuličhttp://upload.wikimedia.org/wikipedia/commons/thumb/3/35/Slovakia_Zemplinska_Sirava_10.jpg/800px-Slovakia_Zemplinska_Sirava_10.jpg</a:t>
            </a:r>
            <a:br>
              <a:rPr lang="cs-CZ" sz="1400" dirty="0"/>
            </a:br>
            <a:endParaRPr lang="cs-CZ" sz="1400" dirty="0"/>
          </a:p>
        </p:txBody>
      </p:sp>
    </p:spTree>
    <p:extLst>
      <p:ext uri="{BB962C8B-B14F-4D97-AF65-F5344CB8AC3E}">
        <p14:creationId xmlns:p14="http://schemas.microsoft.com/office/powerpoint/2010/main" xmlns="" val="1070375426"/>
      </p:ext>
    </p:extLst>
  </p:cSld>
  <p:clrMapOvr>
    <a:masterClrMapping/>
  </p:clrMapOvr>
  <mc:AlternateContent xmlns:mc="http://schemas.openxmlformats.org/markup-compatibility/2006">
    <mc:Choice xmlns:p14="http://schemas.microsoft.com/office/powerpoint/2010/main" xmlns="" Requires="p14">
      <p:transition spd="slow" p14:dur="1200">
        <p14:flip dir="r"/>
        <p:sndAc>
          <p:stSnd>
            <p:snd r:embed="rId10" name="camera.wav"/>
          </p:stSnd>
        </p:sndAc>
      </p:transition>
    </mc:Choice>
    <mc:Fallback>
      <p:transition spd="slow">
        <p:fade/>
        <p:sndAc>
          <p:stSnd>
            <p:snd r:embed="rId2" name="camera.wav"/>
          </p:stSnd>
        </p:sndAc>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kutivní">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244</TotalTime>
  <Words>219</Words>
  <Application>Microsoft Office PowerPoint</Application>
  <PresentationFormat>Předvádění na obrazovce (4:3)</PresentationFormat>
  <Paragraphs>65</Paragraphs>
  <Slides>12</Slides>
  <Notes>1</Notes>
  <HiddenSlides>1</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Exekutivní</vt:lpstr>
      <vt:lpstr>Snímek 1</vt:lpstr>
      <vt:lpstr>Slovensko (republika)</vt:lpstr>
      <vt:lpstr>Snímek 3</vt:lpstr>
      <vt:lpstr>V historii bylo toto území hodně ovlivňováno Maďarskem. Po první světové válce  vznikl státní útvar Československo.  Po sametové revoluci (1989) se snažilo osamostatnit. Samostatná republika je od  1.1.1993. Platí se zde eurem. </vt:lpstr>
      <vt:lpstr>Snímek 5</vt:lpstr>
      <vt:lpstr>Snímek 6</vt:lpstr>
      <vt:lpstr>Snímek 7</vt:lpstr>
      <vt:lpstr>Snímek 8</vt:lpstr>
      <vt:lpstr>Katedrála svaté Alžběty (Košice) = největší slovenský kostel</vt:lpstr>
      <vt:lpstr>Vyber správnou odpověď:</vt:lpstr>
      <vt:lpstr>Snímek 11</vt:lpstr>
      <vt:lpstr> Zdroje: www.microsoft.office.com Archiv autora David Liuzzohttp://upload.wikimedia.org/wikipedia/commons/thumb/f/f0/EU_location_SVK.png/800px-EU_location_SVK.png http://upload.wikimedia.org/wikipedia/commons/thumb/7/7b/Gerlach1.JPG/799px-Gerlach1.JPG Jerzy Opiołahttp://upload.wikimedia.org/wikipedia/commons/thumb/4/4e/Popradzki_Staw_a5.jpg/800px-Popradzki_Staw_a5.jpg http://upload.wikimedia.org/wikipedia/commons/thumb/e/e6/Flag_of_Slovakia.svg/450px-Flag_of_Slovakia.svg.png http://upload.wikimedia.org/wikipedia/commons/thumb/1/1a/Coat_of_Arms_of_Slovakia.svg/400px-Coat_of_Arms_of_Slovakia.svg.png http://flickr.com/photos/62223880@N00http://upload.wikimedia.org/wikipedia/commons/thumb/4/4c/Cathedral_of_St._Elizabeth_in_Ko%C5%A1ice.jpg/370px-Cathedral_of_St._Elizabeth_in_Ko%C5%A1ice.jpg Kjetil Ree. http://upload.wikimedia.org/wikipedia/commons/thumb/4/4a/Commons-logo.svg/20px-Commons-logo.svg.png  Miaow Miaow http://upload.wikimedia.org/wikipedia/commons/thumb/3/3a/Bratislava_New_Bridge_from_castle_hill.JPG/800px-Bratislava_New_Bridge_from_castle_hill.JPG Jozef Kotuličhttp://upload.wikimedia.org/wikipedia/commons/thumb/3/35/Slovakia_Zemplinska_Sirava_10.jpg/800px-Slovakia_Zemplinska_Sirava_10.jpg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ZSTREBON</dc:creator>
  <cp:lastModifiedBy>Martin a Lída</cp:lastModifiedBy>
  <cp:revision>23</cp:revision>
  <dcterms:created xsi:type="dcterms:W3CDTF">2012-04-05T20:45:35Z</dcterms:created>
  <dcterms:modified xsi:type="dcterms:W3CDTF">2012-06-25T14:51:11Z</dcterms:modified>
</cp:coreProperties>
</file>