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5" r:id="rId2"/>
    <p:sldId id="257" r:id="rId3"/>
    <p:sldId id="256" r:id="rId4"/>
    <p:sldId id="259" r:id="rId5"/>
    <p:sldId id="262" r:id="rId6"/>
    <p:sldId id="263" r:id="rId7"/>
    <p:sldId id="264" r:id="rId8"/>
    <p:sldId id="261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77" d="100"/>
          <a:sy n="77" d="100"/>
        </p:scale>
        <p:origin x="-116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NÁZEV:VY_32_INOVACE_3.2.4.1.D 08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Dočkalová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Vzory podstatných jmen rou středního - úvod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C17B50D-94A2-41A3-98D3-C77392DCA7E6}" type="presOf" srcId="{D1D4F407-5343-4D3F-B5B9-D407B03CAEB4}" destId="{AED2198E-93D5-4001-81B4-73124B309672}" srcOrd="1" destOrd="0" presId="urn:microsoft.com/office/officeart/2005/8/layout/target3"/>
    <dgm:cxn modelId="{48BB381D-5EC6-4867-91AB-50A2525D881C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A7FB20F-ECBB-477E-A580-478919105E72}" type="presOf" srcId="{D8197B8C-B260-4A16-BDF4-0947B075E274}" destId="{5A5FFA88-C948-4069-8E93-59FA12366E83}" srcOrd="1" destOrd="0" presId="urn:microsoft.com/office/officeart/2005/8/layout/target3"/>
    <dgm:cxn modelId="{0881B689-079F-4C0C-8FAD-9B6D27B82941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18547A-51D3-40B6-9F91-E22CA79869CC}" type="presOf" srcId="{4C35D32F-0EAB-4CD7-82EE-45574DC2A586}" destId="{890E4F0B-2866-4A3F-A3C7-2A14B1797930}" srcOrd="1" destOrd="0" presId="urn:microsoft.com/office/officeart/2005/8/layout/target3"/>
    <dgm:cxn modelId="{3951CE01-4CDB-461B-9FCA-DD85A61D684D}" type="presOf" srcId="{D8197B8C-B260-4A16-BDF4-0947B075E274}" destId="{25B08C86-7E15-44DC-BE7F-FFB55DD49D12}" srcOrd="0" destOrd="0" presId="urn:microsoft.com/office/officeart/2005/8/layout/target3"/>
    <dgm:cxn modelId="{DA3C89CE-5798-4DEB-803D-352E0322FC93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6A2CE51-95A6-4B3C-A2C6-BA595D43CC16}" type="presOf" srcId="{D1B46980-6531-4606-95E6-44980827E919}" destId="{6140AFEC-043D-4C43-A2F9-D0F5331DF3A3}" srcOrd="0" destOrd="0" presId="urn:microsoft.com/office/officeart/2005/8/layout/target3"/>
    <dgm:cxn modelId="{D8883BA6-D243-4E3F-A6AB-5333896402E1}" type="presOf" srcId="{B651F6E3-6281-48DB-9319-2AEAFDAE7572}" destId="{6BB5E863-4638-4E1D-BFDE-399D028AC4ED}" srcOrd="1" destOrd="0" presId="urn:microsoft.com/office/officeart/2005/8/layout/target3"/>
    <dgm:cxn modelId="{D25CF441-4EF2-47E1-8E57-15267C03BE09}" type="presOf" srcId="{D1B46980-6531-4606-95E6-44980827E919}" destId="{2BE915AB-18AA-4053-B92C-3BFC9ED204BB}" srcOrd="1" destOrd="0" presId="urn:microsoft.com/office/officeart/2005/8/layout/target3"/>
    <dgm:cxn modelId="{5C5FEA00-0590-4752-BFB3-BD6565603DEA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CD59AF0-3AD4-4A12-8735-310619382933}" type="presParOf" srcId="{333A1088-737F-45CB-B68E-254E46348037}" destId="{F5ABB229-8D3B-4694-996A-96F23CF14429}" srcOrd="0" destOrd="0" presId="urn:microsoft.com/office/officeart/2005/8/layout/target3"/>
    <dgm:cxn modelId="{3717592F-EB5A-4B2D-9936-16AB42E8738E}" type="presParOf" srcId="{333A1088-737F-45CB-B68E-254E46348037}" destId="{F41139FD-01EE-4571-8B17-4FB00FC51163}" srcOrd="1" destOrd="0" presId="urn:microsoft.com/office/officeart/2005/8/layout/target3"/>
    <dgm:cxn modelId="{31D2A4DC-FB55-45C6-A3D6-C81CDF867129}" type="presParOf" srcId="{333A1088-737F-45CB-B68E-254E46348037}" destId="{D005CE8C-CC26-4C3E-AC11-E15060ECD759}" srcOrd="2" destOrd="0" presId="urn:microsoft.com/office/officeart/2005/8/layout/target3"/>
    <dgm:cxn modelId="{A5703C69-DF58-4FEF-AD8D-A0358C8A6291}" type="presParOf" srcId="{333A1088-737F-45CB-B68E-254E46348037}" destId="{2C702D82-9B77-49B7-9568-BB8EB47C3372}" srcOrd="3" destOrd="0" presId="urn:microsoft.com/office/officeart/2005/8/layout/target3"/>
    <dgm:cxn modelId="{4E626EDE-1B3F-4A27-82B9-88C08D5F82F8}" type="presParOf" srcId="{333A1088-737F-45CB-B68E-254E46348037}" destId="{A52A0455-90FF-4808-ABD0-F02540D31D5A}" srcOrd="4" destOrd="0" presId="urn:microsoft.com/office/officeart/2005/8/layout/target3"/>
    <dgm:cxn modelId="{84D86D14-624B-48D2-8438-FC05699BC1F3}" type="presParOf" srcId="{333A1088-737F-45CB-B68E-254E46348037}" destId="{6140AFEC-043D-4C43-A2F9-D0F5331DF3A3}" srcOrd="5" destOrd="0" presId="urn:microsoft.com/office/officeart/2005/8/layout/target3"/>
    <dgm:cxn modelId="{1B764DE3-7659-44AE-AC9A-7106D99578DB}" type="presParOf" srcId="{333A1088-737F-45CB-B68E-254E46348037}" destId="{9358AC05-5D7D-4327-9F80-1AD486AEA664}" srcOrd="6" destOrd="0" presId="urn:microsoft.com/office/officeart/2005/8/layout/target3"/>
    <dgm:cxn modelId="{59A9E36F-8B32-413D-9E68-2EBA5C2606DE}" type="presParOf" srcId="{333A1088-737F-45CB-B68E-254E46348037}" destId="{313FC574-E1CD-4FB4-B054-0B805CE0447D}" srcOrd="7" destOrd="0" presId="urn:microsoft.com/office/officeart/2005/8/layout/target3"/>
    <dgm:cxn modelId="{F1E49D3E-6F87-476A-9FE7-670AD44342A2}" type="presParOf" srcId="{333A1088-737F-45CB-B68E-254E46348037}" destId="{619D679B-A015-4ECF-8348-D1034C574F40}" srcOrd="8" destOrd="0" presId="urn:microsoft.com/office/officeart/2005/8/layout/target3"/>
    <dgm:cxn modelId="{4315CBED-5A34-444F-98D6-EBB2C87D27FD}" type="presParOf" srcId="{333A1088-737F-45CB-B68E-254E46348037}" destId="{322283A8-4A27-4CDA-BAE3-F381106A9174}" srcOrd="9" destOrd="0" presId="urn:microsoft.com/office/officeart/2005/8/layout/target3"/>
    <dgm:cxn modelId="{4E5E21F7-EB46-4DD7-A352-DBE703C36888}" type="presParOf" srcId="{333A1088-737F-45CB-B68E-254E46348037}" destId="{FFC9F71D-1B4F-4AD9-A4A6-86ADEFC8AF5C}" srcOrd="10" destOrd="0" presId="urn:microsoft.com/office/officeart/2005/8/layout/target3"/>
    <dgm:cxn modelId="{5F5F1B53-0E53-4BF1-9D1A-6CF16223FF09}" type="presParOf" srcId="{333A1088-737F-45CB-B68E-254E46348037}" destId="{25B08C86-7E15-44DC-BE7F-FFB55DD49D12}" srcOrd="11" destOrd="0" presId="urn:microsoft.com/office/officeart/2005/8/layout/target3"/>
    <dgm:cxn modelId="{8992371B-C828-4708-9971-4908F04C9646}" type="presParOf" srcId="{333A1088-737F-45CB-B68E-254E46348037}" destId="{76644BE8-9D7C-4C09-B250-3D10AF48CBB7}" srcOrd="12" destOrd="0" presId="urn:microsoft.com/office/officeart/2005/8/layout/target3"/>
    <dgm:cxn modelId="{ED25B190-D7F0-4E2F-A988-8052D0BE45A6}" type="presParOf" srcId="{333A1088-737F-45CB-B68E-254E46348037}" destId="{EE85B701-7295-41C0-BA7A-34D3756A2AE6}" srcOrd="13" destOrd="0" presId="urn:microsoft.com/office/officeart/2005/8/layout/target3"/>
    <dgm:cxn modelId="{02864D94-EED8-48B7-9CC1-292E91CD1813}" type="presParOf" srcId="{333A1088-737F-45CB-B68E-254E46348037}" destId="{8BEBB6EC-1DAA-4CAC-8A25-BC0FCBD5DBD5}" srcOrd="14" destOrd="0" presId="urn:microsoft.com/office/officeart/2005/8/layout/target3"/>
    <dgm:cxn modelId="{5228A119-06F8-428E-922A-F9B81416BAED}" type="presParOf" srcId="{333A1088-737F-45CB-B68E-254E46348037}" destId="{AED2198E-93D5-4001-81B4-73124B309672}" srcOrd="15" destOrd="0" presId="urn:microsoft.com/office/officeart/2005/8/layout/target3"/>
    <dgm:cxn modelId="{6189FAB4-E38D-4029-BBE6-E9F639A683C4}" type="presParOf" srcId="{333A1088-737F-45CB-B68E-254E46348037}" destId="{2BE915AB-18AA-4053-B92C-3BFC9ED204BB}" srcOrd="16" destOrd="0" presId="urn:microsoft.com/office/officeart/2005/8/layout/target3"/>
    <dgm:cxn modelId="{C97C9A28-3A68-4131-ABAC-90B25DF50A2A}" type="presParOf" srcId="{333A1088-737F-45CB-B68E-254E46348037}" destId="{6BB5E863-4638-4E1D-BFDE-399D028AC4ED}" srcOrd="17" destOrd="0" presId="urn:microsoft.com/office/officeart/2005/8/layout/target3"/>
    <dgm:cxn modelId="{36EB4EF9-DD23-472F-AEF6-7C5BD1882C7B}" type="presParOf" srcId="{333A1088-737F-45CB-B68E-254E46348037}" destId="{5A5FFA88-C948-4069-8E93-59FA12366E83}" srcOrd="18" destOrd="0" presId="urn:microsoft.com/office/officeart/2005/8/layout/target3"/>
    <dgm:cxn modelId="{0FF76BB0-BF7D-40DC-AF43-9C5F8B10D08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Dočkalová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NÁZEV:VY_32_INOVACE_3.2.4.1.D 08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Vzory podstatných jmen rou středního - úvod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37527B-AA7E-4D71-8BC7-DF35C3A66A4E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4B4762-5D9B-4977-83E3-2A5F8F3C2E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9293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603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649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473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645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821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483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720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575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91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0120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541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1DC4F-6E2B-4412-9224-CB6AE709393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902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audio" Target="NULL"/><Relationship Id="rId4" Type="http://schemas.openxmlformats.org/officeDocument/2006/relationships/diagramData" Target="../diagrams/data1.xml"/><Relationship Id="rId9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5.png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3544392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8716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3" name="cashreg.wav"/>
          </p:stSnd>
        </p:sndAc>
      </p:transition>
    </mc:Choice>
    <mc:Fallback xmlns="">
      <p:transition>
        <p:cut/>
        <p:sndAc>
          <p:stSnd>
            <p:snd r:embed="rId10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548680"/>
            <a:ext cx="756084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Anotace:</a:t>
            </a:r>
          </a:p>
          <a:p>
            <a:endParaRPr lang="cs-CZ" sz="3600" dirty="0" smtClean="0"/>
          </a:p>
          <a:p>
            <a:r>
              <a:rPr lang="cs-CZ" sz="2400" dirty="0" smtClean="0"/>
              <a:t>Úvodní hodina do vzorů podstatných jmen rodu středního. Žáci se pomocí obrázků seznamují se vzory a jejich koncovkami. Obrázky podporují proces zapamatování vzorů a budou děti provázet dalšími úkoly v navazujících prezentacích.</a:t>
            </a:r>
          </a:p>
          <a:p>
            <a:endParaRPr lang="cs-CZ" sz="2400" dirty="0"/>
          </a:p>
          <a:p>
            <a:r>
              <a:rPr lang="cs-CZ" sz="2400" dirty="0" smtClean="0"/>
              <a:t>V úvodní hodině na prezentaci navazuje seznámení s pracovním sešitem Pravopis podstatných jmen rodu středního a ženského (Nová škola), tabulkou skloňování a první samostatná cvičení.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67245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Vzory podstatných jmen rodu středního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Úvod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2986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02178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Naučte se 4 vzory rodu středního: 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755576" y="1196752"/>
            <a:ext cx="3441576" cy="2435498"/>
            <a:chOff x="755576" y="1196752"/>
            <a:chExt cx="3441576" cy="2435498"/>
          </a:xfrm>
        </p:grpSpPr>
        <p:pic>
          <p:nvPicPr>
            <p:cNvPr id="1030" name="Picture 6" descr="C:\Users\DockalovaJ\AppData\Local\Microsoft\Windows\Temporary Internet Files\Content.IE5\3039732M\MP900185209[1]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576" y="1196752"/>
              <a:ext cx="3441576" cy="22714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755576" y="2708920"/>
              <a:ext cx="3312368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>
                  <a:solidFill>
                    <a:srgbClr val="FF0000"/>
                  </a:solidFill>
                </a:rPr>
                <a:t>Město</a:t>
              </a:r>
              <a:endParaRPr lang="cs-CZ" sz="54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4769696" y="1196752"/>
            <a:ext cx="3474712" cy="2435498"/>
            <a:chOff x="4769696" y="1196752"/>
            <a:chExt cx="3474712" cy="2435498"/>
          </a:xfrm>
        </p:grpSpPr>
        <p:pic>
          <p:nvPicPr>
            <p:cNvPr id="1035" name="Picture 11" descr="C:\Users\DockalovaJ\AppData\Local\Microsoft\Windows\Temporary Internet Files\Content.IE5\CZSTQWHF\MP900407452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88024" y="1196752"/>
              <a:ext cx="3456384" cy="23033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4769696" y="2708920"/>
              <a:ext cx="3096344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>
                  <a:solidFill>
                    <a:schemeClr val="tx2">
                      <a:lumMod val="50000"/>
                    </a:schemeClr>
                  </a:solidFill>
                </a:rPr>
                <a:t>Moře</a:t>
              </a:r>
              <a:endParaRPr lang="cs-CZ" sz="5400" dirty="0">
                <a:solidFill>
                  <a:schemeClr val="tx2">
                    <a:lumMod val="50000"/>
                  </a:schemeClr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755576" y="3741236"/>
            <a:ext cx="3451739" cy="3059366"/>
            <a:chOff x="755576" y="3741236"/>
            <a:chExt cx="3451739" cy="3059366"/>
          </a:xfrm>
        </p:grpSpPr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55576" y="3741236"/>
              <a:ext cx="3451739" cy="2876449"/>
            </a:xfrm>
            <a:prstGeom prst="rect">
              <a:avLst/>
            </a:prstGeom>
          </p:spPr>
        </p:pic>
        <p:sp>
          <p:nvSpPr>
            <p:cNvPr id="10" name="TextovéPole 9"/>
            <p:cNvSpPr txBox="1"/>
            <p:nvPr/>
          </p:nvSpPr>
          <p:spPr>
            <a:xfrm>
              <a:off x="755576" y="5877272"/>
              <a:ext cx="1872208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>
                  <a:solidFill>
                    <a:srgbClr val="00B050"/>
                  </a:solidFill>
                </a:rPr>
                <a:t>Kuře</a:t>
              </a:r>
              <a:endParaRPr lang="cs-CZ" sz="5400" dirty="0">
                <a:solidFill>
                  <a:srgbClr val="00B050"/>
                </a:solidFill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4654922" y="3726838"/>
            <a:ext cx="3384376" cy="3578646"/>
            <a:chOff x="4654922" y="3726838"/>
            <a:chExt cx="3384376" cy="3578646"/>
          </a:xfrm>
        </p:grpSpPr>
        <p:pic>
          <p:nvPicPr>
            <p:cNvPr id="1037" name="Picture 13" descr="C:\Users\DockalovaJ\AppData\Local\Microsoft\Windows\Temporary Internet Files\Content.IE5\3039732M\MP900433081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2667" b="90000" l="4632" r="96979">
                          <a14:foregroundMark x1="6445" y1="4571" x2="93555" y2="4286"/>
                          <a14:foregroundMark x1="93857" y1="4286" x2="94260" y2="57333"/>
                          <a14:foregroundMark x1="94260" y1="58381" x2="5035" y2="60286"/>
                          <a14:foregroundMark x1="5337" y1="60286" x2="6445" y2="428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54922" y="3726838"/>
              <a:ext cx="3384376" cy="35786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4788024" y="5733256"/>
              <a:ext cx="3251274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/>
                <a:t>Stavení</a:t>
              </a:r>
              <a:endParaRPr lang="cs-CZ" sz="5400" dirty="0"/>
            </a:p>
          </p:txBody>
        </p:sp>
      </p:grpSp>
    </p:spTree>
    <p:extLst>
      <p:ext uri="{BB962C8B-B14F-4D97-AF65-F5344CB8AC3E}">
        <p14:creationId xmlns:p14="http://schemas.microsoft.com/office/powerpoint/2010/main" val="1169125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0000"/>
                </a:solidFill>
                <a:latin typeface="Arial Black" pitchFamily="34" charset="0"/>
              </a:rPr>
              <a:t>MĚSTO</a:t>
            </a:r>
            <a:endParaRPr lang="cs-CZ" sz="5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99992" y="1556792"/>
            <a:ext cx="4186808" cy="4569371"/>
          </a:xfrm>
        </p:spPr>
        <p:txBody>
          <a:bodyPr>
            <a:normAutofit/>
          </a:bodyPr>
          <a:lstStyle/>
          <a:p>
            <a:r>
              <a:rPr lang="cs-CZ" dirty="0" smtClean="0"/>
              <a:t>Končí na </a:t>
            </a:r>
            <a:r>
              <a:rPr lang="cs-CZ" dirty="0" smtClean="0">
                <a:solidFill>
                  <a:srgbClr val="FF0000"/>
                </a:solidFill>
              </a:rPr>
              <a:t>–o</a:t>
            </a:r>
          </a:p>
          <a:p>
            <a:r>
              <a:rPr lang="cs-CZ" dirty="0" smtClean="0"/>
              <a:t>1. pád - měst</a:t>
            </a:r>
            <a:r>
              <a:rPr lang="cs-CZ" dirty="0" smtClean="0">
                <a:solidFill>
                  <a:srgbClr val="FF0000"/>
                </a:solidFill>
              </a:rPr>
              <a:t>o</a:t>
            </a:r>
          </a:p>
          <a:p>
            <a:r>
              <a:rPr lang="cs-CZ" dirty="0" smtClean="0"/>
              <a:t>2. pád - měst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</a:p>
          <a:p>
            <a:r>
              <a:rPr lang="cs-CZ" dirty="0" smtClean="0"/>
              <a:t>7. pád - měst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 7. pádě píšeme Y!!!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Picture 6" descr="C:\Users\DockalovaJ\AppData\Local\Microsoft\Windows\Temporary Internet Files\Content.IE5\3039732M\MP90018520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3888432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se zářezem 6"/>
          <p:cNvSpPr/>
          <p:nvPr/>
        </p:nvSpPr>
        <p:spPr>
          <a:xfrm rot="13071426">
            <a:off x="7256440" y="3996060"/>
            <a:ext cx="1008112" cy="288032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2853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tx2"/>
                </a:solidFill>
                <a:latin typeface="Arial Black" pitchFamily="34" charset="0"/>
              </a:rPr>
              <a:t>MOŘE</a:t>
            </a:r>
            <a:endParaRPr lang="cs-CZ" sz="5400" dirty="0">
              <a:solidFill>
                <a:schemeClr val="tx2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55976" y="1412778"/>
            <a:ext cx="4330824" cy="4713386"/>
          </a:xfrm>
        </p:spPr>
        <p:txBody>
          <a:bodyPr/>
          <a:lstStyle/>
          <a:p>
            <a:r>
              <a:rPr lang="cs-CZ" dirty="0" smtClean="0"/>
              <a:t>Končí na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–e</a:t>
            </a:r>
          </a:p>
          <a:p>
            <a:r>
              <a:rPr lang="cs-CZ" dirty="0" smtClean="0"/>
              <a:t>1. pád – moře</a:t>
            </a:r>
          </a:p>
          <a:p>
            <a:r>
              <a:rPr lang="cs-CZ" dirty="0" smtClean="0"/>
              <a:t>2. pád – moře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tx2"/>
                </a:solidFill>
              </a:rPr>
              <a:t>V 1. i 2. pádě stejný tvar!</a:t>
            </a:r>
            <a:endParaRPr lang="cs-CZ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437267" y="1556792"/>
            <a:ext cx="3867922" cy="5301208"/>
            <a:chOff x="4742640" y="1196752"/>
            <a:chExt cx="3456384" cy="2676129"/>
          </a:xfrm>
        </p:grpSpPr>
        <p:pic>
          <p:nvPicPr>
            <p:cNvPr id="5" name="Picture 11" descr="C:\Users\DockalovaJ\AppData\Local\Microsoft\Windows\Temporary Internet Files\Content.IE5\CZSTQWHF\MP900407452[1]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42640" y="1196752"/>
              <a:ext cx="3456384" cy="23033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4769696" y="2949551"/>
              <a:ext cx="3096344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>
                  <a:solidFill>
                    <a:schemeClr val="tx2">
                      <a:lumMod val="50000"/>
                    </a:schemeClr>
                  </a:solidFill>
                </a:rPr>
                <a:t>Moře</a:t>
              </a:r>
              <a:endParaRPr lang="cs-CZ" sz="5400" dirty="0">
                <a:solidFill>
                  <a:schemeClr val="tx2">
                    <a:lumMod val="50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87808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00B050"/>
                </a:solidFill>
                <a:latin typeface="Arial Black" pitchFamily="34" charset="0"/>
              </a:rPr>
              <a:t>KUŘE</a:t>
            </a:r>
            <a:endParaRPr lang="cs-CZ" sz="5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88024" y="1600200"/>
            <a:ext cx="3898776" cy="4525963"/>
          </a:xfrm>
        </p:spPr>
        <p:txBody>
          <a:bodyPr/>
          <a:lstStyle/>
          <a:p>
            <a:r>
              <a:rPr lang="cs-CZ" dirty="0" smtClean="0"/>
              <a:t>Končí na </a:t>
            </a:r>
            <a:r>
              <a:rPr lang="cs-CZ" dirty="0" smtClean="0">
                <a:solidFill>
                  <a:srgbClr val="00B050"/>
                </a:solidFill>
              </a:rPr>
              <a:t>-e</a:t>
            </a:r>
          </a:p>
          <a:p>
            <a:r>
              <a:rPr lang="cs-CZ" dirty="0" smtClean="0"/>
              <a:t>1. pád – kuř</a:t>
            </a:r>
            <a:r>
              <a:rPr lang="cs-CZ" dirty="0" smtClean="0">
                <a:solidFill>
                  <a:srgbClr val="00B050"/>
                </a:solidFill>
              </a:rPr>
              <a:t>e</a:t>
            </a:r>
          </a:p>
          <a:p>
            <a:r>
              <a:rPr lang="cs-CZ" dirty="0" smtClean="0"/>
              <a:t>2. pád – kuř</a:t>
            </a:r>
            <a:r>
              <a:rPr lang="cs-CZ" dirty="0" smtClean="0">
                <a:solidFill>
                  <a:srgbClr val="00B050"/>
                </a:solidFill>
              </a:rPr>
              <a:t>ete</a:t>
            </a:r>
          </a:p>
          <a:p>
            <a:endParaRPr lang="cs-CZ" dirty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1. a 2. pád se liší!!!</a:t>
            </a:r>
            <a:endParaRPr lang="cs-CZ" dirty="0">
              <a:solidFill>
                <a:srgbClr val="00B050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467544" y="1556792"/>
            <a:ext cx="4207315" cy="4811762"/>
            <a:chOff x="755576" y="3741236"/>
            <a:chExt cx="3451739" cy="3059366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55576" y="3741236"/>
              <a:ext cx="3451739" cy="2876449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755576" y="5877272"/>
              <a:ext cx="1872208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>
                  <a:solidFill>
                    <a:srgbClr val="00B050"/>
                  </a:solidFill>
                </a:rPr>
                <a:t>Kuře</a:t>
              </a:r>
              <a:endParaRPr lang="cs-CZ" sz="5400" dirty="0">
                <a:solidFill>
                  <a:srgbClr val="00B050"/>
                </a:solidFill>
              </a:endParaRPr>
            </a:p>
          </p:txBody>
        </p:sp>
      </p:grpSp>
      <p:sp>
        <p:nvSpPr>
          <p:cNvPr id="7" name="Obláček 6"/>
          <p:cNvSpPr/>
          <p:nvPr/>
        </p:nvSpPr>
        <p:spPr>
          <a:xfrm>
            <a:off x="3563888" y="1268760"/>
            <a:ext cx="1224136" cy="1512168"/>
          </a:xfrm>
          <a:prstGeom prst="cloudCallout">
            <a:avLst>
              <a:gd name="adj1" fmla="val -63199"/>
              <a:gd name="adj2" fmla="val 58890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Pí </a:t>
            </a:r>
            <a:r>
              <a:rPr lang="cs-CZ" sz="2800" dirty="0" err="1" smtClean="0">
                <a:solidFill>
                  <a:srgbClr val="C00000"/>
                </a:solidFill>
              </a:rPr>
              <a:t>pí</a:t>
            </a:r>
            <a:r>
              <a:rPr lang="cs-CZ" sz="2800" dirty="0" smtClean="0">
                <a:solidFill>
                  <a:srgbClr val="C00000"/>
                </a:solidFill>
              </a:rPr>
              <a:t> </a:t>
            </a:r>
            <a:r>
              <a:rPr lang="cs-CZ" sz="2800" dirty="0" err="1" smtClean="0">
                <a:solidFill>
                  <a:srgbClr val="C00000"/>
                </a:solidFill>
              </a:rPr>
              <a:t>pí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155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latin typeface="Arial Black" pitchFamily="34" charset="0"/>
              </a:rPr>
              <a:t>STAVENÍ</a:t>
            </a:r>
            <a:endParaRPr lang="cs-CZ" sz="5400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48064" y="1421558"/>
            <a:ext cx="3538736" cy="4704606"/>
          </a:xfrm>
        </p:spPr>
        <p:txBody>
          <a:bodyPr/>
          <a:lstStyle/>
          <a:p>
            <a:r>
              <a:rPr lang="cs-CZ" dirty="0" smtClean="0"/>
              <a:t>Končí na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-í</a:t>
            </a:r>
          </a:p>
          <a:p>
            <a:r>
              <a:rPr lang="cs-CZ" dirty="0" smtClean="0"/>
              <a:t>1. pád - staven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í</a:t>
            </a:r>
            <a:endParaRPr lang="cs-CZ" dirty="0" smtClean="0"/>
          </a:p>
          <a:p>
            <a:r>
              <a:rPr lang="cs-CZ" dirty="0" smtClean="0"/>
              <a:t>2. pád – staven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í</a:t>
            </a:r>
          </a:p>
          <a:p>
            <a:endParaRPr lang="cs-CZ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Všechna í v koncovkách jsou měkká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a dlouhá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!</a:t>
            </a:r>
            <a:endParaRPr lang="cs-CZ" dirty="0"/>
          </a:p>
        </p:txBody>
      </p:sp>
      <p:pic>
        <p:nvPicPr>
          <p:cNvPr id="2050" name="Picture 2" descr="C:\Users\DockalovaJ\AppData\Local\Microsoft\Windows\Temporary Internet Files\Content.IE5\3039732M\MP90043308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21557"/>
            <a:ext cx="4514239" cy="4773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4280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i="1" dirty="0" smtClean="0">
                <a:effectLst/>
              </a:rPr>
              <a:t>http://office.microsoft.com/cs-cz/images/?CTT=6&amp;ver=14&amp;app=powerpnt.exe</a:t>
            </a:r>
          </a:p>
          <a:p>
            <a:r>
              <a:rPr lang="cs-CZ" sz="2000" i="1" dirty="0" smtClean="0">
                <a:effectLst/>
              </a:rPr>
              <a:t>Www.google.cz</a:t>
            </a:r>
            <a:r>
              <a:rPr lang="cs-CZ" sz="2000" dirty="0" smtClean="0">
                <a:effectLst/>
              </a:rPr>
              <a:t> [online]. 21.6.2006 [cit. 2011-10-18]. Kuře. Dostupné z WWW: &lt;http://www.moji-littlestpetshop.wbs.cz/pro.html&gt;.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85673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TC010205604[[fn=Konstrukční motiv]]</Template>
  <TotalTime>104</TotalTime>
  <Words>247</Words>
  <Application>Microsoft Office PowerPoint</Application>
  <PresentationFormat>Předvádění na obrazovce (4:3)</PresentationFormat>
  <Paragraphs>50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Vzory podstatných jmen rodu středního</vt:lpstr>
      <vt:lpstr>Naučte se 4 vzory rodu středního: </vt:lpstr>
      <vt:lpstr>MĚSTO</vt:lpstr>
      <vt:lpstr>MOŘE</vt:lpstr>
      <vt:lpstr>KUŘE</vt:lpstr>
      <vt:lpstr>STAVENÍ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Dočkalová Jana</dc:creator>
  <cp:lastModifiedBy>Učitel</cp:lastModifiedBy>
  <cp:revision>12</cp:revision>
  <dcterms:created xsi:type="dcterms:W3CDTF">2011-10-18T13:52:16Z</dcterms:created>
  <dcterms:modified xsi:type="dcterms:W3CDTF">2012-03-05T18:12:47Z</dcterms:modified>
</cp:coreProperties>
</file>