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65" r:id="rId2"/>
    <p:sldId id="290" r:id="rId3"/>
    <p:sldId id="256" r:id="rId4"/>
    <p:sldId id="267" r:id="rId5"/>
    <p:sldId id="266" r:id="rId6"/>
    <p:sldId id="269" r:id="rId7"/>
    <p:sldId id="291" r:id="rId8"/>
    <p:sldId id="270" r:id="rId9"/>
    <p:sldId id="276" r:id="rId10"/>
    <p:sldId id="271" r:id="rId11"/>
    <p:sldId id="277" r:id="rId12"/>
    <p:sldId id="272" r:id="rId13"/>
    <p:sldId id="274" r:id="rId14"/>
    <p:sldId id="273" r:id="rId15"/>
    <p:sldId id="275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6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 autoAdjust="0"/>
    <p:restoredTop sz="94614" autoAdjust="0"/>
  </p:normalViewPr>
  <p:slideViewPr>
    <p:cSldViewPr>
      <p:cViewPr varScale="1">
        <p:scale>
          <a:sx n="65" d="100"/>
          <a:sy n="65" d="100"/>
        </p:scale>
        <p:origin x="-54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středního 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FE9380-7E10-40F6-9A91-D0E55B929846}" type="presOf" srcId="{757F3AB3-0718-4624-B441-E567A8F0AB56}" destId="{333A1088-737F-45CB-B68E-254E46348037}" srcOrd="0" destOrd="0" presId="urn:microsoft.com/office/officeart/2005/8/layout/target3"/>
    <dgm:cxn modelId="{1E26FEAA-17A1-4192-9340-74BC802829B0}" type="presOf" srcId="{D8197B8C-B260-4A16-BDF4-0947B075E274}" destId="{25B08C86-7E15-44DC-BE7F-FFB55DD49D12}" srcOrd="0" destOrd="0" presId="urn:microsoft.com/office/officeart/2005/8/layout/target3"/>
    <dgm:cxn modelId="{898FA14E-8A60-46DE-85A0-767AC2806CC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AB010A-E731-405B-AB90-2F30C6A9CEA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EAF8FC-D90C-46CB-9E62-3F8B589CDCD2}" type="presOf" srcId="{B651F6E3-6281-48DB-9319-2AEAFDAE7572}" destId="{6BB5E863-4638-4E1D-BFDE-399D028AC4ED}" srcOrd="1" destOrd="0" presId="urn:microsoft.com/office/officeart/2005/8/layout/target3"/>
    <dgm:cxn modelId="{E50D0C3B-877D-482A-A5BD-CA54D58AB7D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3A0269-F7F8-48F2-B279-A58F2223930C}" type="presOf" srcId="{D1B46980-6531-4606-95E6-44980827E919}" destId="{2BE915AB-18AA-4053-B92C-3BFC9ED204BB}" srcOrd="1" destOrd="0" presId="urn:microsoft.com/office/officeart/2005/8/layout/target3"/>
    <dgm:cxn modelId="{3B0479D0-2221-4CC7-BAD6-3015D65C3596}" type="presOf" srcId="{4C35D32F-0EAB-4CD7-82EE-45574DC2A586}" destId="{8BEBB6EC-1DAA-4CAC-8A25-BC0FCBD5DBD5}" srcOrd="0" destOrd="0" presId="urn:microsoft.com/office/officeart/2005/8/layout/target3"/>
    <dgm:cxn modelId="{C1FF49B6-775F-4084-BCC2-1914250AD714}" type="presOf" srcId="{D8197B8C-B260-4A16-BDF4-0947B075E274}" destId="{5A5FFA88-C948-4069-8E93-59FA12366E83}" srcOrd="1" destOrd="0" presId="urn:microsoft.com/office/officeart/2005/8/layout/target3"/>
    <dgm:cxn modelId="{9E5EE5D8-69AF-4B54-87E0-B068A07D5CA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39C2A2-FB9E-47C4-A99D-500C8CD7B31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2B1C34-ED45-45C5-9088-A79B8F132B6C}" type="presParOf" srcId="{333A1088-737F-45CB-B68E-254E46348037}" destId="{F5ABB229-8D3B-4694-996A-96F23CF14429}" srcOrd="0" destOrd="0" presId="urn:microsoft.com/office/officeart/2005/8/layout/target3"/>
    <dgm:cxn modelId="{D72A7FC6-6D89-454E-B4F4-6BEBC7E05067}" type="presParOf" srcId="{333A1088-737F-45CB-B68E-254E46348037}" destId="{F41139FD-01EE-4571-8B17-4FB00FC51163}" srcOrd="1" destOrd="0" presId="urn:microsoft.com/office/officeart/2005/8/layout/target3"/>
    <dgm:cxn modelId="{619B10DD-C977-49A3-8324-F93C929D82E0}" type="presParOf" srcId="{333A1088-737F-45CB-B68E-254E46348037}" destId="{D005CE8C-CC26-4C3E-AC11-E15060ECD759}" srcOrd="2" destOrd="0" presId="urn:microsoft.com/office/officeart/2005/8/layout/target3"/>
    <dgm:cxn modelId="{66096617-5FCC-45CD-8573-86FB8B32D96E}" type="presParOf" srcId="{333A1088-737F-45CB-B68E-254E46348037}" destId="{2C702D82-9B77-49B7-9568-BB8EB47C3372}" srcOrd="3" destOrd="0" presId="urn:microsoft.com/office/officeart/2005/8/layout/target3"/>
    <dgm:cxn modelId="{7838169B-F46C-4CD0-AE71-424F0B3312C4}" type="presParOf" srcId="{333A1088-737F-45CB-B68E-254E46348037}" destId="{A52A0455-90FF-4808-ABD0-F02540D31D5A}" srcOrd="4" destOrd="0" presId="urn:microsoft.com/office/officeart/2005/8/layout/target3"/>
    <dgm:cxn modelId="{D08565ED-C278-4A13-A689-D5255FB32990}" type="presParOf" srcId="{333A1088-737F-45CB-B68E-254E46348037}" destId="{6140AFEC-043D-4C43-A2F9-D0F5331DF3A3}" srcOrd="5" destOrd="0" presId="urn:microsoft.com/office/officeart/2005/8/layout/target3"/>
    <dgm:cxn modelId="{AC5E456E-7E21-4F8C-A09F-CDBD042386B4}" type="presParOf" srcId="{333A1088-737F-45CB-B68E-254E46348037}" destId="{9358AC05-5D7D-4327-9F80-1AD486AEA664}" srcOrd="6" destOrd="0" presId="urn:microsoft.com/office/officeart/2005/8/layout/target3"/>
    <dgm:cxn modelId="{6C87F7A3-7474-456C-AD1B-E2752F9AD44E}" type="presParOf" srcId="{333A1088-737F-45CB-B68E-254E46348037}" destId="{313FC574-E1CD-4FB4-B054-0B805CE0447D}" srcOrd="7" destOrd="0" presId="urn:microsoft.com/office/officeart/2005/8/layout/target3"/>
    <dgm:cxn modelId="{51016B6A-D43D-4767-962B-B5F97BA4475B}" type="presParOf" srcId="{333A1088-737F-45CB-B68E-254E46348037}" destId="{619D679B-A015-4ECF-8348-D1034C574F40}" srcOrd="8" destOrd="0" presId="urn:microsoft.com/office/officeart/2005/8/layout/target3"/>
    <dgm:cxn modelId="{1F6DE4F8-26D7-4CEC-80E9-84B3C075AE21}" type="presParOf" srcId="{333A1088-737F-45CB-B68E-254E46348037}" destId="{322283A8-4A27-4CDA-BAE3-F381106A9174}" srcOrd="9" destOrd="0" presId="urn:microsoft.com/office/officeart/2005/8/layout/target3"/>
    <dgm:cxn modelId="{242CEFCA-4B25-437B-8608-37D864082EB3}" type="presParOf" srcId="{333A1088-737F-45CB-B68E-254E46348037}" destId="{FFC9F71D-1B4F-4AD9-A4A6-86ADEFC8AF5C}" srcOrd="10" destOrd="0" presId="urn:microsoft.com/office/officeart/2005/8/layout/target3"/>
    <dgm:cxn modelId="{C648E2E5-D275-4D9B-A1D3-11D1A98D6D3F}" type="presParOf" srcId="{333A1088-737F-45CB-B68E-254E46348037}" destId="{25B08C86-7E15-44DC-BE7F-FFB55DD49D12}" srcOrd="11" destOrd="0" presId="urn:microsoft.com/office/officeart/2005/8/layout/target3"/>
    <dgm:cxn modelId="{3F280056-5A43-428D-8B5C-A230395015CE}" type="presParOf" srcId="{333A1088-737F-45CB-B68E-254E46348037}" destId="{76644BE8-9D7C-4C09-B250-3D10AF48CBB7}" srcOrd="12" destOrd="0" presId="urn:microsoft.com/office/officeart/2005/8/layout/target3"/>
    <dgm:cxn modelId="{8E9429BD-D2B4-42E5-BDCD-5584716D4E52}" type="presParOf" srcId="{333A1088-737F-45CB-B68E-254E46348037}" destId="{EE85B701-7295-41C0-BA7A-34D3756A2AE6}" srcOrd="13" destOrd="0" presId="urn:microsoft.com/office/officeart/2005/8/layout/target3"/>
    <dgm:cxn modelId="{64BFB0BD-91A5-4F7C-8931-8C1630277C73}" type="presParOf" srcId="{333A1088-737F-45CB-B68E-254E46348037}" destId="{8BEBB6EC-1DAA-4CAC-8A25-BC0FCBD5DBD5}" srcOrd="14" destOrd="0" presId="urn:microsoft.com/office/officeart/2005/8/layout/target3"/>
    <dgm:cxn modelId="{6664D477-65F5-4D83-9C53-93DEDD798899}" type="presParOf" srcId="{333A1088-737F-45CB-B68E-254E46348037}" destId="{AED2198E-93D5-4001-81B4-73124B309672}" srcOrd="15" destOrd="0" presId="urn:microsoft.com/office/officeart/2005/8/layout/target3"/>
    <dgm:cxn modelId="{D45D0B3B-98C7-4BB2-BD35-01A20DCCD5E7}" type="presParOf" srcId="{333A1088-737F-45CB-B68E-254E46348037}" destId="{2BE915AB-18AA-4053-B92C-3BFC9ED204BB}" srcOrd="16" destOrd="0" presId="urn:microsoft.com/office/officeart/2005/8/layout/target3"/>
    <dgm:cxn modelId="{5FBCA93E-6BD0-4EBD-B289-C32C1061B153}" type="presParOf" srcId="{333A1088-737F-45CB-B68E-254E46348037}" destId="{6BB5E863-4638-4E1D-BFDE-399D028AC4ED}" srcOrd="17" destOrd="0" presId="urn:microsoft.com/office/officeart/2005/8/layout/target3"/>
    <dgm:cxn modelId="{4FC4F687-05E7-4052-9CF8-855B87DDE3BA}" type="presParOf" srcId="{333A1088-737F-45CB-B68E-254E46348037}" destId="{5A5FFA88-C948-4069-8E93-59FA12366E83}" srcOrd="18" destOrd="0" presId="urn:microsoft.com/office/officeart/2005/8/layout/target3"/>
    <dgm:cxn modelId="{189681B9-2F06-4855-93BD-008E0CDC22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B73B9-3505-432D-A0D4-117F8D021B6F}" type="doc">
      <dgm:prSet loTypeId="urn:diagrams.loki3.com/VaryingWidthList+Icon#2" loCatId="list" qsTypeId="urn:microsoft.com/office/officeart/2005/8/quickstyle/simple5" qsCatId="simple" csTypeId="urn:microsoft.com/office/officeart/2005/8/colors/colorful5" csCatId="colorful" phldr="1"/>
      <dgm:spPr/>
    </dgm:pt>
    <dgm:pt modelId="{1785621E-0D2D-444C-8FE1-1EB99BE8729D}">
      <dgm:prSet phldrT="[Text]"/>
      <dgm:spPr/>
      <dgm:t>
        <a:bodyPr/>
        <a:lstStyle/>
        <a:p>
          <a:r>
            <a:rPr lang="cs-CZ" dirty="0" smtClean="0">
              <a:solidFill>
                <a:srgbClr val="C00000"/>
              </a:solidFill>
            </a:rPr>
            <a:t>1. Slovo končí na –o</a:t>
          </a:r>
          <a:endParaRPr lang="cs-CZ" dirty="0">
            <a:solidFill>
              <a:srgbClr val="C00000"/>
            </a:solidFill>
          </a:endParaRPr>
        </a:p>
      </dgm:t>
    </dgm:pt>
    <dgm:pt modelId="{FE30166A-ACAE-433A-BFF5-D62EFA6BFF27}" type="parTrans" cxnId="{0EFEB83B-A3A4-4B20-BB75-4E4A659B0371}">
      <dgm:prSet/>
      <dgm:spPr/>
      <dgm:t>
        <a:bodyPr/>
        <a:lstStyle/>
        <a:p>
          <a:endParaRPr lang="cs-CZ">
            <a:solidFill>
              <a:srgbClr val="C00000"/>
            </a:solidFill>
          </a:endParaRPr>
        </a:p>
      </dgm:t>
    </dgm:pt>
    <dgm:pt modelId="{3F350641-E7A1-4E66-8F96-6DC14888038C}" type="sibTrans" cxnId="{0EFEB83B-A3A4-4B20-BB75-4E4A659B0371}">
      <dgm:prSet/>
      <dgm:spPr/>
      <dgm:t>
        <a:bodyPr/>
        <a:lstStyle/>
        <a:p>
          <a:endParaRPr lang="cs-CZ">
            <a:solidFill>
              <a:srgbClr val="C00000"/>
            </a:solidFill>
          </a:endParaRPr>
        </a:p>
      </dgm:t>
    </dgm:pt>
    <dgm:pt modelId="{4115346A-B10B-45C4-BA4A-34C1C4AEDD2F}">
      <dgm:prSet phldrT="[Text]"/>
      <dgm:spPr/>
      <dgm:t>
        <a:bodyPr/>
        <a:lstStyle/>
        <a:p>
          <a:r>
            <a:rPr lang="cs-CZ" dirty="0" smtClean="0">
              <a:solidFill>
                <a:srgbClr val="C00000"/>
              </a:solidFill>
            </a:rPr>
            <a:t>2. Slovo končí na -í</a:t>
          </a:r>
          <a:endParaRPr lang="cs-CZ" dirty="0">
            <a:solidFill>
              <a:srgbClr val="C00000"/>
            </a:solidFill>
          </a:endParaRPr>
        </a:p>
      </dgm:t>
    </dgm:pt>
    <dgm:pt modelId="{47D48F93-C7BC-4F2D-84E1-3CC2C4A3C8A1}" type="parTrans" cxnId="{829A561B-F6F5-4B49-A528-9EDABAE7B0FE}">
      <dgm:prSet/>
      <dgm:spPr/>
      <dgm:t>
        <a:bodyPr/>
        <a:lstStyle/>
        <a:p>
          <a:endParaRPr lang="cs-CZ">
            <a:solidFill>
              <a:srgbClr val="C00000"/>
            </a:solidFill>
          </a:endParaRPr>
        </a:p>
      </dgm:t>
    </dgm:pt>
    <dgm:pt modelId="{A257DED7-026E-4944-8B12-376804D09415}" type="sibTrans" cxnId="{829A561B-F6F5-4B49-A528-9EDABAE7B0FE}">
      <dgm:prSet/>
      <dgm:spPr/>
      <dgm:t>
        <a:bodyPr/>
        <a:lstStyle/>
        <a:p>
          <a:endParaRPr lang="cs-CZ">
            <a:solidFill>
              <a:srgbClr val="C00000"/>
            </a:solidFill>
          </a:endParaRPr>
        </a:p>
      </dgm:t>
    </dgm:pt>
    <dgm:pt modelId="{6BA68FCB-5B16-459B-8A09-FBE624187126}">
      <dgm:prSet phldrT="[Text]"/>
      <dgm:spPr/>
      <dgm:t>
        <a:bodyPr/>
        <a:lstStyle/>
        <a:p>
          <a:r>
            <a:rPr lang="cs-CZ" dirty="0" smtClean="0">
              <a:solidFill>
                <a:srgbClr val="C00000"/>
              </a:solidFill>
            </a:rPr>
            <a:t>3. Slovo končí na -e</a:t>
          </a:r>
          <a:endParaRPr lang="cs-CZ" dirty="0">
            <a:solidFill>
              <a:srgbClr val="C00000"/>
            </a:solidFill>
          </a:endParaRPr>
        </a:p>
      </dgm:t>
    </dgm:pt>
    <dgm:pt modelId="{BCD0622C-403C-4D81-9D0A-44FE7E77CD56}" type="parTrans" cxnId="{1AE9F068-7CCB-4AD6-B16B-B71B58F2C40C}">
      <dgm:prSet/>
      <dgm:spPr/>
      <dgm:t>
        <a:bodyPr/>
        <a:lstStyle/>
        <a:p>
          <a:endParaRPr lang="cs-CZ">
            <a:solidFill>
              <a:srgbClr val="C00000"/>
            </a:solidFill>
          </a:endParaRPr>
        </a:p>
      </dgm:t>
    </dgm:pt>
    <dgm:pt modelId="{A4AD1EF8-3E6C-40A0-9B15-474CADF64A4E}" type="sibTrans" cxnId="{1AE9F068-7CCB-4AD6-B16B-B71B58F2C40C}">
      <dgm:prSet/>
      <dgm:spPr/>
      <dgm:t>
        <a:bodyPr/>
        <a:lstStyle/>
        <a:p>
          <a:endParaRPr lang="cs-CZ">
            <a:solidFill>
              <a:srgbClr val="C00000"/>
            </a:solidFill>
          </a:endParaRPr>
        </a:p>
      </dgm:t>
    </dgm:pt>
    <dgm:pt modelId="{59496389-2C6D-423F-BFED-97F472192E52}" type="pres">
      <dgm:prSet presAssocID="{EA7B73B9-3505-432D-A0D4-117F8D021B6F}" presName="Name0" presStyleCnt="0">
        <dgm:presLayoutVars>
          <dgm:resizeHandles/>
        </dgm:presLayoutVars>
      </dgm:prSet>
      <dgm:spPr/>
    </dgm:pt>
    <dgm:pt modelId="{3C3895B9-B47B-49F3-8AD0-533A2085A2AD}" type="pres">
      <dgm:prSet presAssocID="{1785621E-0D2D-444C-8FE1-1EB99BE8729D}" presName="text" presStyleLbl="node1" presStyleIdx="0" presStyleCnt="3" custScaleX="154303" custLinFactY="-48816" custLinFactNeighborX="-168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C9E72-3C49-42A0-9CE9-75AC96E84CD6}" type="pres">
      <dgm:prSet presAssocID="{3F350641-E7A1-4E66-8F96-6DC14888038C}" presName="space" presStyleCnt="0"/>
      <dgm:spPr/>
    </dgm:pt>
    <dgm:pt modelId="{BC2372FE-1BC4-46AE-8A1C-6405B1D3E620}" type="pres">
      <dgm:prSet presAssocID="{4115346A-B10B-45C4-BA4A-34C1C4AEDD2F}" presName="text" presStyleLbl="node1" presStyleIdx="1" presStyleCnt="3" custScaleX="1052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4C908-4B3E-470E-BB67-64ED384613D7}" type="pres">
      <dgm:prSet presAssocID="{A257DED7-026E-4944-8B12-376804D09415}" presName="space" presStyleCnt="0"/>
      <dgm:spPr/>
    </dgm:pt>
    <dgm:pt modelId="{0E3D996F-9C24-4572-BC74-3B6CFD7009BB}" type="pres">
      <dgm:prSet presAssocID="{6BA68FCB-5B16-459B-8A09-FBE624187126}" presName="text" presStyleLbl="node1" presStyleIdx="2" presStyleCnt="3" custScaleX="102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E9F068-7CCB-4AD6-B16B-B71B58F2C40C}" srcId="{EA7B73B9-3505-432D-A0D4-117F8D021B6F}" destId="{6BA68FCB-5B16-459B-8A09-FBE624187126}" srcOrd="2" destOrd="0" parTransId="{BCD0622C-403C-4D81-9D0A-44FE7E77CD56}" sibTransId="{A4AD1EF8-3E6C-40A0-9B15-474CADF64A4E}"/>
    <dgm:cxn modelId="{8813C570-28BA-419B-8EB7-2A182F615AFF}" type="presOf" srcId="{4115346A-B10B-45C4-BA4A-34C1C4AEDD2F}" destId="{BC2372FE-1BC4-46AE-8A1C-6405B1D3E620}" srcOrd="0" destOrd="0" presId="urn:diagrams.loki3.com/VaryingWidthList+Icon#2"/>
    <dgm:cxn modelId="{FBBC1C37-D9B0-4779-8FBA-C1836AA65E33}" type="presOf" srcId="{6BA68FCB-5B16-459B-8A09-FBE624187126}" destId="{0E3D996F-9C24-4572-BC74-3B6CFD7009BB}" srcOrd="0" destOrd="0" presId="urn:diagrams.loki3.com/VaryingWidthList+Icon#2"/>
    <dgm:cxn modelId="{829A561B-F6F5-4B49-A528-9EDABAE7B0FE}" srcId="{EA7B73B9-3505-432D-A0D4-117F8D021B6F}" destId="{4115346A-B10B-45C4-BA4A-34C1C4AEDD2F}" srcOrd="1" destOrd="0" parTransId="{47D48F93-C7BC-4F2D-84E1-3CC2C4A3C8A1}" sibTransId="{A257DED7-026E-4944-8B12-376804D09415}"/>
    <dgm:cxn modelId="{949D5707-44F7-4176-A699-0D474568FAEE}" type="presOf" srcId="{EA7B73B9-3505-432D-A0D4-117F8D021B6F}" destId="{59496389-2C6D-423F-BFED-97F472192E52}" srcOrd="0" destOrd="0" presId="urn:diagrams.loki3.com/VaryingWidthList+Icon#2"/>
    <dgm:cxn modelId="{6285641A-F4DC-4A1A-BE9F-62B05C2A25FD}" type="presOf" srcId="{1785621E-0D2D-444C-8FE1-1EB99BE8729D}" destId="{3C3895B9-B47B-49F3-8AD0-533A2085A2AD}" srcOrd="0" destOrd="0" presId="urn:diagrams.loki3.com/VaryingWidthList+Icon#2"/>
    <dgm:cxn modelId="{0EFEB83B-A3A4-4B20-BB75-4E4A659B0371}" srcId="{EA7B73B9-3505-432D-A0D4-117F8D021B6F}" destId="{1785621E-0D2D-444C-8FE1-1EB99BE8729D}" srcOrd="0" destOrd="0" parTransId="{FE30166A-ACAE-433A-BFF5-D62EFA6BFF27}" sibTransId="{3F350641-E7A1-4E66-8F96-6DC14888038C}"/>
    <dgm:cxn modelId="{8CCFE520-A7B4-4AE0-8F8B-FA58B537B213}" type="presParOf" srcId="{59496389-2C6D-423F-BFED-97F472192E52}" destId="{3C3895B9-B47B-49F3-8AD0-533A2085A2AD}" srcOrd="0" destOrd="0" presId="urn:diagrams.loki3.com/VaryingWidthList+Icon#2"/>
    <dgm:cxn modelId="{238ED97C-954D-4DBF-8391-FD3BF428971A}" type="presParOf" srcId="{59496389-2C6D-423F-BFED-97F472192E52}" destId="{218C9E72-3C49-42A0-9CE9-75AC96E84CD6}" srcOrd="1" destOrd="0" presId="urn:diagrams.loki3.com/VaryingWidthList+Icon#2"/>
    <dgm:cxn modelId="{B50555D2-3B52-4EDC-A676-7272527FAB9C}" type="presParOf" srcId="{59496389-2C6D-423F-BFED-97F472192E52}" destId="{BC2372FE-1BC4-46AE-8A1C-6405B1D3E620}" srcOrd="2" destOrd="0" presId="urn:diagrams.loki3.com/VaryingWidthList+Icon#2"/>
    <dgm:cxn modelId="{AE055A12-9A82-471C-A6D3-2A1E859A8A34}" type="presParOf" srcId="{59496389-2C6D-423F-BFED-97F472192E52}" destId="{2104C908-4B3E-470E-BB67-64ED384613D7}" srcOrd="3" destOrd="0" presId="urn:diagrams.loki3.com/VaryingWidthList+Icon#2"/>
    <dgm:cxn modelId="{510CDAB3-8DB1-49C1-BB04-890A80A97C08}" type="presParOf" srcId="{59496389-2C6D-423F-BFED-97F472192E52}" destId="{0E3D996F-9C24-4572-BC74-3B6CFD7009BB}" srcOrd="4" destOrd="0" presId="urn:diagrams.loki3.com/VaryingWidthList+Icon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DFD7CB-B904-413C-A7B7-79C2CD77D50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027CDD-4C4D-4DC7-97EB-43888AF3045C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2. pád je stejný jako první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DBD175DD-F392-4FE3-A087-0218E1E9107F}" type="parTrans" cxnId="{1000D9B2-8FB4-4CB1-AE72-1E902402ADDA}">
      <dgm:prSet/>
      <dgm:spPr/>
      <dgm:t>
        <a:bodyPr/>
        <a:lstStyle/>
        <a:p>
          <a:endParaRPr lang="cs-CZ"/>
        </a:p>
      </dgm:t>
    </dgm:pt>
    <dgm:pt modelId="{CF26E447-9B8B-4DCA-B2FF-23183C0F3BCE}" type="sibTrans" cxnId="{1000D9B2-8FB4-4CB1-AE72-1E902402ADDA}">
      <dgm:prSet/>
      <dgm:spPr/>
      <dgm:t>
        <a:bodyPr/>
        <a:lstStyle/>
        <a:p>
          <a:endParaRPr lang="cs-CZ"/>
        </a:p>
      </dgm:t>
    </dgm:pt>
    <dgm:pt modelId="{52AAEE3F-DAE0-4BB0-8791-8ADB9662D3E9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rgbClr val="C00000"/>
              </a:solidFill>
            </a:rPr>
            <a:t>2. Pád končí na -</a:t>
          </a:r>
          <a:r>
            <a:rPr lang="cs-CZ" dirty="0" err="1" smtClean="0">
              <a:solidFill>
                <a:srgbClr val="C00000"/>
              </a:solidFill>
            </a:rPr>
            <a:t>ete</a:t>
          </a:r>
          <a:endParaRPr lang="cs-CZ" dirty="0">
            <a:solidFill>
              <a:srgbClr val="C00000"/>
            </a:solidFill>
          </a:endParaRPr>
        </a:p>
      </dgm:t>
    </dgm:pt>
    <dgm:pt modelId="{3B1200EF-610C-4593-B17C-C7EDA72AC7F8}" type="parTrans" cxnId="{71E0972C-5AEF-4D02-BC04-6749AAA4632C}">
      <dgm:prSet/>
      <dgm:spPr/>
      <dgm:t>
        <a:bodyPr/>
        <a:lstStyle/>
        <a:p>
          <a:endParaRPr lang="cs-CZ"/>
        </a:p>
      </dgm:t>
    </dgm:pt>
    <dgm:pt modelId="{A192FDFB-B478-4614-96BE-3296C2EEC30B}" type="sibTrans" cxnId="{71E0972C-5AEF-4D02-BC04-6749AAA4632C}">
      <dgm:prSet/>
      <dgm:spPr/>
      <dgm:t>
        <a:bodyPr/>
        <a:lstStyle/>
        <a:p>
          <a:endParaRPr lang="cs-CZ"/>
        </a:p>
      </dgm:t>
    </dgm:pt>
    <dgm:pt modelId="{95134561-AA4F-4520-A95D-22DCDD5492BF}" type="pres">
      <dgm:prSet presAssocID="{61DFD7CB-B904-413C-A7B7-79C2CD77D50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8F3D7B-1543-454C-B891-E2E8DAB5B3C3}" type="pres">
      <dgm:prSet presAssocID="{FC027CDD-4C4D-4DC7-97EB-43888AF3045C}" presName="parentText" presStyleLbl="node1" presStyleIdx="0" presStyleCnt="2" custScaleX="90000" custScaleY="36091" custLinFactY="-22156" custLinFactNeighborX="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72F4FF-090E-41B3-A826-6D7817E01217}" type="pres">
      <dgm:prSet presAssocID="{CF26E447-9B8B-4DCA-B2FF-23183C0F3BCE}" presName="spacer" presStyleCnt="0"/>
      <dgm:spPr/>
    </dgm:pt>
    <dgm:pt modelId="{D38EE963-EBF7-45ED-A242-38441F0B3776}" type="pres">
      <dgm:prSet presAssocID="{52AAEE3F-DAE0-4BB0-8791-8ADB9662D3E9}" presName="parentText" presStyleLbl="node1" presStyleIdx="1" presStyleCnt="2" custScaleX="91278" custScaleY="34320" custLinFactNeighborX="60" custLinFactNeighborY="5396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E0972C-5AEF-4D02-BC04-6749AAA4632C}" srcId="{61DFD7CB-B904-413C-A7B7-79C2CD77D507}" destId="{52AAEE3F-DAE0-4BB0-8791-8ADB9662D3E9}" srcOrd="1" destOrd="0" parTransId="{3B1200EF-610C-4593-B17C-C7EDA72AC7F8}" sibTransId="{A192FDFB-B478-4614-96BE-3296C2EEC30B}"/>
    <dgm:cxn modelId="{2C879275-A95B-4EAD-AC89-31004A9BDA12}" type="presOf" srcId="{61DFD7CB-B904-413C-A7B7-79C2CD77D507}" destId="{95134561-AA4F-4520-A95D-22DCDD5492BF}" srcOrd="0" destOrd="0" presId="urn:microsoft.com/office/officeart/2005/8/layout/vList2"/>
    <dgm:cxn modelId="{1000D9B2-8FB4-4CB1-AE72-1E902402ADDA}" srcId="{61DFD7CB-B904-413C-A7B7-79C2CD77D507}" destId="{FC027CDD-4C4D-4DC7-97EB-43888AF3045C}" srcOrd="0" destOrd="0" parTransId="{DBD175DD-F392-4FE3-A087-0218E1E9107F}" sibTransId="{CF26E447-9B8B-4DCA-B2FF-23183C0F3BCE}"/>
    <dgm:cxn modelId="{2BEBF7CF-FA01-48B4-9514-92E8E27C3858}" type="presOf" srcId="{FC027CDD-4C4D-4DC7-97EB-43888AF3045C}" destId="{888F3D7B-1543-454C-B891-E2E8DAB5B3C3}" srcOrd="0" destOrd="0" presId="urn:microsoft.com/office/officeart/2005/8/layout/vList2"/>
    <dgm:cxn modelId="{44094B3C-5AA3-4FA4-BDBF-89199D0C449C}" type="presOf" srcId="{52AAEE3F-DAE0-4BB0-8791-8ADB9662D3E9}" destId="{D38EE963-EBF7-45ED-A242-38441F0B3776}" srcOrd="0" destOrd="0" presId="urn:microsoft.com/office/officeart/2005/8/layout/vList2"/>
    <dgm:cxn modelId="{86AD4F23-A1FE-4DB5-B56A-408EF0E34F7F}" type="presParOf" srcId="{95134561-AA4F-4520-A95D-22DCDD5492BF}" destId="{888F3D7B-1543-454C-B891-E2E8DAB5B3C3}" srcOrd="0" destOrd="0" presId="urn:microsoft.com/office/officeart/2005/8/layout/vList2"/>
    <dgm:cxn modelId="{0115D5D8-EBD1-45ED-B4EF-35D47B00F4EC}" type="presParOf" srcId="{95134561-AA4F-4520-A95D-22DCDD5492BF}" destId="{5272F4FF-090E-41B3-A826-6D7817E01217}" srcOrd="1" destOrd="0" presId="urn:microsoft.com/office/officeart/2005/8/layout/vList2"/>
    <dgm:cxn modelId="{BB8BAFF7-196B-4999-BA2B-9EA1BED1E950}" type="presParOf" srcId="{95134561-AA4F-4520-A95D-22DCDD5492BF}" destId="{D38EE963-EBF7-45ED-A242-38441F0B377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09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středního 1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895B9-B47B-49F3-8AD0-533A2085A2AD}">
      <dsp:nvSpPr>
        <dsp:cNvPr id="0" name=""/>
        <dsp:cNvSpPr/>
      </dsp:nvSpPr>
      <dsp:spPr>
        <a:xfrm>
          <a:off x="0" y="0"/>
          <a:ext cx="4608512" cy="13096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9220" tIns="109220" rIns="109220" bIns="10922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rgbClr val="C00000"/>
              </a:solidFill>
            </a:rPr>
            <a:t>1. Slovo končí na –o</a:t>
          </a:r>
          <a:endParaRPr lang="cs-CZ" sz="4300" kern="1200" dirty="0">
            <a:solidFill>
              <a:srgbClr val="C00000"/>
            </a:solidFill>
          </a:endParaRPr>
        </a:p>
      </dsp:txBody>
      <dsp:txXfrm>
        <a:off x="0" y="0"/>
        <a:ext cx="4608512" cy="1309687"/>
      </dsp:txXfrm>
    </dsp:sp>
    <dsp:sp modelId="{BC2372FE-1BC4-46AE-8A1C-6405B1D3E620}">
      <dsp:nvSpPr>
        <dsp:cNvPr id="0" name=""/>
        <dsp:cNvSpPr/>
      </dsp:nvSpPr>
      <dsp:spPr>
        <a:xfrm>
          <a:off x="1" y="1377156"/>
          <a:ext cx="4608509" cy="1309687"/>
        </a:xfrm>
        <a:prstGeom prst="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9220" tIns="109220" rIns="109220" bIns="10922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rgbClr val="C00000"/>
              </a:solidFill>
            </a:rPr>
            <a:t>2. Slovo končí na -í</a:t>
          </a:r>
          <a:endParaRPr lang="cs-CZ" sz="4300" kern="1200" dirty="0">
            <a:solidFill>
              <a:srgbClr val="C00000"/>
            </a:solidFill>
          </a:endParaRPr>
        </a:p>
      </dsp:txBody>
      <dsp:txXfrm>
        <a:off x="1" y="1377156"/>
        <a:ext cx="4608509" cy="1309687"/>
      </dsp:txXfrm>
    </dsp:sp>
    <dsp:sp modelId="{0E3D996F-9C24-4572-BC74-3B6CFD7009BB}">
      <dsp:nvSpPr>
        <dsp:cNvPr id="0" name=""/>
        <dsp:cNvSpPr/>
      </dsp:nvSpPr>
      <dsp:spPr>
        <a:xfrm>
          <a:off x="8" y="2752328"/>
          <a:ext cx="4608495" cy="1309687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9220" tIns="109220" rIns="109220" bIns="10922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rgbClr val="C00000"/>
              </a:solidFill>
            </a:rPr>
            <a:t>3. Slovo končí na -e</a:t>
          </a:r>
          <a:endParaRPr lang="cs-CZ" sz="4300" kern="1200" dirty="0">
            <a:solidFill>
              <a:srgbClr val="C00000"/>
            </a:solidFill>
          </a:endParaRPr>
        </a:p>
      </dsp:txBody>
      <dsp:txXfrm>
        <a:off x="8" y="2752328"/>
        <a:ext cx="4608495" cy="1309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F3D7B-1543-454C-B891-E2E8DAB5B3C3}">
      <dsp:nvSpPr>
        <dsp:cNvPr id="0" name=""/>
        <dsp:cNvSpPr/>
      </dsp:nvSpPr>
      <dsp:spPr>
        <a:xfrm>
          <a:off x="284431" y="0"/>
          <a:ext cx="5119768" cy="1270172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>
                  <a:lumMod val="75000"/>
                </a:schemeClr>
              </a:solidFill>
            </a:rPr>
            <a:t>2. pád je stejný jako první</a:t>
          </a:r>
          <a:endParaRPr lang="cs-CZ" sz="36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46436" y="62005"/>
        <a:ext cx="4995758" cy="1146162"/>
      </dsp:txXfrm>
    </dsp:sp>
    <dsp:sp modelId="{D38EE963-EBF7-45ED-A242-38441F0B3776}">
      <dsp:nvSpPr>
        <dsp:cNvPr id="0" name=""/>
        <dsp:cNvSpPr/>
      </dsp:nvSpPr>
      <dsp:spPr>
        <a:xfrm>
          <a:off x="251494" y="2016224"/>
          <a:ext cx="5192469" cy="1207844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C00000"/>
              </a:solidFill>
            </a:rPr>
            <a:t>2. Pád končí na -</a:t>
          </a:r>
          <a:r>
            <a:rPr lang="cs-CZ" sz="3600" kern="1200" dirty="0" err="1" smtClean="0">
              <a:solidFill>
                <a:srgbClr val="C00000"/>
              </a:solidFill>
            </a:rPr>
            <a:t>ete</a:t>
          </a:r>
          <a:endParaRPr lang="cs-CZ" sz="3600" kern="1200" dirty="0">
            <a:solidFill>
              <a:srgbClr val="C00000"/>
            </a:solidFill>
          </a:endParaRPr>
        </a:p>
      </dsp:txBody>
      <dsp:txXfrm>
        <a:off x="310456" y="2075186"/>
        <a:ext cx="5074545" cy="1089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+Icon#2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A2EC8-41A3-4E04-88ED-A827A32190C7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4349B-F7D7-4E9F-99EE-C0AB29BDA8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870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2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2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5021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53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739" y="476672"/>
            <a:ext cx="75608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Anotace:</a:t>
            </a:r>
          </a:p>
          <a:p>
            <a:r>
              <a:rPr lang="cs-CZ" sz="2000" dirty="0" smtClean="0"/>
              <a:t>Žáci si procvičují určování vzorů podstatných jmen rodu středního. </a:t>
            </a:r>
          </a:p>
          <a:p>
            <a:r>
              <a:rPr lang="cs-CZ" sz="2000" dirty="0" smtClean="0"/>
              <a:t>V první fázi podrobně rozebereme postup určování vzorů podle koncovek, následuje samotné cvičení.</a:t>
            </a:r>
          </a:p>
          <a:p>
            <a:r>
              <a:rPr lang="cs-CZ" sz="2000" dirty="0" smtClean="0"/>
              <a:t>Začínáme se slovy v 1. pádě jednotného čísla. Obtížnější varianta následuje v další prezentaci.</a:t>
            </a:r>
          </a:p>
          <a:p>
            <a:r>
              <a:rPr lang="cs-CZ" sz="2000" dirty="0" smtClean="0"/>
              <a:t>Pro samostatnou práci můžeme vytisknout tabulku s procvičovanými slovy, do které žáci doplní vzory. Práce s interaktivní tabulí tak bude sloužit především jako kontrola. </a:t>
            </a:r>
            <a:r>
              <a:rPr lang="cs-CZ" sz="2000" dirty="0"/>
              <a:t>(Tabulku lze také rozpůlit, každý žák vyplní 6 řádků. Výhodou je úspora času. ) </a:t>
            </a:r>
          </a:p>
          <a:p>
            <a:r>
              <a:rPr lang="cs-CZ" sz="2000" dirty="0" smtClean="0"/>
              <a:t>Nebo můžeme pracovat s interaktivní tabulí hned na začátku hodiny, tehdy slouží prezentace jako rozcvička na zahřátí.</a:t>
            </a:r>
          </a:p>
          <a:p>
            <a:endParaRPr lang="cs-CZ" sz="2400" dirty="0"/>
          </a:p>
          <a:p>
            <a:r>
              <a:rPr lang="cs-CZ" sz="2000" dirty="0" smtClean="0"/>
              <a:t>Zpětnou vazbu tvoří zvukové efekty – když žák klikne na správný vzor, ozve se potlesk, když udělá chybu, ozve se výbuch. </a:t>
            </a:r>
          </a:p>
          <a:p>
            <a:r>
              <a:rPr lang="cs-CZ" sz="2000" dirty="0" smtClean="0"/>
              <a:t>Následuje vysvětlení v podobě zeleného rámečku.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76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Vzory podstatných jmen rodu středního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3\AppData\Local\Microsoft\Windows\Temporary Internet Files\Content.IE5\9H4LJDO6\MC9004363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67544" y="476672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Určete vzor podstatných jmen rodu středního: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 flipH="1">
            <a:off x="683568" y="1988840"/>
            <a:ext cx="4427984" cy="3132348"/>
          </a:xfrm>
          <a:prstGeom prst="wedgeEllipseCallout">
            <a:avLst>
              <a:gd name="adj1" fmla="val -86848"/>
              <a:gd name="adj2" fmla="val 25961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To se lehce řekne, ale jak na to?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44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67544" y="476672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Podstatné jméno rodu středního v 1. pádě jednotného čísla: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11252963"/>
              </p:ext>
            </p:extLst>
          </p:nvPr>
        </p:nvGraphicFramePr>
        <p:xfrm>
          <a:off x="481831" y="1628800"/>
          <a:ext cx="460851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776" y="1484784"/>
            <a:ext cx="1960748" cy="194350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584" y="3212976"/>
            <a:ext cx="2034940" cy="2034940"/>
          </a:xfrm>
          <a:prstGeom prst="rect">
            <a:avLst/>
          </a:prstGeom>
        </p:spPr>
      </p:pic>
      <p:sp>
        <p:nvSpPr>
          <p:cNvPr id="12" name="Šipka doprava 11"/>
          <p:cNvSpPr/>
          <p:nvPr/>
        </p:nvSpPr>
        <p:spPr>
          <a:xfrm>
            <a:off x="5478827" y="1888537"/>
            <a:ext cx="1372680" cy="6487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478827" y="3580685"/>
            <a:ext cx="1372680" cy="648787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10013" y="4923522"/>
            <a:ext cx="1372680" cy="648787"/>
          </a:xfrm>
          <a:prstGeom prst="rightArrow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1482" y="4787479"/>
            <a:ext cx="75533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Výbuch 1 16"/>
          <p:cNvSpPr/>
          <p:nvPr/>
        </p:nvSpPr>
        <p:spPr>
          <a:xfrm>
            <a:off x="6132966" y="3905078"/>
            <a:ext cx="3312368" cy="316835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Rozhodne 2. pád!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7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79512" y="188640"/>
            <a:ext cx="5688633" cy="1584176"/>
            <a:chOff x="8" y="2752328"/>
            <a:chExt cx="4608495" cy="1309687"/>
          </a:xfrm>
        </p:grpSpPr>
        <p:sp>
          <p:nvSpPr>
            <p:cNvPr id="4" name="Obdélník 3"/>
            <p:cNvSpPr/>
            <p:nvPr/>
          </p:nvSpPr>
          <p:spPr>
            <a:xfrm>
              <a:off x="8" y="2752328"/>
              <a:ext cx="4608495" cy="1309687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3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8" y="2752328"/>
              <a:ext cx="4608495" cy="130968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9220" tIns="109220" rIns="109220" bIns="109220" numCol="1" spcCol="1270" anchor="ctr" anchorCtr="0">
              <a:noAutofit/>
            </a:bodyPr>
            <a:lstStyle/>
            <a:p>
              <a:pPr lvl="0" algn="ctr" defTabSz="1911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300" kern="1200" dirty="0" smtClean="0">
                  <a:solidFill>
                    <a:srgbClr val="C00000"/>
                  </a:solidFill>
                </a:rPr>
                <a:t>3. Slovo končí na -e</a:t>
              </a:r>
              <a:endParaRPr lang="cs-CZ" sz="4300" kern="1200" dirty="0">
                <a:solidFill>
                  <a:srgbClr val="C00000"/>
                </a:solidFill>
              </a:endParaRPr>
            </a:p>
          </p:txBody>
        </p:sp>
      </p:grp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47361674"/>
              </p:ext>
            </p:extLst>
          </p:nvPr>
        </p:nvGraphicFramePr>
        <p:xfrm>
          <a:off x="0" y="2060848"/>
          <a:ext cx="5688632" cy="3586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Šipka doprava 7"/>
          <p:cNvSpPr/>
          <p:nvPr/>
        </p:nvSpPr>
        <p:spPr>
          <a:xfrm>
            <a:off x="5580112" y="2348880"/>
            <a:ext cx="100811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677817" y="4365104"/>
            <a:ext cx="1008112" cy="720080"/>
          </a:xfrm>
          <a:prstGeom prst="righ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1628800"/>
            <a:ext cx="1937596" cy="246809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365" y="4075761"/>
            <a:ext cx="2321634" cy="210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57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716824"/>
              </p:ext>
            </p:extLst>
          </p:nvPr>
        </p:nvGraphicFramePr>
        <p:xfrm>
          <a:off x="467544" y="1397000"/>
          <a:ext cx="8136904" cy="462429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34226"/>
                <a:gridCol w="2034226"/>
                <a:gridCol w="2034226"/>
                <a:gridCol w="2034226"/>
              </a:tblGrid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sádlo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vejce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pondělí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údolí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Labe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prádlo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hříbě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ovoce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poupě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koště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26064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Určete vzory podstatných jmen rodu středního a vyplňte tabulku: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717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13749" y="2967335"/>
            <a:ext cx="17475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sádlo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99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13749" y="2967335"/>
            <a:ext cx="17475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sádlo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Končí na –o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MĚSTO </a:t>
            </a:r>
          </a:p>
        </p:txBody>
      </p:sp>
    </p:spTree>
    <p:extLst>
      <p:ext uri="{BB962C8B-B14F-4D97-AF65-F5344CB8AC3E}">
        <p14:creationId xmlns:p14="http://schemas.microsoft.com/office/powerpoint/2010/main" val="182651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32599" y="1677390"/>
            <a:ext cx="3760024" cy="3845388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0676" y="284872"/>
            <a:ext cx="7728769" cy="6748565"/>
            <a:chOff x="20676" y="284872"/>
            <a:chExt cx="7728769" cy="6748565"/>
          </a:xfrm>
        </p:grpSpPr>
        <p:pic>
          <p:nvPicPr>
            <p:cNvPr id="3" name="Obrázek 2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676" y="476672"/>
              <a:ext cx="3021283" cy="2240337"/>
            </a:xfrm>
            <a:prstGeom prst="rect">
              <a:avLst/>
            </a:prstGeom>
          </p:spPr>
        </p:pic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55785" y="4867561"/>
              <a:ext cx="2393660" cy="2165876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69374" y="284872"/>
              <a:ext cx="1893887" cy="2412418"/>
            </a:xfrm>
            <a:prstGeom prst="rect">
              <a:avLst/>
            </a:prstGeom>
          </p:spPr>
        </p:pic>
      </p:grpSp>
      <p:pic>
        <p:nvPicPr>
          <p:cNvPr id="6" name="Obrázek 5">
            <a:hlinkClick r:id="" action="ppaction://noaction">
              <a:snd r:embed="rId6" name="applaus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075693" y="3138419"/>
            <a:ext cx="24048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pondělí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91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32599" y="1677390"/>
            <a:ext cx="3760024" cy="3845388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0676" y="284872"/>
            <a:ext cx="7728769" cy="6748565"/>
            <a:chOff x="20676" y="284872"/>
            <a:chExt cx="7728769" cy="6748565"/>
          </a:xfrm>
        </p:grpSpPr>
        <p:pic>
          <p:nvPicPr>
            <p:cNvPr id="3" name="Obrázek 2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676" y="476672"/>
              <a:ext cx="3021283" cy="2240337"/>
            </a:xfrm>
            <a:prstGeom prst="rect">
              <a:avLst/>
            </a:prstGeom>
          </p:spPr>
        </p:pic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55785" y="4867561"/>
              <a:ext cx="2393660" cy="2165876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69374" y="284872"/>
              <a:ext cx="1893887" cy="2412418"/>
            </a:xfrm>
            <a:prstGeom prst="rect">
              <a:avLst/>
            </a:prstGeom>
          </p:spPr>
        </p:pic>
      </p:grpSp>
      <p:pic>
        <p:nvPicPr>
          <p:cNvPr id="6" name="Obrázek 5">
            <a:hlinkClick r:id="" action="ppaction://noaction">
              <a:snd r:embed="rId6" name="applaus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075693" y="3138419"/>
            <a:ext cx="24048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pondělí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Končí na –í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STAVENÍ </a:t>
            </a:r>
          </a:p>
        </p:txBody>
      </p:sp>
    </p:spTree>
    <p:extLst>
      <p:ext uri="{BB962C8B-B14F-4D97-AF65-F5344CB8AC3E}">
        <p14:creationId xmlns:p14="http://schemas.microsoft.com/office/powerpoint/2010/main" val="297738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applaus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605120" y="2967335"/>
            <a:ext cx="15648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Labe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926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applaus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605120" y="2967335"/>
            <a:ext cx="15648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Labe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2. Pád bez Labe 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MOŘE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4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24970" y="2967335"/>
            <a:ext cx="1725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hříbě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78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24970" y="2967335"/>
            <a:ext cx="1725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hříbě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2. Pád bez hříběte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KUŘE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89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361462" y="2967335"/>
            <a:ext cx="2052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poupě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83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361462" y="2967335"/>
            <a:ext cx="2052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poupě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2. Pád bez poupěte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KUŘE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973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applaus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37794" y="2967335"/>
            <a:ext cx="16995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vejce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193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applaus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37794" y="2967335"/>
            <a:ext cx="16995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vejce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2. Pád bez vejce 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MOŘE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09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32599" y="1677390"/>
            <a:ext cx="3760024" cy="3845388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0676" y="284872"/>
            <a:ext cx="7728769" cy="6748565"/>
            <a:chOff x="20676" y="284872"/>
            <a:chExt cx="7728769" cy="6748565"/>
          </a:xfrm>
        </p:grpSpPr>
        <p:pic>
          <p:nvPicPr>
            <p:cNvPr id="3" name="Obrázek 2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676" y="476672"/>
              <a:ext cx="3021283" cy="2240337"/>
            </a:xfrm>
            <a:prstGeom prst="rect">
              <a:avLst/>
            </a:prstGeom>
          </p:spPr>
        </p:pic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55785" y="4867561"/>
              <a:ext cx="2393660" cy="2165876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69374" y="284872"/>
              <a:ext cx="1893887" cy="2412418"/>
            </a:xfrm>
            <a:prstGeom prst="rect">
              <a:avLst/>
            </a:prstGeom>
          </p:spPr>
        </p:pic>
      </p:grpSp>
      <p:pic>
        <p:nvPicPr>
          <p:cNvPr id="6" name="Obrázek 5">
            <a:hlinkClick r:id="" action="ppaction://noaction">
              <a:snd r:embed="rId6" name="applaus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441979" y="3138419"/>
            <a:ext cx="16722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údolí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24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32599" y="1677390"/>
            <a:ext cx="3760024" cy="3845388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0676" y="284872"/>
            <a:ext cx="7728769" cy="6748565"/>
            <a:chOff x="20676" y="284872"/>
            <a:chExt cx="7728769" cy="6748565"/>
          </a:xfrm>
        </p:grpSpPr>
        <p:pic>
          <p:nvPicPr>
            <p:cNvPr id="3" name="Obrázek 2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676" y="476672"/>
              <a:ext cx="3021283" cy="2240337"/>
            </a:xfrm>
            <a:prstGeom prst="rect">
              <a:avLst/>
            </a:prstGeom>
          </p:spPr>
        </p:pic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55785" y="4867561"/>
              <a:ext cx="2393660" cy="2165876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69374" y="284872"/>
              <a:ext cx="1893887" cy="2412418"/>
            </a:xfrm>
            <a:prstGeom prst="rect">
              <a:avLst/>
            </a:prstGeom>
          </p:spPr>
        </p:pic>
      </p:grpSp>
      <p:pic>
        <p:nvPicPr>
          <p:cNvPr id="6" name="Obrázek 5">
            <a:hlinkClick r:id="" action="ppaction://noaction">
              <a:snd r:embed="rId6" name="applaus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441979" y="3138419"/>
            <a:ext cx="16722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údolí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Končí na –í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STAVENÍ </a:t>
            </a:r>
          </a:p>
        </p:txBody>
      </p:sp>
    </p:spTree>
    <p:extLst>
      <p:ext uri="{BB962C8B-B14F-4D97-AF65-F5344CB8AC3E}">
        <p14:creationId xmlns:p14="http://schemas.microsoft.com/office/powerpoint/2010/main" val="274028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346619" y="2967335"/>
            <a:ext cx="2081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prádlo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629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4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346619" y="2967335"/>
            <a:ext cx="2081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prádlo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Končí na –o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MĚSTO </a:t>
            </a:r>
          </a:p>
        </p:txBody>
      </p:sp>
    </p:spTree>
    <p:extLst>
      <p:ext uri="{BB962C8B-B14F-4D97-AF65-F5344CB8AC3E}">
        <p14:creationId xmlns:p14="http://schemas.microsoft.com/office/powerpoint/2010/main" val="289227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applaus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429016" y="2967335"/>
            <a:ext cx="1917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ovoce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62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applaus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429016" y="2967335"/>
            <a:ext cx="1917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ovoce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2. Pád bez ovoce =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MOŘE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27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13235" y="2967335"/>
            <a:ext cx="17486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koště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02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čtyřstrannou šipkou 1"/>
          <p:cNvSpPr/>
          <p:nvPr/>
        </p:nvSpPr>
        <p:spPr>
          <a:xfrm rot="2717073">
            <a:off x="2581200" y="1676178"/>
            <a:ext cx="3612692" cy="3744416"/>
          </a:xfrm>
          <a:prstGeom prst="quadArrowCallou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" y="476672"/>
            <a:ext cx="3021283" cy="2240337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85" y="4867561"/>
            <a:ext cx="2393660" cy="2165876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374" y="284872"/>
            <a:ext cx="1893887" cy="2412418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2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06" y="4844381"/>
            <a:ext cx="2266255" cy="226625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13235" y="2967335"/>
            <a:ext cx="17486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koště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845" y="547319"/>
            <a:ext cx="253753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Klikni na správný vzor: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2564904"/>
            <a:ext cx="2808312" cy="2088232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2. Pád </a:t>
            </a:r>
            <a:r>
              <a:rPr lang="cs-CZ" sz="2800" smtClean="0">
                <a:solidFill>
                  <a:schemeClr val="tx2">
                    <a:lumMod val="75000"/>
                  </a:schemeClr>
                </a:solidFill>
              </a:rPr>
              <a:t>bez koštěte 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= KUŘE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347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http://office.microsoft.com/cs-cz/images/?CTT=6&amp;ver=14&amp;app=powerpnt.exe</a:t>
            </a:r>
          </a:p>
          <a:p>
            <a:r>
              <a:rPr lang="cs-CZ" sz="2000" i="1" dirty="0" smtClean="0">
                <a:effectLst/>
              </a:rPr>
              <a:t>Www.google.cz</a:t>
            </a:r>
            <a:r>
              <a:rPr lang="cs-CZ" sz="2000" dirty="0" smtClean="0">
                <a:effectLst/>
              </a:rPr>
              <a:t> [online]. 21.6.2006 [cit. 2011-10-18]. Kuře. Dostupné z WWW: &lt;http://www.moji-littlestpetshop.wbs.cz/pro.html&gt;.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310</TotalTime>
  <Words>491</Words>
  <Application>Microsoft Office PowerPoint</Application>
  <PresentationFormat>Předvádění na obrazovce (4:3)</PresentationFormat>
  <Paragraphs>111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Prezentace aplikace PowerPoint</vt:lpstr>
      <vt:lpstr>Vzory podstatných jmen rodu středního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31</cp:revision>
  <dcterms:created xsi:type="dcterms:W3CDTF">2011-10-18T13:52:16Z</dcterms:created>
  <dcterms:modified xsi:type="dcterms:W3CDTF">2012-02-27T18:41:28Z</dcterms:modified>
</cp:coreProperties>
</file>