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3" r:id="rId2"/>
    <p:sldId id="271" r:id="rId3"/>
    <p:sldId id="258" r:id="rId4"/>
    <p:sldId id="256" r:id="rId5"/>
    <p:sldId id="260" r:id="rId6"/>
    <p:sldId id="268" r:id="rId7"/>
    <p:sldId id="262" r:id="rId8"/>
    <p:sldId id="263" r:id="rId9"/>
    <p:sldId id="269" r:id="rId10"/>
    <p:sldId id="261" r:id="rId11"/>
    <p:sldId id="270" r:id="rId12"/>
    <p:sldId id="267" r:id="rId13"/>
    <p:sldId id="275"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Světlý styl 1 – zvýraznění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Světlý styl 3 – zvýraznění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 </a:t>
          </a:r>
          <a:r>
            <a:rPr lang="cs-CZ" sz="2000" dirty="0" smtClean="0"/>
            <a:t>VY_32_INOVACE_3.2.10.2. O 04</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 - 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Lenka Kulhavá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err="1" smtClean="0"/>
            <a:t>TEMA</a:t>
          </a:r>
          <a:r>
            <a:rPr lang="cs-CZ" sz="2000" dirty="0" smtClean="0"/>
            <a:t>: Angličtina</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DB95AEA9-7766-4566-8CB1-68CC31249184}" type="presOf" srcId="{B651F6E3-6281-48DB-9319-2AEAFDAE7572}" destId="{6BB5E863-4638-4E1D-BFDE-399D028AC4ED}"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A4917F51-885F-480B-AD4E-4BB4DBFF28C5}" type="presOf" srcId="{757F3AB3-0718-4624-B441-E567A8F0AB56}" destId="{333A1088-737F-45CB-B68E-254E46348037}" srcOrd="0" destOrd="0" presId="urn:microsoft.com/office/officeart/2005/8/layout/target3"/>
    <dgm:cxn modelId="{1EB5619E-DD74-403D-A1DC-C5D407211ED5}" type="presOf" srcId="{D1D4F407-5343-4D3F-B5B9-D407B03CAEB4}" destId="{AED2198E-93D5-4001-81B4-73124B309672}" srcOrd="1" destOrd="0" presId="urn:microsoft.com/office/officeart/2005/8/layout/target3"/>
    <dgm:cxn modelId="{2FE7076C-52D6-42F8-8A02-C3709FA5711F}" type="presOf" srcId="{B651F6E3-6281-48DB-9319-2AEAFDAE7572}" destId="{619D679B-A015-4ECF-8348-D1034C574F40}" srcOrd="0" destOrd="0" presId="urn:microsoft.com/office/officeart/2005/8/layout/target3"/>
    <dgm:cxn modelId="{0EA5DCEB-04C4-4D19-9A25-53ADBFF7C9D1}" type="presOf" srcId="{D8197B8C-B260-4A16-BDF4-0947B075E274}" destId="{5A5FFA88-C948-4069-8E93-59FA12366E83}" srcOrd="1" destOrd="0" presId="urn:microsoft.com/office/officeart/2005/8/layout/target3"/>
    <dgm:cxn modelId="{8C4E692A-8C50-447E-B513-30B2373667DC}" type="presOf" srcId="{D1B46980-6531-4606-95E6-44980827E919}" destId="{6140AFEC-043D-4C43-A2F9-D0F5331DF3A3}" srcOrd="0" destOrd="0" presId="urn:microsoft.com/office/officeart/2005/8/layout/target3"/>
    <dgm:cxn modelId="{B5BEDEE4-7813-4934-8B4B-6F212436A990}" type="presOf" srcId="{D1B46980-6531-4606-95E6-44980827E919}" destId="{2BE915AB-18AA-4053-B92C-3BFC9ED204BB}" srcOrd="1" destOrd="0" presId="urn:microsoft.com/office/officeart/2005/8/layout/target3"/>
    <dgm:cxn modelId="{99B03FAD-03A6-4DD7-9AA0-BA824E5909CA}" type="presOf" srcId="{D1D4F407-5343-4D3F-B5B9-D407B03CAEB4}" destId="{D005CE8C-CC26-4C3E-AC11-E15060ECD759}" srcOrd="0" destOrd="0" presId="urn:microsoft.com/office/officeart/2005/8/layout/target3"/>
    <dgm:cxn modelId="{B4814A0C-FE86-4C19-9242-85092DC87B14}" type="presOf" srcId="{4C35D32F-0EAB-4CD7-82EE-45574DC2A586}" destId="{8BEBB6EC-1DAA-4CAC-8A25-BC0FCBD5DBD5}"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EDF6FE6B-9DBE-4D7B-B8FD-7098875B4EED}" srcId="{757F3AB3-0718-4624-B441-E567A8F0AB56}" destId="{D8197B8C-B260-4A16-BDF4-0947B075E274}" srcOrd="3" destOrd="0" parTransId="{51C5993D-B262-45E6-B66E-76BC9D6D883D}" sibTransId="{1AEC7F05-E0FE-459C-BD47-224AC9D7BEE4}"/>
    <dgm:cxn modelId="{16ED9CEF-6D37-4D06-AD80-296547C5CB39}" type="presOf" srcId="{D8197B8C-B260-4A16-BDF4-0947B075E274}" destId="{25B08C86-7E15-44DC-BE7F-FFB55DD49D12}" srcOrd="0" destOrd="0" presId="urn:microsoft.com/office/officeart/2005/8/layout/target3"/>
    <dgm:cxn modelId="{D254B92D-ABFF-4322-8846-9531950B06D0}" type="presOf" srcId="{4C35D32F-0EAB-4CD7-82EE-45574DC2A586}" destId="{890E4F0B-2866-4A3F-A3C7-2A14B1797930}"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7BC66EC3-EBD6-4F3A-99ED-9D25F66FFA51}" srcId="{757F3AB3-0718-4624-B441-E567A8F0AB56}" destId="{B651F6E3-6281-48DB-9319-2AEAFDAE7572}" srcOrd="2" destOrd="0" parTransId="{A571E265-742E-411A-ABCF-E39FDBC7528A}" sibTransId="{E33260FE-399D-481C-B2D6-3B35DD16DC84}"/>
    <dgm:cxn modelId="{FCF2EA1E-3D2D-439B-A213-73B1E9722C9B}" type="presParOf" srcId="{333A1088-737F-45CB-B68E-254E46348037}" destId="{F5ABB229-8D3B-4694-996A-96F23CF14429}" srcOrd="0" destOrd="0" presId="urn:microsoft.com/office/officeart/2005/8/layout/target3"/>
    <dgm:cxn modelId="{B5086D7C-FD73-4026-9662-EC7E147C913D}" type="presParOf" srcId="{333A1088-737F-45CB-B68E-254E46348037}" destId="{F41139FD-01EE-4571-8B17-4FB00FC51163}" srcOrd="1" destOrd="0" presId="urn:microsoft.com/office/officeart/2005/8/layout/target3"/>
    <dgm:cxn modelId="{51A5DB85-C32D-41B2-906E-93E7178E9427}" type="presParOf" srcId="{333A1088-737F-45CB-B68E-254E46348037}" destId="{D005CE8C-CC26-4C3E-AC11-E15060ECD759}" srcOrd="2" destOrd="0" presId="urn:microsoft.com/office/officeart/2005/8/layout/target3"/>
    <dgm:cxn modelId="{C56AA790-9465-4444-9D3D-A7F31CC160F9}" type="presParOf" srcId="{333A1088-737F-45CB-B68E-254E46348037}" destId="{2C702D82-9B77-49B7-9568-BB8EB47C3372}" srcOrd="3" destOrd="0" presId="urn:microsoft.com/office/officeart/2005/8/layout/target3"/>
    <dgm:cxn modelId="{56E3DF98-2D3D-40DE-8F16-F1C0352566DC}" type="presParOf" srcId="{333A1088-737F-45CB-B68E-254E46348037}" destId="{A52A0455-90FF-4808-ABD0-F02540D31D5A}" srcOrd="4" destOrd="0" presId="urn:microsoft.com/office/officeart/2005/8/layout/target3"/>
    <dgm:cxn modelId="{9A9CABB8-979C-41C7-8621-5F9E42B8D4CF}" type="presParOf" srcId="{333A1088-737F-45CB-B68E-254E46348037}" destId="{6140AFEC-043D-4C43-A2F9-D0F5331DF3A3}" srcOrd="5" destOrd="0" presId="urn:microsoft.com/office/officeart/2005/8/layout/target3"/>
    <dgm:cxn modelId="{37C1D403-191C-4E39-BE72-B57C1EB89C9C}" type="presParOf" srcId="{333A1088-737F-45CB-B68E-254E46348037}" destId="{9358AC05-5D7D-4327-9F80-1AD486AEA664}" srcOrd="6" destOrd="0" presId="urn:microsoft.com/office/officeart/2005/8/layout/target3"/>
    <dgm:cxn modelId="{B06A861C-E5CB-461A-93CB-B46F8EC6757A}" type="presParOf" srcId="{333A1088-737F-45CB-B68E-254E46348037}" destId="{313FC574-E1CD-4FB4-B054-0B805CE0447D}" srcOrd="7" destOrd="0" presId="urn:microsoft.com/office/officeart/2005/8/layout/target3"/>
    <dgm:cxn modelId="{1FFAB2B5-EB24-4523-9777-0966E4F5250F}" type="presParOf" srcId="{333A1088-737F-45CB-B68E-254E46348037}" destId="{619D679B-A015-4ECF-8348-D1034C574F40}" srcOrd="8" destOrd="0" presId="urn:microsoft.com/office/officeart/2005/8/layout/target3"/>
    <dgm:cxn modelId="{5201CE7D-D12F-4E28-B0D1-EA02A6C240FA}" type="presParOf" srcId="{333A1088-737F-45CB-B68E-254E46348037}" destId="{322283A8-4A27-4CDA-BAE3-F381106A9174}" srcOrd="9" destOrd="0" presId="urn:microsoft.com/office/officeart/2005/8/layout/target3"/>
    <dgm:cxn modelId="{0A181D70-889B-4C08-8652-5184C33A75ED}" type="presParOf" srcId="{333A1088-737F-45CB-B68E-254E46348037}" destId="{FFC9F71D-1B4F-4AD9-A4A6-86ADEFC8AF5C}" srcOrd="10" destOrd="0" presId="urn:microsoft.com/office/officeart/2005/8/layout/target3"/>
    <dgm:cxn modelId="{7372D078-5060-4286-A863-6D69B49315BF}" type="presParOf" srcId="{333A1088-737F-45CB-B68E-254E46348037}" destId="{25B08C86-7E15-44DC-BE7F-FFB55DD49D12}" srcOrd="11" destOrd="0" presId="urn:microsoft.com/office/officeart/2005/8/layout/target3"/>
    <dgm:cxn modelId="{29419D5E-8271-4398-84DE-1B98FF68627D}" type="presParOf" srcId="{333A1088-737F-45CB-B68E-254E46348037}" destId="{76644BE8-9D7C-4C09-B250-3D10AF48CBB7}" srcOrd="12" destOrd="0" presId="urn:microsoft.com/office/officeart/2005/8/layout/target3"/>
    <dgm:cxn modelId="{D6F6975E-ED14-4C8E-B8CF-3746A62FCF20}" type="presParOf" srcId="{333A1088-737F-45CB-B68E-254E46348037}" destId="{EE85B701-7295-41C0-BA7A-34D3756A2AE6}" srcOrd="13" destOrd="0" presId="urn:microsoft.com/office/officeart/2005/8/layout/target3"/>
    <dgm:cxn modelId="{B3D911B0-CE78-4DF8-ABC8-314E2B3D9AC4}" type="presParOf" srcId="{333A1088-737F-45CB-B68E-254E46348037}" destId="{8BEBB6EC-1DAA-4CAC-8A25-BC0FCBD5DBD5}" srcOrd="14" destOrd="0" presId="urn:microsoft.com/office/officeart/2005/8/layout/target3"/>
    <dgm:cxn modelId="{93E650D2-4B3A-4916-A4AC-E0B4D2C76FFC}" type="presParOf" srcId="{333A1088-737F-45CB-B68E-254E46348037}" destId="{AED2198E-93D5-4001-81B4-73124B309672}" srcOrd="15" destOrd="0" presId="urn:microsoft.com/office/officeart/2005/8/layout/target3"/>
    <dgm:cxn modelId="{4A65BBF1-A62F-4B63-AC60-525B0E9D708D}" type="presParOf" srcId="{333A1088-737F-45CB-B68E-254E46348037}" destId="{2BE915AB-18AA-4053-B92C-3BFC9ED204BB}" srcOrd="16" destOrd="0" presId="urn:microsoft.com/office/officeart/2005/8/layout/target3"/>
    <dgm:cxn modelId="{301591A8-2244-45BF-885F-21036610F5FC}" type="presParOf" srcId="{333A1088-737F-45CB-B68E-254E46348037}" destId="{6BB5E863-4638-4E1D-BFDE-399D028AC4ED}" srcOrd="17" destOrd="0" presId="urn:microsoft.com/office/officeart/2005/8/layout/target3"/>
    <dgm:cxn modelId="{2FC752EC-F93F-4470-8978-2F1B0D3AC572}" type="presParOf" srcId="{333A1088-737F-45CB-B68E-254E46348037}" destId="{5A5FFA88-C948-4069-8E93-59FA12366E83}" srcOrd="18" destOrd="0" presId="urn:microsoft.com/office/officeart/2005/8/layout/target3"/>
    <dgm:cxn modelId="{FA07114B-2D89-440F-A8D5-8536313DAB4B}"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 - východ</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Lenka Kulhavá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a:t>
          </a:r>
          <a:r>
            <a:rPr lang="cs-CZ" sz="2000" kern="1200" dirty="0" smtClean="0"/>
            <a:t>VY_32_INOVACE_3.2.10.2. O 04</a:t>
          </a:r>
          <a:endParaRPr lang="cs-CZ" sz="20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err="1" smtClean="0"/>
            <a:t>TEMA</a:t>
          </a:r>
          <a:r>
            <a:rPr lang="cs-CZ" sz="2000" kern="1200" dirty="0" smtClean="0"/>
            <a:t>: Angličtina</a:t>
          </a:r>
          <a:endParaRPr lang="cs-CZ" sz="20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D6623B9-649C-4819-9279-07638D770AE2}" type="datetimeFigureOut">
              <a:rPr lang="cs-CZ" smtClean="0"/>
              <a:t>24.6.2012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C2ED9D-C103-4BA2-BDFE-5CED745FC133}" type="slidenum">
              <a:rPr lang="cs-CZ" smtClean="0"/>
              <a:t>‹#›</a:t>
            </a:fld>
            <a:endParaRPr lang="cs-CZ"/>
          </a:p>
        </p:txBody>
      </p:sp>
    </p:spTree>
    <p:extLst>
      <p:ext uri="{BB962C8B-B14F-4D97-AF65-F5344CB8AC3E}">
        <p14:creationId xmlns:p14="http://schemas.microsoft.com/office/powerpoint/2010/main" val="1359023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D5C2ED9D-C103-4BA2-BDFE-5CED745FC133}" type="slidenum">
              <a:rPr lang="cs-CZ" smtClean="0"/>
              <a:pPr/>
              <a:t>13</a:t>
            </a:fld>
            <a:endParaRPr lang="cs-CZ"/>
          </a:p>
        </p:txBody>
      </p:sp>
    </p:spTree>
    <p:extLst>
      <p:ext uri="{BB962C8B-B14F-4D97-AF65-F5344CB8AC3E}">
        <p14:creationId xmlns:p14="http://schemas.microsoft.com/office/powerpoint/2010/main" val="971347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4D08987-6EC4-484D-8107-63A9B1EB841D}" type="datetimeFigureOut">
              <a:rPr lang="cs-CZ" smtClean="0"/>
              <a:t>24.6.2012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199781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4D08987-6EC4-484D-8107-63A9B1EB841D}" type="datetimeFigureOut">
              <a:rPr lang="cs-CZ" smtClean="0"/>
              <a:t>24.6.2012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2150436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4D08987-6EC4-484D-8107-63A9B1EB841D}" type="datetimeFigureOut">
              <a:rPr lang="cs-CZ" smtClean="0"/>
              <a:t>24.6.2012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3823091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4D08987-6EC4-484D-8107-63A9B1EB841D}" type="datetimeFigureOut">
              <a:rPr lang="cs-CZ" smtClean="0"/>
              <a:t>24.6.2012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2257381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4D08987-6EC4-484D-8107-63A9B1EB841D}" type="datetimeFigureOut">
              <a:rPr lang="cs-CZ" smtClean="0"/>
              <a:t>24.6.2012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1210615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4D08987-6EC4-484D-8107-63A9B1EB841D}" type="datetimeFigureOut">
              <a:rPr lang="cs-CZ" smtClean="0"/>
              <a:t>24.6.2012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87000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4D08987-6EC4-484D-8107-63A9B1EB841D}" type="datetimeFigureOut">
              <a:rPr lang="cs-CZ" smtClean="0"/>
              <a:t>24.6.2012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286475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4D08987-6EC4-484D-8107-63A9B1EB841D}" type="datetimeFigureOut">
              <a:rPr lang="cs-CZ" smtClean="0"/>
              <a:t>24.6.2012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1359004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4D08987-6EC4-484D-8107-63A9B1EB841D}" type="datetimeFigureOut">
              <a:rPr lang="cs-CZ" smtClean="0"/>
              <a:t>24.6.2012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614274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4D08987-6EC4-484D-8107-63A9B1EB841D}" type="datetimeFigureOut">
              <a:rPr lang="cs-CZ" smtClean="0"/>
              <a:t>24.6.2012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3150386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4D08987-6EC4-484D-8107-63A9B1EB841D}" type="datetimeFigureOut">
              <a:rPr lang="cs-CZ" smtClean="0"/>
              <a:t>24.6.2012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7D3989-14AF-4D24-A631-5BEA75F1A189}" type="slidenum">
              <a:rPr lang="cs-CZ" smtClean="0"/>
              <a:t>‹#›</a:t>
            </a:fld>
            <a:endParaRPr lang="cs-CZ"/>
          </a:p>
        </p:txBody>
      </p:sp>
    </p:spTree>
    <p:extLst>
      <p:ext uri="{BB962C8B-B14F-4D97-AF65-F5344CB8AC3E}">
        <p14:creationId xmlns:p14="http://schemas.microsoft.com/office/powerpoint/2010/main" val="280172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D08987-6EC4-484D-8107-63A9B1EB841D}" type="datetimeFigureOut">
              <a:rPr lang="cs-CZ" smtClean="0"/>
              <a:t>24.6.2012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7D3989-14AF-4D24-A631-5BEA75F1A189}" type="slidenum">
              <a:rPr lang="cs-CZ" smtClean="0"/>
              <a:t>‹#›</a:t>
            </a:fld>
            <a:endParaRPr lang="cs-CZ"/>
          </a:p>
        </p:txBody>
      </p:sp>
    </p:spTree>
    <p:extLst>
      <p:ext uri="{BB962C8B-B14F-4D97-AF65-F5344CB8AC3E}">
        <p14:creationId xmlns:p14="http://schemas.microsoft.com/office/powerpoint/2010/main" val="1611561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upload.wikimedia.org/wikipedia/commons/4/4b/EcologyTheta.svg"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ww.scholastic.com/browse/collateral.jsp?id=31619" TargetMode="External"/><Relationship Id="rId13" Type="http://schemas.openxmlformats.org/officeDocument/2006/relationships/image" Target="../media/image13.png"/><Relationship Id="rId3" Type="http://schemas.openxmlformats.org/officeDocument/2006/relationships/hyperlink" Target="http://www.scholastic.com/browse/collateral.jsp?id=31590" TargetMode="External"/><Relationship Id="rId7" Type="http://schemas.openxmlformats.org/officeDocument/2006/relationships/hyperlink" Target="http://www.scholastic.com/browse/collateral.jsp?id=31594" TargetMode="External"/><Relationship Id="rId12" Type="http://schemas.openxmlformats.org/officeDocument/2006/relationships/image" Target="../media/image12.pn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www.scholastic.com/browse/collateral.jsp?id=31593" TargetMode="External"/><Relationship Id="rId11" Type="http://schemas.openxmlformats.org/officeDocument/2006/relationships/image" Target="../media/image11.png"/><Relationship Id="rId5" Type="http://schemas.openxmlformats.org/officeDocument/2006/relationships/hyperlink" Target="http://www.scholastic.com/browse/collateral.jsp?id=31592" TargetMode="External"/><Relationship Id="rId10" Type="http://schemas.openxmlformats.org/officeDocument/2006/relationships/image" Target="../media/image10.png"/><Relationship Id="rId4" Type="http://schemas.openxmlformats.org/officeDocument/2006/relationships/hyperlink" Target="http://www.scholastic.com/browse/collateral.jsp?id=31591" TargetMode="External"/><Relationship Id="rId9" Type="http://schemas.openxmlformats.org/officeDocument/2006/relationships/image" Target="../media/image9.jpeg"/><Relationship Id="rId1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hyperlink" Target="http://funschool.kaboose.com/globe-rider/earth-day/quiz/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81685929"/>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Obrázek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7" name="TextovéPole 6"/>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
        <p:nvSpPr>
          <p:cNvPr id="8" name="TextovéPole 7"/>
          <p:cNvSpPr txBox="1"/>
          <p:nvPr/>
        </p:nvSpPr>
        <p:spPr>
          <a:xfrm>
            <a:off x="2751442" y="1339400"/>
            <a:ext cx="184731" cy="369332"/>
          </a:xfrm>
          <a:prstGeom prst="rect">
            <a:avLst/>
          </a:prstGeom>
          <a:noFill/>
        </p:spPr>
        <p:txBody>
          <a:bodyPr wrap="none" rtlCol="0">
            <a:spAutoFit/>
          </a:bodyPr>
          <a:lstStyle/>
          <a:p>
            <a:endParaRPr lang="cs-CZ" dirty="0"/>
          </a:p>
        </p:txBody>
      </p:sp>
      <p:sp>
        <p:nvSpPr>
          <p:cNvPr id="9" name="TextovéPole 8"/>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3951629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691680" y="620688"/>
            <a:ext cx="1458162" cy="461665"/>
          </a:xfrm>
          <a:prstGeom prst="rect">
            <a:avLst/>
          </a:prstGeom>
          <a:noFill/>
          <a:ln>
            <a:solidFill>
              <a:srgbClr val="00B050"/>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755576" y="1412776"/>
            <a:ext cx="7704856" cy="4893647"/>
          </a:xfrm>
          <a:prstGeom prst="rect">
            <a:avLst/>
          </a:prstGeom>
          <a:noFill/>
          <a:ln>
            <a:solidFill>
              <a:srgbClr val="00B050"/>
            </a:solidFill>
          </a:ln>
        </p:spPr>
        <p:txBody>
          <a:bodyPr wrap="square" rtlCol="0">
            <a:spAutoFit/>
          </a:bodyPr>
          <a:lstStyle/>
          <a:p>
            <a:r>
              <a:rPr lang="cs-CZ" dirty="0" smtClean="0"/>
              <a:t>	</a:t>
            </a:r>
            <a:r>
              <a:rPr lang="cs-CZ" sz="2400" dirty="0" smtClean="0"/>
              <a:t>Prezentace je určena k seznámení nebo rozšíření znalostí o Světovém Dni Země. Je určena žákům 2. stupně ZŠ, event. 5.třídy.</a:t>
            </a:r>
          </a:p>
          <a:p>
            <a:r>
              <a:rPr lang="cs-CZ" sz="2400" dirty="0" smtClean="0"/>
              <a:t>	Žáci se nejdříve seznámí se základními informacemi týkajícími se uvedeného  svátku a zopakují si základní pravidla ekologického chování člověka a uvědomí si, jak by sami svým chováním mohli přispět k ochraně svého životního prostředí.  </a:t>
            </a:r>
          </a:p>
          <a:p>
            <a:r>
              <a:rPr lang="cs-CZ" sz="2400" dirty="0"/>
              <a:t>	</a:t>
            </a:r>
            <a:r>
              <a:rPr lang="cs-CZ" sz="2400" dirty="0" smtClean="0"/>
              <a:t>V další části se dozvědí něco o aktivitách známých osobností ke Dni Země a o důležitosti deštných pralesů pro náš život.</a:t>
            </a:r>
          </a:p>
          <a:p>
            <a:r>
              <a:rPr lang="cs-CZ" sz="2400" dirty="0"/>
              <a:t>	</a:t>
            </a:r>
            <a:r>
              <a:rPr lang="cs-CZ" sz="2400" dirty="0" smtClean="0"/>
              <a:t> Na konci prezentace si děti mohou zahrát Bingo a udělat si malý ekologický test.</a:t>
            </a:r>
            <a:r>
              <a:rPr lang="cs-CZ" sz="2400" dirty="0"/>
              <a:t>	</a:t>
            </a:r>
          </a:p>
        </p:txBody>
      </p:sp>
    </p:spTree>
    <p:extLst>
      <p:ext uri="{BB962C8B-B14F-4D97-AF65-F5344CB8AC3E}">
        <p14:creationId xmlns:p14="http://schemas.microsoft.com/office/powerpoint/2010/main" val="34142205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908720"/>
          </a:xfrm>
          <a:solidFill>
            <a:schemeClr val="accent3">
              <a:lumMod val="60000"/>
              <a:lumOff val="40000"/>
            </a:schemeClr>
          </a:solidFill>
        </p:spPr>
        <p:txBody>
          <a:bodyPr/>
          <a:lstStyle/>
          <a:p>
            <a:r>
              <a:rPr lang="cs-CZ" dirty="0" smtClean="0"/>
              <a:t>EARTH DAY</a:t>
            </a:r>
            <a:r>
              <a:rPr lang="cs-CZ" dirty="0" smtClean="0">
                <a:solidFill>
                  <a:schemeClr val="bg1"/>
                </a:solidFill>
              </a:rPr>
              <a:t>                            </a:t>
            </a:r>
            <a:r>
              <a:rPr lang="cs-CZ" sz="3200" dirty="0" smtClean="0"/>
              <a:t>Lenka Kulhavá</a:t>
            </a:r>
            <a:endParaRPr lang="cs-CZ" sz="3200" dirty="0"/>
          </a:p>
        </p:txBody>
      </p:sp>
      <p:sp>
        <p:nvSpPr>
          <p:cNvPr id="3" name="Zástupný symbol pro obsah 2"/>
          <p:cNvSpPr>
            <a:spLocks noGrp="1"/>
          </p:cNvSpPr>
          <p:nvPr>
            <p:ph idx="1"/>
          </p:nvPr>
        </p:nvSpPr>
        <p:spPr/>
        <p:txBody>
          <a:bodyPr/>
          <a:lstStyle/>
          <a:p>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47567"/>
            <a:ext cx="9157212" cy="6110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0" y="5949280"/>
            <a:ext cx="9144000" cy="954107"/>
          </a:xfrm>
          <a:prstGeom prst="rect">
            <a:avLst/>
          </a:prstGeom>
          <a:noFill/>
        </p:spPr>
        <p:txBody>
          <a:bodyPr wrap="square" rtlCol="0">
            <a:spAutoFit/>
          </a:bodyPr>
          <a:lstStyle/>
          <a:p>
            <a:r>
              <a:rPr lang="cs-CZ" sz="2800" dirty="0" smtClean="0">
                <a:solidFill>
                  <a:schemeClr val="bg1"/>
                </a:solidFill>
              </a:rPr>
              <a:t>M. K. </a:t>
            </a:r>
            <a:r>
              <a:rPr lang="cs-CZ" sz="2800" dirty="0" err="1" smtClean="0">
                <a:solidFill>
                  <a:schemeClr val="bg1"/>
                </a:solidFill>
              </a:rPr>
              <a:t>Gandhi</a:t>
            </a:r>
            <a:r>
              <a:rPr lang="cs-CZ" sz="2800" dirty="0" smtClean="0">
                <a:solidFill>
                  <a:schemeClr val="bg1"/>
                </a:solidFill>
              </a:rPr>
              <a:t>:</a:t>
            </a:r>
            <a:r>
              <a:rPr lang="en-US" sz="2800" dirty="0" smtClean="0">
                <a:solidFill>
                  <a:schemeClr val="bg1"/>
                </a:solidFill>
              </a:rPr>
              <a:t> ”Earth provides enough to satisfy every man</a:t>
            </a:r>
            <a:r>
              <a:rPr lang="cs-CZ" sz="2800" dirty="0" smtClean="0">
                <a:solidFill>
                  <a:schemeClr val="bg1"/>
                </a:solidFill>
              </a:rPr>
              <a:t>´s    		     </a:t>
            </a:r>
            <a:r>
              <a:rPr lang="cs-CZ" sz="2800" dirty="0" err="1" smtClean="0">
                <a:solidFill>
                  <a:schemeClr val="bg1"/>
                </a:solidFill>
              </a:rPr>
              <a:t>need</a:t>
            </a:r>
            <a:r>
              <a:rPr lang="cs-CZ" sz="2800" dirty="0" smtClean="0">
                <a:solidFill>
                  <a:schemeClr val="bg1"/>
                </a:solidFill>
              </a:rPr>
              <a:t>, but not </a:t>
            </a:r>
            <a:r>
              <a:rPr lang="cs-CZ" sz="2800" dirty="0" err="1" smtClean="0">
                <a:solidFill>
                  <a:schemeClr val="bg1"/>
                </a:solidFill>
              </a:rPr>
              <a:t>every</a:t>
            </a:r>
            <a:r>
              <a:rPr lang="cs-CZ" sz="2800" dirty="0" smtClean="0">
                <a:solidFill>
                  <a:schemeClr val="bg1"/>
                </a:solidFill>
              </a:rPr>
              <a:t> </a:t>
            </a:r>
            <a:r>
              <a:rPr lang="cs-CZ" sz="2800" dirty="0" err="1" smtClean="0">
                <a:solidFill>
                  <a:schemeClr val="bg1"/>
                </a:solidFill>
              </a:rPr>
              <a:t>man´s</a:t>
            </a:r>
            <a:r>
              <a:rPr lang="cs-CZ" sz="2800" dirty="0" smtClean="0">
                <a:solidFill>
                  <a:schemeClr val="bg1"/>
                </a:solidFill>
              </a:rPr>
              <a:t> </a:t>
            </a:r>
            <a:r>
              <a:rPr lang="cs-CZ" sz="2800" dirty="0" err="1" smtClean="0">
                <a:solidFill>
                  <a:schemeClr val="bg1"/>
                </a:solidFill>
              </a:rPr>
              <a:t>greed</a:t>
            </a:r>
            <a:r>
              <a:rPr lang="cs-CZ" sz="2800" dirty="0" smtClean="0">
                <a:solidFill>
                  <a:schemeClr val="bg1"/>
                </a:solidFill>
              </a:rPr>
              <a:t>.“</a:t>
            </a:r>
            <a:endParaRPr lang="cs-CZ" sz="2800" dirty="0">
              <a:solidFill>
                <a:schemeClr val="bg1"/>
              </a:solidFill>
            </a:endParaRPr>
          </a:p>
        </p:txBody>
      </p:sp>
    </p:spTree>
    <p:extLst>
      <p:ext uri="{BB962C8B-B14F-4D97-AF65-F5344CB8AC3E}">
        <p14:creationId xmlns:p14="http://schemas.microsoft.com/office/powerpoint/2010/main" val="67321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le:EcologyTheta.sv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481284"/>
            <a:ext cx="9144000" cy="487942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1" y="5360711"/>
            <a:ext cx="9143999" cy="1569660"/>
          </a:xfrm>
          <a:prstGeom prst="rect">
            <a:avLst/>
          </a:prstGeom>
          <a:solidFill>
            <a:schemeClr val="accent3">
              <a:lumMod val="60000"/>
              <a:lumOff val="40000"/>
            </a:schemeClr>
          </a:solidFill>
          <a:ln>
            <a:solidFill>
              <a:schemeClr val="tx1"/>
            </a:solidFill>
          </a:ln>
        </p:spPr>
        <p:txBody>
          <a:bodyPr wrap="square" rtlCol="0">
            <a:spAutoFit/>
          </a:bodyPr>
          <a:lstStyle/>
          <a:p>
            <a:pPr marL="285750" indent="-285750">
              <a:buFont typeface="Arial" pitchFamily="34" charset="0"/>
              <a:buChar char="•"/>
            </a:pPr>
            <a:r>
              <a:rPr lang="cs-CZ" sz="2400" dirty="0" err="1" smtClean="0"/>
              <a:t>The</a:t>
            </a:r>
            <a:r>
              <a:rPr lang="cs-CZ" sz="2400" dirty="0" smtClean="0"/>
              <a:t> symbol on </a:t>
            </a:r>
            <a:r>
              <a:rPr lang="cs-CZ" sz="2400" dirty="0" err="1" smtClean="0"/>
              <a:t>the</a:t>
            </a:r>
            <a:r>
              <a:rPr lang="cs-CZ" sz="2400" dirty="0" smtClean="0"/>
              <a:t> flag </a:t>
            </a:r>
            <a:r>
              <a:rPr lang="cs-CZ" sz="2400" dirty="0" err="1" smtClean="0"/>
              <a:t>is</a:t>
            </a:r>
            <a:r>
              <a:rPr lang="cs-CZ" sz="2400" dirty="0" smtClean="0"/>
              <a:t> a </a:t>
            </a:r>
            <a:r>
              <a:rPr lang="cs-CZ" sz="2400" dirty="0" err="1" smtClean="0"/>
              <a:t>combination</a:t>
            </a:r>
            <a:r>
              <a:rPr lang="cs-CZ" sz="2400" dirty="0" smtClean="0"/>
              <a:t> </a:t>
            </a:r>
            <a:r>
              <a:rPr lang="cs-CZ" sz="2400" dirty="0" err="1" smtClean="0"/>
              <a:t>of</a:t>
            </a:r>
            <a:r>
              <a:rPr lang="cs-CZ" sz="2400" dirty="0" smtClean="0"/>
              <a:t> </a:t>
            </a:r>
            <a:r>
              <a:rPr lang="cs-CZ" sz="2400" dirty="0" err="1" smtClean="0"/>
              <a:t>the</a:t>
            </a:r>
            <a:r>
              <a:rPr lang="cs-CZ" sz="2400" dirty="0" smtClean="0"/>
              <a:t> </a:t>
            </a:r>
            <a:r>
              <a:rPr lang="cs-CZ" sz="2400" dirty="0" err="1" smtClean="0"/>
              <a:t>letters</a:t>
            </a:r>
            <a:r>
              <a:rPr lang="cs-CZ" sz="2400" dirty="0"/>
              <a:t>  </a:t>
            </a:r>
            <a:r>
              <a:rPr lang="cs-CZ" sz="2400" dirty="0" smtClean="0"/>
              <a:t>E and O </a:t>
            </a:r>
            <a:r>
              <a:rPr lang="cs-CZ" sz="2400" dirty="0" err="1" smtClean="0"/>
              <a:t>taken</a:t>
            </a:r>
            <a:r>
              <a:rPr lang="cs-CZ" sz="2400" dirty="0" smtClean="0"/>
              <a:t> </a:t>
            </a:r>
            <a:r>
              <a:rPr lang="cs-CZ" sz="2400" dirty="0" err="1" smtClean="0"/>
              <a:t>from</a:t>
            </a:r>
            <a:r>
              <a:rPr lang="cs-CZ" sz="2400" dirty="0" smtClean="0"/>
              <a:t> </a:t>
            </a:r>
            <a:r>
              <a:rPr lang="cs-CZ" sz="2400" dirty="0" err="1" smtClean="0"/>
              <a:t>the</a:t>
            </a:r>
            <a:r>
              <a:rPr lang="cs-CZ" sz="2400" dirty="0" smtClean="0"/>
              <a:t> </a:t>
            </a:r>
            <a:r>
              <a:rPr lang="cs-CZ" sz="2400" dirty="0" err="1" smtClean="0"/>
              <a:t>words</a:t>
            </a:r>
            <a:r>
              <a:rPr lang="cs-CZ" sz="2400" dirty="0" smtClean="0"/>
              <a:t> </a:t>
            </a:r>
            <a:r>
              <a:rPr lang="cs-CZ" sz="2400" dirty="0" err="1" smtClean="0"/>
              <a:t>Environment</a:t>
            </a:r>
            <a:r>
              <a:rPr lang="cs-CZ" sz="2400" dirty="0" smtClean="0"/>
              <a:t> and </a:t>
            </a:r>
            <a:r>
              <a:rPr lang="cs-CZ" sz="2400" dirty="0" err="1" smtClean="0"/>
              <a:t>Organism</a:t>
            </a:r>
            <a:r>
              <a:rPr lang="cs-CZ" sz="2400" dirty="0" smtClean="0"/>
              <a:t>. </a:t>
            </a:r>
          </a:p>
          <a:p>
            <a:pPr marL="285750" indent="-285750">
              <a:buFont typeface="Arial" pitchFamily="34" charset="0"/>
              <a:buChar char="•"/>
            </a:pPr>
            <a:r>
              <a:rPr lang="cs-CZ" sz="2400" dirty="0" err="1" smtClean="0"/>
              <a:t>Later</a:t>
            </a:r>
            <a:r>
              <a:rPr lang="cs-CZ" sz="2400" dirty="0" smtClean="0"/>
              <a:t> </a:t>
            </a:r>
            <a:r>
              <a:rPr lang="cs-CZ" sz="2400" dirty="0" err="1" smtClean="0"/>
              <a:t>the</a:t>
            </a:r>
            <a:r>
              <a:rPr lang="cs-CZ" sz="2400" dirty="0" smtClean="0"/>
              <a:t> flag </a:t>
            </a:r>
            <a:r>
              <a:rPr lang="cs-CZ" sz="2400" dirty="0" err="1" smtClean="0"/>
              <a:t>used</a:t>
            </a:r>
            <a:r>
              <a:rPr lang="cs-CZ" sz="2400" dirty="0" smtClean="0"/>
              <a:t>  </a:t>
            </a:r>
            <a:r>
              <a:rPr lang="cs-CZ" sz="2400" dirty="0" err="1" smtClean="0"/>
              <a:t>the</a:t>
            </a:r>
            <a:r>
              <a:rPr lang="cs-CZ" sz="2400" dirty="0" smtClean="0"/>
              <a:t> </a:t>
            </a:r>
            <a:r>
              <a:rPr lang="cs-CZ" sz="2400" dirty="0" err="1" smtClean="0"/>
              <a:t>Greek</a:t>
            </a:r>
            <a:r>
              <a:rPr lang="cs-CZ" sz="2400" dirty="0" smtClean="0"/>
              <a:t> </a:t>
            </a:r>
            <a:r>
              <a:rPr lang="cs-CZ" sz="2400" dirty="0" err="1" smtClean="0"/>
              <a:t>letter</a:t>
            </a:r>
            <a:r>
              <a:rPr lang="cs-CZ" sz="2400" dirty="0" smtClean="0"/>
              <a:t> </a:t>
            </a:r>
            <a:r>
              <a:rPr lang="cs-CZ" sz="2400" dirty="0" err="1" smtClean="0"/>
              <a:t>theta</a:t>
            </a:r>
            <a:r>
              <a:rPr lang="cs-CZ" sz="2400" dirty="0" smtClean="0"/>
              <a:t> (</a:t>
            </a:r>
            <a:r>
              <a:rPr lang="el-GR" sz="2400" b="1" dirty="0" smtClean="0"/>
              <a:t>Θθ</a:t>
            </a:r>
            <a:r>
              <a:rPr lang="cs-CZ" sz="2400" dirty="0" smtClean="0"/>
              <a:t> </a:t>
            </a:r>
            <a:r>
              <a:rPr lang="cs-CZ" sz="2400" dirty="0" err="1" smtClean="0"/>
              <a:t>is</a:t>
            </a:r>
            <a:r>
              <a:rPr lang="cs-CZ" sz="2400" dirty="0" smtClean="0"/>
              <a:t> a </a:t>
            </a:r>
            <a:r>
              <a:rPr lang="cs-CZ" sz="2400" dirty="0" err="1" smtClean="0"/>
              <a:t>warning</a:t>
            </a:r>
            <a:r>
              <a:rPr lang="cs-CZ" sz="2400" dirty="0" smtClean="0"/>
              <a:t> symbol) </a:t>
            </a:r>
            <a:r>
              <a:rPr lang="cs-CZ" sz="2400" dirty="0" err="1" smtClean="0"/>
              <a:t>or</a:t>
            </a:r>
            <a:r>
              <a:rPr lang="cs-CZ" sz="2400" dirty="0" smtClean="0"/>
              <a:t> </a:t>
            </a:r>
            <a:r>
              <a:rPr lang="cs-CZ" sz="2400" dirty="0" err="1" smtClean="0"/>
              <a:t>the</a:t>
            </a:r>
            <a:r>
              <a:rPr lang="cs-CZ" sz="2400" dirty="0" smtClean="0"/>
              <a:t> </a:t>
            </a:r>
            <a:r>
              <a:rPr lang="cs-CZ" sz="2400" dirty="0" err="1" smtClean="0"/>
              <a:t>peace</a:t>
            </a:r>
            <a:r>
              <a:rPr lang="cs-CZ" sz="2400" dirty="0" smtClean="0"/>
              <a:t> symbol. </a:t>
            </a:r>
            <a:endParaRPr lang="cs-CZ" sz="2400" dirty="0"/>
          </a:p>
        </p:txBody>
      </p:sp>
      <p:sp>
        <p:nvSpPr>
          <p:cNvPr id="9" name="Obdélník 8"/>
          <p:cNvSpPr/>
          <p:nvPr/>
        </p:nvSpPr>
        <p:spPr>
          <a:xfrm>
            <a:off x="1" y="5796"/>
            <a:ext cx="9143999" cy="461665"/>
          </a:xfrm>
          <a:prstGeom prst="rect">
            <a:avLst/>
          </a:prstGeom>
          <a:solidFill>
            <a:schemeClr val="accent3">
              <a:lumMod val="40000"/>
              <a:lumOff val="60000"/>
            </a:schemeClr>
          </a:solidFill>
          <a:ln>
            <a:solidFill>
              <a:schemeClr val="tx1"/>
            </a:solidFill>
          </a:ln>
        </p:spPr>
        <p:txBody>
          <a:bodyPr wrap="square">
            <a:spAutoFit/>
          </a:bodyPr>
          <a:lstStyle/>
          <a:p>
            <a:pPr marL="285750" lvl="0" indent="-285750">
              <a:buFont typeface="Arial" pitchFamily="34" charset="0"/>
              <a:buChar char="•"/>
            </a:pPr>
            <a:r>
              <a:rPr lang="cs-CZ" sz="2400" dirty="0" err="1"/>
              <a:t>The</a:t>
            </a:r>
            <a:r>
              <a:rPr lang="cs-CZ" sz="2400" dirty="0"/>
              <a:t> </a:t>
            </a:r>
            <a:r>
              <a:rPr lang="cs-CZ" sz="2400" dirty="0" err="1"/>
              <a:t>Ecology</a:t>
            </a:r>
            <a:r>
              <a:rPr lang="cs-CZ" sz="2400" dirty="0"/>
              <a:t> Flag </a:t>
            </a:r>
            <a:r>
              <a:rPr lang="cs-CZ" sz="2400" dirty="0" err="1"/>
              <a:t>is</a:t>
            </a:r>
            <a:r>
              <a:rPr lang="cs-CZ" sz="2400" dirty="0"/>
              <a:t> a symbol </a:t>
            </a:r>
            <a:r>
              <a:rPr lang="cs-CZ" sz="2400" dirty="0" err="1"/>
              <a:t>of</a:t>
            </a:r>
            <a:r>
              <a:rPr lang="cs-CZ" sz="2400" dirty="0"/>
              <a:t> </a:t>
            </a:r>
            <a:r>
              <a:rPr lang="cs-CZ" sz="2400" dirty="0" err="1"/>
              <a:t>Earth</a:t>
            </a:r>
            <a:r>
              <a:rPr lang="cs-CZ" sz="2400" dirty="0"/>
              <a:t> </a:t>
            </a:r>
            <a:r>
              <a:rPr lang="cs-CZ" sz="2400" dirty="0" err="1" smtClean="0"/>
              <a:t>Day</a:t>
            </a:r>
            <a:r>
              <a:rPr lang="cs-CZ" sz="2400" dirty="0" smtClean="0"/>
              <a:t>.</a:t>
            </a:r>
            <a:endParaRPr lang="cs-CZ" sz="2400" dirty="0"/>
          </a:p>
        </p:txBody>
      </p:sp>
    </p:spTree>
    <p:extLst>
      <p:ext uri="{BB962C8B-B14F-4D97-AF65-F5344CB8AC3E}">
        <p14:creationId xmlns:p14="http://schemas.microsoft.com/office/powerpoint/2010/main" val="3635810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836712"/>
          </a:xfrm>
          <a:solidFill>
            <a:schemeClr val="accent3">
              <a:lumMod val="60000"/>
              <a:lumOff val="40000"/>
            </a:schemeClr>
          </a:solidFill>
          <a:ln>
            <a:solidFill>
              <a:schemeClr val="tx1"/>
            </a:solidFill>
          </a:ln>
        </p:spPr>
        <p:txBody>
          <a:bodyPr>
            <a:normAutofit/>
          </a:bodyPr>
          <a:lstStyle/>
          <a:p>
            <a:r>
              <a:rPr lang="cs-CZ" sz="3600" dirty="0" err="1" smtClean="0"/>
              <a:t>Is</a:t>
            </a:r>
            <a:r>
              <a:rPr lang="cs-CZ" sz="3600" dirty="0" smtClean="0"/>
              <a:t> </a:t>
            </a:r>
            <a:r>
              <a:rPr lang="cs-CZ" sz="3600" dirty="0" err="1" smtClean="0"/>
              <a:t>ecology</a:t>
            </a:r>
            <a:r>
              <a:rPr lang="cs-CZ" sz="3600" dirty="0" smtClean="0"/>
              <a:t> </a:t>
            </a:r>
            <a:r>
              <a:rPr lang="cs-CZ" sz="3600" dirty="0" err="1" smtClean="0"/>
              <a:t>important</a:t>
            </a:r>
            <a:r>
              <a:rPr lang="cs-CZ" sz="3600" dirty="0" smtClean="0"/>
              <a:t> to </a:t>
            </a:r>
            <a:r>
              <a:rPr lang="cs-CZ" sz="3600" dirty="0" err="1" smtClean="0"/>
              <a:t>us</a:t>
            </a:r>
            <a:r>
              <a:rPr lang="cs-CZ" sz="3600" dirty="0" smtClean="0"/>
              <a:t>?</a:t>
            </a:r>
            <a:endParaRPr lang="cs-CZ" sz="3600" dirty="0"/>
          </a:p>
        </p:txBody>
      </p:sp>
      <p:sp>
        <p:nvSpPr>
          <p:cNvPr id="3" name="Zástupný symbol pro obsah 2"/>
          <p:cNvSpPr>
            <a:spLocks noGrp="1"/>
          </p:cNvSpPr>
          <p:nvPr>
            <p:ph idx="1"/>
          </p:nvPr>
        </p:nvSpPr>
        <p:spPr>
          <a:xfrm>
            <a:off x="0" y="836712"/>
            <a:ext cx="9144000" cy="6021288"/>
          </a:xfrm>
          <a:blipFill>
            <a:blip r:embed="rId2"/>
            <a:tile tx="0" ty="0" sx="100000" sy="100000" flip="none" algn="tl"/>
          </a:blipFill>
          <a:ln>
            <a:solidFill>
              <a:schemeClr val="tx1"/>
            </a:solidFill>
          </a:ln>
        </p:spPr>
        <p:txBody>
          <a:bodyPr>
            <a:normAutofit/>
          </a:bodyPr>
          <a:lstStyle/>
          <a:p>
            <a:r>
              <a:rPr lang="cs-CZ" sz="2400" dirty="0" smtClean="0"/>
              <a:t>In </a:t>
            </a:r>
            <a:r>
              <a:rPr lang="cs-CZ" sz="2400" dirty="0" err="1" smtClean="0"/>
              <a:t>the</a:t>
            </a:r>
            <a:r>
              <a:rPr lang="cs-CZ" sz="2400" dirty="0" smtClean="0"/>
              <a:t> USA </a:t>
            </a:r>
            <a:r>
              <a:rPr lang="cs-CZ" sz="2400" dirty="0" err="1" smtClean="0"/>
              <a:t>Earth</a:t>
            </a:r>
            <a:r>
              <a:rPr lang="cs-CZ" sz="2400" dirty="0" smtClean="0"/>
              <a:t> </a:t>
            </a:r>
            <a:r>
              <a:rPr lang="cs-CZ" sz="2400" dirty="0" err="1" smtClean="0"/>
              <a:t>Day</a:t>
            </a:r>
            <a:r>
              <a:rPr lang="cs-CZ" sz="2400" dirty="0" smtClean="0"/>
              <a:t> </a:t>
            </a:r>
            <a:r>
              <a:rPr lang="cs-CZ" sz="2400" dirty="0" err="1" smtClean="0"/>
              <a:t>is</a:t>
            </a:r>
            <a:r>
              <a:rPr lang="cs-CZ" sz="2400" dirty="0" smtClean="0"/>
              <a:t> </a:t>
            </a:r>
            <a:r>
              <a:rPr lang="cs-CZ" sz="2400" dirty="0" err="1" smtClean="0"/>
              <a:t>celebrated</a:t>
            </a:r>
            <a:r>
              <a:rPr lang="cs-CZ" sz="2400" dirty="0" smtClean="0"/>
              <a:t> on 22nd </a:t>
            </a:r>
            <a:r>
              <a:rPr lang="cs-CZ" sz="2400" dirty="0" err="1" smtClean="0"/>
              <a:t>April</a:t>
            </a:r>
            <a:r>
              <a:rPr lang="cs-CZ" sz="2400" dirty="0" smtClean="0"/>
              <a:t> to make </a:t>
            </a:r>
            <a:r>
              <a:rPr lang="cs-CZ" sz="2400" dirty="0" err="1" smtClean="0"/>
              <a:t>people</a:t>
            </a:r>
            <a:r>
              <a:rPr lang="cs-CZ" sz="2400" dirty="0" smtClean="0"/>
              <a:t> </a:t>
            </a:r>
            <a:r>
              <a:rPr lang="cs-CZ" sz="2400" dirty="0" err="1" smtClean="0"/>
              <a:t>realize</a:t>
            </a:r>
            <a:r>
              <a:rPr lang="cs-CZ" sz="2400" dirty="0" smtClean="0"/>
              <a:t>  </a:t>
            </a:r>
            <a:r>
              <a:rPr lang="cs-CZ" sz="2400" dirty="0" err="1" smtClean="0"/>
              <a:t>that</a:t>
            </a:r>
            <a:r>
              <a:rPr lang="cs-CZ" sz="2400" dirty="0" smtClean="0"/>
              <a:t> </a:t>
            </a:r>
            <a:r>
              <a:rPr lang="cs-CZ" sz="2400" dirty="0" err="1" smtClean="0"/>
              <a:t>we</a:t>
            </a:r>
            <a:r>
              <a:rPr lang="cs-CZ" sz="2400" dirty="0" smtClean="0"/>
              <a:t> </a:t>
            </a:r>
            <a:r>
              <a:rPr lang="cs-CZ" sz="2400" dirty="0" err="1" smtClean="0"/>
              <a:t>all</a:t>
            </a:r>
            <a:r>
              <a:rPr lang="cs-CZ" sz="2400" dirty="0" smtClean="0"/>
              <a:t> </a:t>
            </a:r>
            <a:r>
              <a:rPr lang="cs-CZ" sz="2400" dirty="0" err="1" smtClean="0"/>
              <a:t>need</a:t>
            </a:r>
            <a:r>
              <a:rPr lang="cs-CZ" sz="2400" dirty="0" smtClean="0"/>
              <a:t> to </a:t>
            </a:r>
            <a:r>
              <a:rPr lang="cs-CZ" sz="2400" dirty="0" err="1" smtClean="0"/>
              <a:t>protect</a:t>
            </a:r>
            <a:r>
              <a:rPr lang="cs-CZ" sz="2400" dirty="0" smtClean="0"/>
              <a:t> </a:t>
            </a:r>
            <a:r>
              <a:rPr lang="cs-CZ" sz="2400" dirty="0" err="1" smtClean="0"/>
              <a:t>our</a:t>
            </a:r>
            <a:r>
              <a:rPr lang="cs-CZ" sz="2400" dirty="0" smtClean="0"/>
              <a:t> </a:t>
            </a:r>
            <a:r>
              <a:rPr lang="cs-CZ" sz="2400" dirty="0" err="1" smtClean="0"/>
              <a:t>environment</a:t>
            </a:r>
            <a:r>
              <a:rPr lang="cs-CZ" sz="2400" dirty="0" smtClean="0"/>
              <a:t>.</a:t>
            </a:r>
          </a:p>
          <a:p>
            <a:r>
              <a:rPr lang="en-US" sz="2400" dirty="0" smtClean="0"/>
              <a:t>Earth Day was first celebrated on April 22, 1970.</a:t>
            </a:r>
            <a:r>
              <a:rPr lang="cs-CZ" sz="2400" dirty="0" smtClean="0"/>
              <a:t> </a:t>
            </a:r>
            <a:r>
              <a:rPr lang="cs-CZ" sz="2400" dirty="0" err="1" smtClean="0"/>
              <a:t>It</a:t>
            </a:r>
            <a:r>
              <a:rPr lang="cs-CZ" sz="2400" dirty="0" smtClean="0"/>
              <a:t> </a:t>
            </a:r>
            <a:r>
              <a:rPr lang="cs-CZ" sz="2400" dirty="0" err="1" smtClean="0"/>
              <a:t>was</a:t>
            </a:r>
            <a:r>
              <a:rPr lang="cs-CZ" sz="2400" dirty="0" smtClean="0"/>
              <a:t> f</a:t>
            </a:r>
            <a:r>
              <a:rPr lang="en-US" sz="2400" dirty="0" err="1" smtClean="0"/>
              <a:t>ounded</a:t>
            </a:r>
            <a:r>
              <a:rPr lang="en-US" sz="2400" dirty="0" smtClean="0"/>
              <a:t> by Gaylord Nelson, a United States Senator</a:t>
            </a:r>
            <a:r>
              <a:rPr lang="cs-CZ" sz="2400" dirty="0"/>
              <a:t>,</a:t>
            </a:r>
            <a:r>
              <a:rPr lang="cs-CZ" sz="2400" dirty="0" smtClean="0"/>
              <a:t>                                                                                               </a:t>
            </a:r>
          </a:p>
          <a:p>
            <a:pPr marL="0" indent="0">
              <a:buNone/>
            </a:pPr>
            <a:r>
              <a:rPr lang="cs-CZ" sz="2400" dirty="0" smtClean="0"/>
              <a:t>     and </a:t>
            </a:r>
            <a:r>
              <a:rPr lang="cs-CZ" sz="2400" dirty="0" err="1" smtClean="0"/>
              <a:t>an</a:t>
            </a:r>
            <a:r>
              <a:rPr lang="cs-CZ" sz="2400" dirty="0"/>
              <a:t> </a:t>
            </a:r>
            <a:r>
              <a:rPr lang="cs-CZ" sz="2400" dirty="0" err="1" smtClean="0"/>
              <a:t>environmental</a:t>
            </a:r>
            <a:r>
              <a:rPr lang="cs-CZ" sz="2400" dirty="0" smtClean="0"/>
              <a:t> </a:t>
            </a:r>
            <a:r>
              <a:rPr lang="cs-CZ" sz="2400" dirty="0" err="1" smtClean="0"/>
              <a:t>activist,Wisconsin</a:t>
            </a:r>
            <a:r>
              <a:rPr lang="cs-CZ" sz="2400" dirty="0" smtClean="0"/>
              <a:t>.</a:t>
            </a:r>
          </a:p>
          <a:p>
            <a:r>
              <a:rPr lang="en-US" sz="2400" dirty="0" smtClean="0"/>
              <a:t>Over 20 million people participated </a:t>
            </a:r>
            <a:endParaRPr lang="cs-CZ" sz="2400" dirty="0" smtClean="0"/>
          </a:p>
          <a:p>
            <a:pPr marL="0" indent="0">
              <a:buNone/>
            </a:pPr>
            <a:r>
              <a:rPr lang="cs-CZ" sz="2400" dirty="0"/>
              <a:t> </a:t>
            </a:r>
            <a:r>
              <a:rPr lang="cs-CZ" sz="2400" dirty="0" smtClean="0"/>
              <a:t>     </a:t>
            </a:r>
            <a:r>
              <a:rPr lang="en-US" sz="2400" dirty="0" smtClean="0"/>
              <a:t>in the first Earth Day with various </a:t>
            </a:r>
            <a:endParaRPr lang="cs-CZ" sz="2400" dirty="0" smtClean="0"/>
          </a:p>
          <a:p>
            <a:pPr marL="0" indent="0">
              <a:buNone/>
            </a:pPr>
            <a:r>
              <a:rPr lang="cs-CZ" sz="2400" dirty="0"/>
              <a:t> </a:t>
            </a:r>
            <a:r>
              <a:rPr lang="cs-CZ" sz="2400" dirty="0" smtClean="0"/>
              <a:t>     </a:t>
            </a:r>
            <a:r>
              <a:rPr lang="en-US" sz="2400" dirty="0" smtClean="0"/>
              <a:t>activities, many of which took place</a:t>
            </a:r>
            <a:endParaRPr lang="cs-CZ" sz="2400" dirty="0" smtClean="0"/>
          </a:p>
          <a:p>
            <a:pPr marL="0" indent="0">
              <a:buNone/>
            </a:pPr>
            <a:r>
              <a:rPr lang="cs-CZ" sz="2400" dirty="0"/>
              <a:t> </a:t>
            </a:r>
            <a:r>
              <a:rPr lang="cs-CZ" sz="2400" dirty="0" smtClean="0"/>
              <a:t>    </a:t>
            </a:r>
            <a:r>
              <a:rPr lang="en-US" sz="2400" dirty="0" smtClean="0"/>
              <a:t> in elementary schools and universities.</a:t>
            </a:r>
            <a:endParaRPr lang="cs-CZ" sz="2400" dirty="0" smtClean="0"/>
          </a:p>
          <a:p>
            <a:r>
              <a:rPr lang="en-US" sz="2400" dirty="0" smtClean="0"/>
              <a:t>Within a few years the </a:t>
            </a:r>
            <a:r>
              <a:rPr lang="cs-CZ" sz="2400" dirty="0" err="1" smtClean="0"/>
              <a:t>the</a:t>
            </a:r>
            <a:r>
              <a:rPr lang="cs-CZ" sz="2400" dirty="0" smtClean="0"/>
              <a:t> </a:t>
            </a:r>
            <a:r>
              <a:rPr lang="en-US" sz="2400" dirty="0" smtClean="0"/>
              <a:t>world was </a:t>
            </a:r>
            <a:endParaRPr lang="cs-CZ" sz="2400" dirty="0"/>
          </a:p>
          <a:p>
            <a:pPr marL="0" indent="0">
              <a:buNone/>
            </a:pPr>
            <a:r>
              <a:rPr lang="cs-CZ" sz="2400" dirty="0" smtClean="0"/>
              <a:t>     </a:t>
            </a:r>
            <a:r>
              <a:rPr lang="en-US" sz="2400" dirty="0" smtClean="0"/>
              <a:t>celebrating an entire week of activities</a:t>
            </a:r>
            <a:endParaRPr lang="cs-CZ" sz="2400" dirty="0" smtClean="0"/>
          </a:p>
          <a:p>
            <a:pPr marL="0" indent="0">
              <a:buNone/>
            </a:pPr>
            <a:r>
              <a:rPr lang="cs-CZ" sz="2400" dirty="0"/>
              <a:t> </a:t>
            </a:r>
            <a:r>
              <a:rPr lang="cs-CZ" sz="2400" dirty="0" smtClean="0"/>
              <a:t>   </a:t>
            </a:r>
            <a:r>
              <a:rPr lang="en-US" sz="2400" dirty="0" smtClean="0"/>
              <a:t> leading up to Earth Day. </a:t>
            </a:r>
            <a:endParaRPr lang="cs-CZ" sz="2400" dirty="0" smtClean="0"/>
          </a:p>
          <a:p>
            <a:r>
              <a:rPr lang="cs-CZ" sz="2400" dirty="0" err="1" smtClean="0"/>
              <a:t>Now</a:t>
            </a:r>
            <a:r>
              <a:rPr lang="cs-CZ" sz="2400" dirty="0" smtClean="0"/>
              <a:t> </a:t>
            </a:r>
            <a:r>
              <a:rPr lang="cs-CZ" sz="2400" dirty="0" err="1" smtClean="0"/>
              <a:t>it</a:t>
            </a:r>
            <a:r>
              <a:rPr lang="cs-CZ" sz="2400" dirty="0" smtClean="0"/>
              <a:t> </a:t>
            </a:r>
            <a:r>
              <a:rPr lang="en-US" sz="2400" dirty="0" smtClean="0"/>
              <a:t>is </a:t>
            </a:r>
            <a:r>
              <a:rPr lang="en-US" sz="2400" dirty="0"/>
              <a:t>celebrated in more than 175 </a:t>
            </a:r>
            <a:endParaRPr lang="cs-CZ" sz="2400" dirty="0" smtClean="0"/>
          </a:p>
          <a:p>
            <a:pPr marL="0" indent="0">
              <a:buNone/>
            </a:pPr>
            <a:r>
              <a:rPr lang="cs-CZ" sz="2400" dirty="0"/>
              <a:t> </a:t>
            </a:r>
            <a:r>
              <a:rPr lang="cs-CZ" sz="2400" dirty="0" smtClean="0"/>
              <a:t>    </a:t>
            </a:r>
            <a:r>
              <a:rPr lang="en-US" sz="2400" dirty="0" smtClean="0"/>
              <a:t>countries </a:t>
            </a:r>
            <a:r>
              <a:rPr lang="cs-CZ" sz="2400" dirty="0" smtClean="0"/>
              <a:t> by  </a:t>
            </a:r>
            <a:r>
              <a:rPr lang="en-US" sz="2400" dirty="0" smtClean="0"/>
              <a:t>500 </a:t>
            </a:r>
            <a:r>
              <a:rPr lang="en-US" sz="2400" dirty="0"/>
              <a:t>million </a:t>
            </a:r>
            <a:r>
              <a:rPr lang="en-US" sz="2400" dirty="0" smtClean="0"/>
              <a:t>people</a:t>
            </a:r>
            <a:r>
              <a:rPr lang="cs-CZ" sz="2400" dirty="0" smtClean="0"/>
              <a:t>.</a:t>
            </a:r>
            <a:endParaRPr lang="cs-CZ" sz="24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323" y="2070898"/>
            <a:ext cx="3571677" cy="452208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5572324" y="6484111"/>
            <a:ext cx="3599386" cy="369332"/>
          </a:xfrm>
          <a:prstGeom prst="rect">
            <a:avLst/>
          </a:prstGeom>
          <a:solidFill>
            <a:schemeClr val="bg1"/>
          </a:solidFill>
          <a:ln>
            <a:solidFill>
              <a:schemeClr val="tx1"/>
            </a:solidFill>
          </a:ln>
        </p:spPr>
        <p:txBody>
          <a:bodyPr wrap="square" rtlCol="0">
            <a:spAutoFit/>
          </a:bodyPr>
          <a:lstStyle/>
          <a:p>
            <a:r>
              <a:rPr lang="cs-CZ" dirty="0" smtClean="0"/>
              <a:t>	    Dancing </a:t>
            </a:r>
            <a:r>
              <a:rPr lang="cs-CZ" dirty="0" err="1" smtClean="0"/>
              <a:t>tree</a:t>
            </a:r>
            <a:endParaRPr lang="cs-CZ" dirty="0"/>
          </a:p>
        </p:txBody>
      </p:sp>
    </p:spTree>
    <p:extLst>
      <p:ext uri="{BB962C8B-B14F-4D97-AF65-F5344CB8AC3E}">
        <p14:creationId xmlns:p14="http://schemas.microsoft.com/office/powerpoint/2010/main" val="31705970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692696"/>
          </a:xfrm>
          <a:solidFill>
            <a:schemeClr val="accent3">
              <a:lumMod val="60000"/>
              <a:lumOff val="40000"/>
            </a:schemeClr>
          </a:solidFill>
          <a:ln>
            <a:solidFill>
              <a:schemeClr val="tx1"/>
            </a:solidFill>
          </a:ln>
        </p:spPr>
        <p:txBody>
          <a:bodyPr>
            <a:normAutofit fontScale="90000"/>
          </a:bodyPr>
          <a:lstStyle/>
          <a:p>
            <a:r>
              <a:rPr lang="cs-CZ" sz="4000" dirty="0" smtClean="0"/>
              <a:t>EARTH DAY - EVERY DAY</a:t>
            </a:r>
            <a:endParaRPr lang="cs-CZ" sz="4000" dirty="0"/>
          </a:p>
        </p:txBody>
      </p:sp>
      <p:sp>
        <p:nvSpPr>
          <p:cNvPr id="3" name="Zástupný symbol pro obsah 2"/>
          <p:cNvSpPr>
            <a:spLocks noGrp="1"/>
          </p:cNvSpPr>
          <p:nvPr>
            <p:ph idx="1"/>
          </p:nvPr>
        </p:nvSpPr>
        <p:spPr>
          <a:xfrm>
            <a:off x="0" y="692696"/>
            <a:ext cx="9144000" cy="6165304"/>
          </a:xfrm>
          <a:blipFill>
            <a:blip r:embed="rId2"/>
            <a:tile tx="0" ty="0" sx="100000" sy="100000" flip="none" algn="tl"/>
          </a:blipFill>
          <a:ln>
            <a:solidFill>
              <a:schemeClr val="tx1"/>
            </a:solidFill>
          </a:ln>
        </p:spPr>
        <p:txBody>
          <a:bodyPr>
            <a:normAutofit fontScale="92500" lnSpcReduction="20000"/>
          </a:bodyPr>
          <a:lstStyle/>
          <a:p>
            <a:pPr marL="0" indent="0">
              <a:buNone/>
            </a:pPr>
            <a:r>
              <a:rPr lang="cs-CZ" sz="2800" dirty="0"/>
              <a:t> </a:t>
            </a:r>
            <a:r>
              <a:rPr lang="cs-CZ" sz="2800" dirty="0" smtClean="0"/>
              <a:t>   </a:t>
            </a:r>
          </a:p>
          <a:p>
            <a:pPr marL="0" indent="0">
              <a:buNone/>
            </a:pPr>
            <a:r>
              <a:rPr lang="cs-CZ" sz="3000" dirty="0" smtClean="0">
                <a:solidFill>
                  <a:schemeClr val="accent3">
                    <a:lumMod val="50000"/>
                  </a:schemeClr>
                </a:solidFill>
              </a:rPr>
              <a:t>   On </a:t>
            </a:r>
            <a:r>
              <a:rPr lang="en-US" sz="3000" dirty="0">
                <a:solidFill>
                  <a:schemeClr val="accent3">
                    <a:lumMod val="50000"/>
                  </a:schemeClr>
                </a:solidFill>
              </a:rPr>
              <a:t>Earth Day is a great time </a:t>
            </a:r>
            <a:r>
              <a:rPr lang="en-US" sz="3000" dirty="0" smtClean="0">
                <a:solidFill>
                  <a:schemeClr val="accent3">
                    <a:lumMod val="50000"/>
                  </a:schemeClr>
                </a:solidFill>
              </a:rPr>
              <a:t>t</a:t>
            </a:r>
            <a:r>
              <a:rPr lang="cs-CZ" sz="3000" dirty="0" smtClean="0">
                <a:solidFill>
                  <a:schemeClr val="accent3">
                    <a:lumMod val="50000"/>
                  </a:schemeClr>
                </a:solidFill>
              </a:rPr>
              <a:t>o</a:t>
            </a:r>
          </a:p>
          <a:p>
            <a:pPr marL="0" indent="0">
              <a:buNone/>
            </a:pPr>
            <a:r>
              <a:rPr lang="en-US" sz="3000" dirty="0" smtClean="0">
                <a:solidFill>
                  <a:schemeClr val="accent3">
                    <a:lumMod val="50000"/>
                  </a:schemeClr>
                </a:solidFill>
              </a:rPr>
              <a:t> </a:t>
            </a:r>
            <a:r>
              <a:rPr lang="cs-CZ" sz="3000" dirty="0" smtClean="0">
                <a:solidFill>
                  <a:schemeClr val="accent3">
                    <a:lumMod val="50000"/>
                  </a:schemeClr>
                </a:solidFill>
              </a:rPr>
              <a:t>   </a:t>
            </a:r>
            <a:r>
              <a:rPr lang="en-US" sz="3000" dirty="0" smtClean="0">
                <a:solidFill>
                  <a:schemeClr val="accent3">
                    <a:lumMod val="50000"/>
                  </a:schemeClr>
                </a:solidFill>
              </a:rPr>
              <a:t>learn </a:t>
            </a:r>
            <a:r>
              <a:rPr lang="en-US" sz="3000" dirty="0">
                <a:solidFill>
                  <a:schemeClr val="accent3">
                    <a:lumMod val="50000"/>
                  </a:schemeClr>
                </a:solidFill>
              </a:rPr>
              <a:t>about our planet and how </a:t>
            </a:r>
            <a:endParaRPr lang="cs-CZ" sz="3000" dirty="0" smtClean="0">
              <a:solidFill>
                <a:schemeClr val="accent3">
                  <a:lumMod val="50000"/>
                </a:schemeClr>
              </a:solidFill>
            </a:endParaRPr>
          </a:p>
          <a:p>
            <a:pPr marL="0" indent="0">
              <a:buNone/>
            </a:pPr>
            <a:r>
              <a:rPr lang="cs-CZ" sz="3000" dirty="0" smtClean="0">
                <a:solidFill>
                  <a:schemeClr val="accent3">
                    <a:lumMod val="50000"/>
                  </a:schemeClr>
                </a:solidFill>
              </a:rPr>
              <a:t>    to ta</a:t>
            </a:r>
            <a:r>
              <a:rPr lang="en-US" sz="3000" dirty="0" err="1" smtClean="0">
                <a:solidFill>
                  <a:schemeClr val="accent3">
                    <a:lumMod val="50000"/>
                  </a:schemeClr>
                </a:solidFill>
              </a:rPr>
              <a:t>ke</a:t>
            </a:r>
            <a:r>
              <a:rPr lang="en-US" sz="3000" dirty="0" smtClean="0">
                <a:solidFill>
                  <a:schemeClr val="accent3">
                    <a:lumMod val="50000"/>
                  </a:schemeClr>
                </a:solidFill>
              </a:rPr>
              <a:t> </a:t>
            </a:r>
            <a:r>
              <a:rPr lang="en-US" sz="3000" dirty="0">
                <a:solidFill>
                  <a:schemeClr val="accent3">
                    <a:lumMod val="50000"/>
                  </a:schemeClr>
                </a:solidFill>
              </a:rPr>
              <a:t>care of it</a:t>
            </a:r>
            <a:r>
              <a:rPr lang="en-US" sz="3000" dirty="0" smtClean="0">
                <a:solidFill>
                  <a:schemeClr val="accent3">
                    <a:lumMod val="50000"/>
                  </a:schemeClr>
                </a:solidFill>
              </a:rPr>
              <a:t>!</a:t>
            </a:r>
            <a:r>
              <a:rPr lang="cs-CZ" sz="2800" dirty="0" smtClean="0"/>
              <a:t> </a:t>
            </a:r>
          </a:p>
          <a:p>
            <a:pPr marL="0" indent="0">
              <a:buNone/>
            </a:pPr>
            <a:r>
              <a:rPr lang="cs-CZ" sz="2800" b="1" dirty="0"/>
              <a:t> </a:t>
            </a:r>
            <a:r>
              <a:rPr lang="cs-CZ" sz="2800" b="1" dirty="0" smtClean="0"/>
              <a:t>   REDUCE, REUSE, RECYCLE</a:t>
            </a:r>
          </a:p>
          <a:p>
            <a:r>
              <a:rPr lang="cs-CZ" sz="2800" dirty="0" err="1" smtClean="0"/>
              <a:t>Earth</a:t>
            </a:r>
            <a:r>
              <a:rPr lang="cs-CZ" sz="2800" dirty="0" smtClean="0"/>
              <a:t> </a:t>
            </a:r>
            <a:r>
              <a:rPr lang="cs-CZ" sz="2800" dirty="0" err="1" smtClean="0"/>
              <a:t>Day</a:t>
            </a:r>
            <a:r>
              <a:rPr lang="cs-CZ" sz="2800" dirty="0" smtClean="0"/>
              <a:t> </a:t>
            </a:r>
            <a:r>
              <a:rPr lang="cs-CZ" sz="2800" dirty="0" err="1" smtClean="0"/>
              <a:t>is</a:t>
            </a:r>
            <a:r>
              <a:rPr lang="cs-CZ" sz="2800" dirty="0" smtClean="0"/>
              <a:t> a </a:t>
            </a:r>
            <a:r>
              <a:rPr lang="cs-CZ" sz="2800" dirty="0" err="1" smtClean="0"/>
              <a:t>day</a:t>
            </a:r>
            <a:r>
              <a:rPr lang="cs-CZ" sz="2800" dirty="0" smtClean="0"/>
              <a:t> to </a:t>
            </a:r>
            <a:r>
              <a:rPr lang="cs-CZ" sz="2800" dirty="0" err="1" smtClean="0"/>
              <a:t>remember</a:t>
            </a:r>
            <a:r>
              <a:rPr lang="cs-CZ" sz="2800" dirty="0" smtClean="0"/>
              <a:t> to </a:t>
            </a:r>
            <a:r>
              <a:rPr lang="cs-CZ" sz="2800" dirty="0" err="1" smtClean="0"/>
              <a:t>take</a:t>
            </a:r>
            <a:r>
              <a:rPr lang="cs-CZ" sz="2800" dirty="0" smtClean="0"/>
              <a:t> care </a:t>
            </a:r>
            <a:r>
              <a:rPr lang="cs-CZ" sz="2800" dirty="0" err="1" smtClean="0"/>
              <a:t>of</a:t>
            </a:r>
            <a:r>
              <a:rPr lang="cs-CZ" sz="2800" dirty="0"/>
              <a:t> </a:t>
            </a:r>
            <a:r>
              <a:rPr lang="cs-CZ" sz="2800" dirty="0" err="1" smtClean="0"/>
              <a:t>our</a:t>
            </a:r>
            <a:r>
              <a:rPr lang="cs-CZ" sz="2800" dirty="0" smtClean="0"/>
              <a:t> planet.</a:t>
            </a:r>
          </a:p>
          <a:p>
            <a:r>
              <a:rPr lang="cs-CZ" sz="2800" dirty="0" err="1" smtClean="0"/>
              <a:t>We</a:t>
            </a:r>
            <a:r>
              <a:rPr lang="cs-CZ" sz="2800" dirty="0" smtClean="0"/>
              <a:t> </a:t>
            </a:r>
            <a:r>
              <a:rPr lang="cs-CZ" sz="2800" dirty="0" err="1" smtClean="0"/>
              <a:t>can</a:t>
            </a:r>
            <a:r>
              <a:rPr lang="cs-CZ" sz="2800" dirty="0" smtClean="0"/>
              <a:t> </a:t>
            </a:r>
            <a:r>
              <a:rPr lang="cs-CZ" sz="2800" dirty="0" err="1" smtClean="0"/>
              <a:t>keep</a:t>
            </a:r>
            <a:r>
              <a:rPr lang="cs-CZ" sz="2800" dirty="0" smtClean="0"/>
              <a:t> </a:t>
            </a:r>
            <a:r>
              <a:rPr lang="cs-CZ" sz="2800" dirty="0" err="1" smtClean="0"/>
              <a:t>Earth</a:t>
            </a:r>
            <a:r>
              <a:rPr lang="cs-CZ" sz="2800" dirty="0" smtClean="0"/>
              <a:t> </a:t>
            </a:r>
            <a:r>
              <a:rPr lang="cs-CZ" sz="2800" dirty="0" err="1" smtClean="0"/>
              <a:t>clean</a:t>
            </a:r>
            <a:r>
              <a:rPr lang="cs-CZ" sz="2800" dirty="0" smtClean="0"/>
              <a:t> by </a:t>
            </a:r>
            <a:r>
              <a:rPr lang="cs-CZ" sz="2800" dirty="0" err="1" smtClean="0"/>
              <a:t>following</a:t>
            </a:r>
            <a:r>
              <a:rPr lang="cs-CZ" sz="2800" dirty="0" smtClean="0"/>
              <a:t> </a:t>
            </a:r>
            <a:r>
              <a:rPr lang="cs-CZ" sz="2800" dirty="0" err="1" smtClean="0"/>
              <a:t>the</a:t>
            </a:r>
            <a:r>
              <a:rPr lang="cs-CZ" sz="2800" dirty="0" smtClean="0"/>
              <a:t> rule </a:t>
            </a:r>
            <a:r>
              <a:rPr lang="cs-CZ" sz="2800" dirty="0" err="1" smtClean="0"/>
              <a:t>of</a:t>
            </a:r>
            <a:r>
              <a:rPr lang="cs-CZ" sz="2800" dirty="0" smtClean="0"/>
              <a:t> </a:t>
            </a:r>
            <a:r>
              <a:rPr lang="en-US" sz="2800" dirty="0" smtClean="0"/>
              <a:t> </a:t>
            </a:r>
            <a:r>
              <a:rPr lang="en-US" sz="2800" b="1" dirty="0" smtClean="0"/>
              <a:t>“reduce, reuse, recycle”</a:t>
            </a:r>
            <a:r>
              <a:rPr lang="en-US" sz="2800" dirty="0" smtClean="0"/>
              <a:t>.</a:t>
            </a:r>
          </a:p>
          <a:p>
            <a:r>
              <a:rPr lang="en-US" sz="2800" b="1" dirty="0" smtClean="0"/>
              <a:t>Reduce</a:t>
            </a:r>
            <a:r>
              <a:rPr lang="en-US" sz="2800" dirty="0" smtClean="0"/>
              <a:t> means use less. We can reduce our use of resources like water or petrol.</a:t>
            </a:r>
          </a:p>
          <a:p>
            <a:r>
              <a:rPr lang="en-US" sz="2800" b="1" dirty="0" smtClean="0"/>
              <a:t>Reuse</a:t>
            </a:r>
            <a:r>
              <a:rPr lang="en-US" sz="2800" dirty="0" smtClean="0"/>
              <a:t> means use again, rather than throw things away. We can reuse many things</a:t>
            </a:r>
            <a:r>
              <a:rPr lang="cs-CZ" sz="2800" dirty="0" smtClean="0"/>
              <a:t>, such as </a:t>
            </a:r>
            <a:r>
              <a:rPr lang="cs-CZ" sz="2800" dirty="0" err="1" smtClean="0"/>
              <a:t>jars</a:t>
            </a:r>
            <a:r>
              <a:rPr lang="cs-CZ" sz="2800" dirty="0" smtClean="0"/>
              <a:t>, </a:t>
            </a:r>
            <a:r>
              <a:rPr lang="cs-CZ" sz="2800" dirty="0" err="1" smtClean="0"/>
              <a:t>plastic</a:t>
            </a:r>
            <a:r>
              <a:rPr lang="cs-CZ" sz="2800" dirty="0" smtClean="0"/>
              <a:t> </a:t>
            </a:r>
            <a:r>
              <a:rPr lang="cs-CZ" sz="2800" dirty="0" err="1" smtClean="0"/>
              <a:t>bags</a:t>
            </a:r>
            <a:r>
              <a:rPr lang="cs-CZ" sz="2800" dirty="0" smtClean="0"/>
              <a:t> </a:t>
            </a:r>
            <a:r>
              <a:rPr lang="cs-CZ" sz="2800" dirty="0" err="1" smtClean="0"/>
              <a:t>or</a:t>
            </a:r>
            <a:r>
              <a:rPr lang="cs-CZ" sz="2800" dirty="0" smtClean="0"/>
              <a:t> </a:t>
            </a:r>
            <a:r>
              <a:rPr lang="cs-CZ" sz="2800" dirty="0" err="1" smtClean="0"/>
              <a:t>boxes</a:t>
            </a:r>
            <a:r>
              <a:rPr lang="cs-CZ" sz="2800" dirty="0" smtClean="0"/>
              <a:t>.</a:t>
            </a:r>
          </a:p>
          <a:p>
            <a:r>
              <a:rPr lang="cs-CZ" sz="2800" b="1" dirty="0" err="1" smtClean="0"/>
              <a:t>Recycle</a:t>
            </a:r>
            <a:r>
              <a:rPr lang="cs-CZ" sz="2800" b="1" dirty="0" smtClean="0"/>
              <a:t> </a:t>
            </a:r>
            <a:r>
              <a:rPr lang="cs-CZ" sz="2800" dirty="0" err="1" smtClean="0"/>
              <a:t>means</a:t>
            </a:r>
            <a:r>
              <a:rPr lang="cs-CZ" sz="2800" dirty="0" smtClean="0"/>
              <a:t> to make </a:t>
            </a:r>
            <a:r>
              <a:rPr lang="cs-CZ" sz="2800" dirty="0" err="1" smtClean="0"/>
              <a:t>something</a:t>
            </a:r>
            <a:r>
              <a:rPr lang="cs-CZ" sz="2800" dirty="0" smtClean="0"/>
              <a:t> </a:t>
            </a:r>
            <a:r>
              <a:rPr lang="cs-CZ" sz="2800" dirty="0" err="1" smtClean="0"/>
              <a:t>new</a:t>
            </a:r>
            <a:r>
              <a:rPr lang="cs-CZ" sz="2800" dirty="0" smtClean="0"/>
              <a:t> </a:t>
            </a:r>
            <a:r>
              <a:rPr lang="cs-CZ" sz="2800" dirty="0" err="1" smtClean="0"/>
              <a:t>from</a:t>
            </a:r>
            <a:r>
              <a:rPr lang="cs-CZ" sz="2800" dirty="0" smtClean="0"/>
              <a:t> </a:t>
            </a:r>
            <a:r>
              <a:rPr lang="cs-CZ" sz="2800" dirty="0" err="1" smtClean="0"/>
              <a:t>something</a:t>
            </a:r>
            <a:r>
              <a:rPr lang="cs-CZ" sz="2800" dirty="0" smtClean="0"/>
              <a:t> </a:t>
            </a:r>
            <a:r>
              <a:rPr lang="cs-CZ" sz="2800" dirty="0" err="1" smtClean="0"/>
              <a:t>old</a:t>
            </a:r>
            <a:r>
              <a:rPr lang="cs-CZ" sz="2800" dirty="0" smtClean="0"/>
              <a:t>. </a:t>
            </a:r>
            <a:r>
              <a:rPr lang="cs-CZ" sz="2800" dirty="0" err="1" smtClean="0"/>
              <a:t>We</a:t>
            </a:r>
            <a:r>
              <a:rPr lang="cs-CZ" sz="2800" dirty="0" smtClean="0"/>
              <a:t> </a:t>
            </a:r>
            <a:r>
              <a:rPr lang="cs-CZ" sz="2800" dirty="0" err="1" smtClean="0"/>
              <a:t>can</a:t>
            </a:r>
            <a:r>
              <a:rPr lang="cs-CZ" sz="2800" dirty="0" smtClean="0"/>
              <a:t> </a:t>
            </a:r>
            <a:r>
              <a:rPr lang="cs-CZ" sz="2800" dirty="0" err="1" smtClean="0"/>
              <a:t>keep</a:t>
            </a:r>
            <a:r>
              <a:rPr lang="cs-CZ" sz="2800" dirty="0" smtClean="0"/>
              <a:t> </a:t>
            </a:r>
            <a:r>
              <a:rPr lang="cs-CZ" sz="2800" dirty="0" err="1" smtClean="0"/>
              <a:t>Earth</a:t>
            </a:r>
            <a:r>
              <a:rPr lang="cs-CZ" sz="2800" dirty="0" smtClean="0"/>
              <a:t> </a:t>
            </a:r>
            <a:r>
              <a:rPr lang="cs-CZ" sz="2800" dirty="0" err="1" smtClean="0"/>
              <a:t>clean</a:t>
            </a:r>
            <a:r>
              <a:rPr lang="cs-CZ" sz="2800" dirty="0" smtClean="0"/>
              <a:t> by recycling </a:t>
            </a:r>
            <a:r>
              <a:rPr lang="cs-CZ" sz="2800" dirty="0" err="1" smtClean="0"/>
              <a:t>materials</a:t>
            </a:r>
            <a:r>
              <a:rPr lang="cs-CZ" sz="2800" dirty="0" smtClean="0"/>
              <a:t> such as </a:t>
            </a:r>
            <a:r>
              <a:rPr lang="cs-CZ" sz="2800" dirty="0" err="1" smtClean="0"/>
              <a:t>paper</a:t>
            </a:r>
            <a:r>
              <a:rPr lang="cs-CZ" sz="2800" dirty="0" smtClean="0"/>
              <a:t>, </a:t>
            </a:r>
            <a:r>
              <a:rPr lang="cs-CZ" sz="2800" dirty="0" err="1" smtClean="0"/>
              <a:t>plastic</a:t>
            </a:r>
            <a:r>
              <a:rPr lang="cs-CZ" sz="2800" dirty="0" smtClean="0"/>
              <a:t> </a:t>
            </a:r>
            <a:r>
              <a:rPr lang="cs-CZ" sz="2800" dirty="0" err="1" smtClean="0"/>
              <a:t>or</a:t>
            </a:r>
            <a:r>
              <a:rPr lang="cs-CZ" sz="2800" dirty="0" smtClean="0"/>
              <a:t> aluminium. </a:t>
            </a:r>
            <a:r>
              <a:rPr lang="cs-CZ" sz="2800" dirty="0" err="1" smtClean="0"/>
              <a:t>If</a:t>
            </a:r>
            <a:r>
              <a:rPr lang="cs-CZ" sz="2800" dirty="0" smtClean="0"/>
              <a:t> </a:t>
            </a:r>
            <a:r>
              <a:rPr lang="cs-CZ" sz="2800" dirty="0" err="1" smtClean="0"/>
              <a:t>we</a:t>
            </a:r>
            <a:r>
              <a:rPr lang="cs-CZ" sz="2800" dirty="0" smtClean="0"/>
              <a:t> </a:t>
            </a:r>
            <a:r>
              <a:rPr lang="cs-CZ" sz="2800" dirty="0" err="1" smtClean="0"/>
              <a:t>take</a:t>
            </a:r>
            <a:r>
              <a:rPr lang="cs-CZ" sz="2800" dirty="0" smtClean="0"/>
              <a:t> these </a:t>
            </a:r>
            <a:r>
              <a:rPr lang="cs-CZ" sz="2800" dirty="0" err="1" smtClean="0"/>
              <a:t>materials</a:t>
            </a:r>
            <a:r>
              <a:rPr lang="cs-CZ" sz="2800" dirty="0" smtClean="0"/>
              <a:t> to a recycling center, </a:t>
            </a:r>
            <a:r>
              <a:rPr lang="cs-CZ" sz="2800" dirty="0" err="1" smtClean="0"/>
              <a:t>they</a:t>
            </a:r>
            <a:r>
              <a:rPr lang="cs-CZ" sz="2800" dirty="0" smtClean="0"/>
              <a:t> </a:t>
            </a:r>
            <a:r>
              <a:rPr lang="cs-CZ" sz="2800" dirty="0" err="1" smtClean="0"/>
              <a:t>can</a:t>
            </a:r>
            <a:r>
              <a:rPr lang="cs-CZ" sz="2800" dirty="0" smtClean="0"/>
              <a:t> </a:t>
            </a:r>
            <a:r>
              <a:rPr lang="cs-CZ" sz="2800" dirty="0" err="1" smtClean="0"/>
              <a:t>be</a:t>
            </a:r>
            <a:r>
              <a:rPr lang="cs-CZ" sz="2800" dirty="0" smtClean="0"/>
              <a:t> </a:t>
            </a:r>
            <a:r>
              <a:rPr lang="cs-CZ" sz="2800" dirty="0" err="1" smtClean="0"/>
              <a:t>used</a:t>
            </a:r>
            <a:r>
              <a:rPr lang="cs-CZ" sz="2800" dirty="0" smtClean="0"/>
              <a:t> </a:t>
            </a:r>
            <a:r>
              <a:rPr lang="cs-CZ" sz="2800" dirty="0" err="1" smtClean="0"/>
              <a:t>again</a:t>
            </a:r>
            <a:r>
              <a:rPr lang="cs-CZ" sz="2800" dirty="0" smtClean="0"/>
              <a:t> in a </a:t>
            </a:r>
            <a:r>
              <a:rPr lang="cs-CZ" sz="2800" dirty="0" err="1" smtClean="0"/>
              <a:t>different</a:t>
            </a:r>
            <a:r>
              <a:rPr lang="cs-CZ" sz="2800" dirty="0" smtClean="0"/>
              <a:t> </a:t>
            </a:r>
            <a:r>
              <a:rPr lang="cs-CZ" sz="2800" dirty="0" err="1" smtClean="0"/>
              <a:t>way</a:t>
            </a:r>
            <a:r>
              <a:rPr lang="cs-CZ" sz="2800" dirty="0" smtClean="0"/>
              <a:t>.</a:t>
            </a:r>
            <a:endParaRPr lang="cs-CZ" sz="2800" b="1"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692696"/>
            <a:ext cx="3201807" cy="190614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41922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6"/>
          <p:cNvSpPr>
            <a:spLocks noGrp="1"/>
          </p:cNvSpPr>
          <p:nvPr>
            <p:ph idx="1"/>
          </p:nvPr>
        </p:nvSpPr>
        <p:spPr>
          <a:xfrm>
            <a:off x="0" y="0"/>
            <a:ext cx="9144000" cy="6860245"/>
          </a:xfrm>
          <a:blipFill>
            <a:blip r:embed="rId2"/>
            <a:tile tx="0" ty="0" sx="100000" sy="100000" flip="none" algn="tl"/>
          </a:blipFill>
        </p:spPr>
        <p:txBody>
          <a:bodyPr/>
          <a:lstStyle/>
          <a:p>
            <a:endParaRPr lang="cs-CZ"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33" y="0"/>
            <a:ext cx="4964828" cy="6593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4981061" y="456247"/>
            <a:ext cx="4162939" cy="6401753"/>
          </a:xfrm>
          <a:prstGeom prst="rect">
            <a:avLst/>
          </a:prstGeom>
          <a:noFill/>
          <a:ln>
            <a:solidFill>
              <a:schemeClr val="tx1"/>
            </a:solidFill>
          </a:ln>
        </p:spPr>
        <p:txBody>
          <a:bodyPr wrap="square" rtlCol="0">
            <a:spAutoFit/>
          </a:bodyPr>
          <a:lstStyle/>
          <a:p>
            <a:pPr marL="457200" indent="-457200">
              <a:buFont typeface="Arial" pitchFamily="34" charset="0"/>
              <a:buChar char="•"/>
            </a:pPr>
            <a:endParaRPr lang="cs-CZ" sz="2800" dirty="0" smtClean="0"/>
          </a:p>
          <a:p>
            <a:pPr marL="457200" indent="-457200">
              <a:buFont typeface="Arial" pitchFamily="34" charset="0"/>
              <a:buChar char="•"/>
            </a:pPr>
            <a:r>
              <a:rPr lang="cs-CZ" sz="2800" dirty="0" smtClean="0"/>
              <a:t>On </a:t>
            </a:r>
            <a:r>
              <a:rPr lang="cs-CZ" sz="2800" dirty="0" err="1" smtClean="0"/>
              <a:t>Earth</a:t>
            </a:r>
            <a:r>
              <a:rPr lang="cs-CZ" sz="2800" dirty="0" smtClean="0"/>
              <a:t> </a:t>
            </a:r>
            <a:r>
              <a:rPr lang="cs-CZ" sz="2800" dirty="0" err="1" smtClean="0"/>
              <a:t>Day</a:t>
            </a:r>
            <a:r>
              <a:rPr lang="cs-CZ" sz="2800" dirty="0" smtClean="0"/>
              <a:t> </a:t>
            </a:r>
            <a:r>
              <a:rPr lang="cs-CZ" sz="2800" dirty="0" err="1" smtClean="0"/>
              <a:t>we</a:t>
            </a:r>
            <a:r>
              <a:rPr lang="cs-CZ" sz="2800" dirty="0" smtClean="0"/>
              <a:t> </a:t>
            </a:r>
            <a:r>
              <a:rPr lang="cs-CZ" sz="2800" dirty="0" err="1" smtClean="0"/>
              <a:t>remind</a:t>
            </a:r>
            <a:r>
              <a:rPr lang="cs-CZ" sz="2800" dirty="0" smtClean="0"/>
              <a:t> </a:t>
            </a:r>
            <a:r>
              <a:rPr lang="cs-CZ" sz="2800" dirty="0" err="1" smtClean="0"/>
              <a:t>ourselves</a:t>
            </a:r>
            <a:r>
              <a:rPr lang="cs-CZ" sz="2800" dirty="0" smtClean="0"/>
              <a:t> and </a:t>
            </a:r>
            <a:r>
              <a:rPr lang="cs-CZ" sz="2800" dirty="0" err="1" smtClean="0"/>
              <a:t>everyone</a:t>
            </a:r>
            <a:endParaRPr lang="cs-CZ" sz="2800" dirty="0" smtClean="0"/>
          </a:p>
          <a:p>
            <a:r>
              <a:rPr lang="cs-CZ" sz="2800" dirty="0" smtClean="0"/>
              <a:t>      on </a:t>
            </a:r>
            <a:r>
              <a:rPr lang="cs-CZ" sz="2800" dirty="0" err="1" smtClean="0"/>
              <a:t>Earth</a:t>
            </a:r>
            <a:r>
              <a:rPr lang="cs-CZ" sz="2800" dirty="0" smtClean="0"/>
              <a:t> </a:t>
            </a:r>
            <a:r>
              <a:rPr lang="cs-CZ" sz="2800" dirty="0" err="1" smtClean="0"/>
              <a:t>that</a:t>
            </a:r>
            <a:r>
              <a:rPr lang="cs-CZ" sz="2800" dirty="0" smtClean="0"/>
              <a:t> </a:t>
            </a:r>
            <a:r>
              <a:rPr lang="cs-CZ" sz="2800" dirty="0" err="1" smtClean="0"/>
              <a:t>we</a:t>
            </a:r>
            <a:r>
              <a:rPr lang="cs-CZ" sz="2800" dirty="0" smtClean="0"/>
              <a:t> </a:t>
            </a:r>
            <a:r>
              <a:rPr lang="cs-CZ" sz="2800" dirty="0" err="1"/>
              <a:t>must</a:t>
            </a:r>
            <a:r>
              <a:rPr lang="cs-CZ" sz="2800" dirty="0"/>
              <a:t> </a:t>
            </a:r>
            <a:endParaRPr lang="cs-CZ" sz="2800" dirty="0" smtClean="0"/>
          </a:p>
          <a:p>
            <a:r>
              <a:rPr lang="cs-CZ" sz="2800" dirty="0" smtClean="0"/>
              <a:t>      do these </a:t>
            </a:r>
            <a:r>
              <a:rPr lang="cs-CZ" sz="2800" dirty="0" err="1" smtClean="0"/>
              <a:t>things</a:t>
            </a:r>
            <a:r>
              <a:rPr lang="cs-CZ" sz="2800" dirty="0" smtClean="0"/>
              <a:t>.              </a:t>
            </a:r>
            <a:endParaRPr lang="cs-CZ" sz="2800" dirty="0"/>
          </a:p>
          <a:p>
            <a:pPr marL="457200" indent="-457200">
              <a:buFont typeface="Arial" pitchFamily="34" charset="0"/>
              <a:buChar char="•"/>
            </a:pPr>
            <a:r>
              <a:rPr lang="cs-CZ" sz="2800" dirty="0" err="1" smtClean="0"/>
              <a:t>We</a:t>
            </a:r>
            <a:r>
              <a:rPr lang="cs-CZ" sz="2800" dirty="0" smtClean="0"/>
              <a:t> </a:t>
            </a:r>
            <a:r>
              <a:rPr lang="cs-CZ" sz="2800" dirty="0" err="1" smtClean="0"/>
              <a:t>must</a:t>
            </a:r>
            <a:r>
              <a:rPr lang="cs-CZ" sz="2800" dirty="0" smtClean="0"/>
              <a:t> do these </a:t>
            </a:r>
            <a:r>
              <a:rPr lang="cs-CZ" sz="2800" dirty="0" err="1" smtClean="0"/>
              <a:t>things</a:t>
            </a:r>
            <a:r>
              <a:rPr lang="cs-CZ" sz="2800" dirty="0" smtClean="0"/>
              <a:t> </a:t>
            </a:r>
            <a:r>
              <a:rPr lang="cs-CZ" sz="2800" dirty="0" err="1" smtClean="0"/>
              <a:t>every</a:t>
            </a:r>
            <a:r>
              <a:rPr lang="cs-CZ" sz="2800" dirty="0" smtClean="0"/>
              <a:t> </a:t>
            </a:r>
            <a:r>
              <a:rPr lang="cs-CZ" sz="2800" dirty="0" err="1" smtClean="0"/>
              <a:t>day</a:t>
            </a:r>
            <a:r>
              <a:rPr lang="cs-CZ" sz="2800" dirty="0" smtClean="0"/>
              <a:t>, not just on </a:t>
            </a:r>
            <a:r>
              <a:rPr lang="cs-CZ" sz="2800" dirty="0" err="1" smtClean="0"/>
              <a:t>Earth</a:t>
            </a:r>
            <a:r>
              <a:rPr lang="cs-CZ" sz="2800" dirty="0" smtClean="0"/>
              <a:t> </a:t>
            </a:r>
            <a:r>
              <a:rPr lang="cs-CZ" sz="2800" dirty="0" err="1" smtClean="0"/>
              <a:t>Day</a:t>
            </a:r>
            <a:r>
              <a:rPr lang="cs-CZ" sz="2800" dirty="0" smtClean="0"/>
              <a:t>.</a:t>
            </a:r>
          </a:p>
          <a:p>
            <a:pPr marL="457200" indent="-457200">
              <a:buFont typeface="Arial" pitchFamily="34" charset="0"/>
              <a:buChar char="•"/>
            </a:pPr>
            <a:r>
              <a:rPr lang="cs-CZ" sz="2800" dirty="0" err="1" smtClean="0"/>
              <a:t>We</a:t>
            </a:r>
            <a:r>
              <a:rPr lang="cs-CZ" sz="2800" dirty="0" smtClean="0"/>
              <a:t> </a:t>
            </a:r>
            <a:r>
              <a:rPr lang="cs-CZ" sz="2800" dirty="0" err="1" smtClean="0"/>
              <a:t>must</a:t>
            </a:r>
            <a:r>
              <a:rPr lang="cs-CZ" sz="2800" dirty="0" smtClean="0"/>
              <a:t> </a:t>
            </a:r>
            <a:r>
              <a:rPr lang="cs-CZ" sz="2800" dirty="0" err="1" smtClean="0"/>
              <a:t>all</a:t>
            </a:r>
            <a:r>
              <a:rPr lang="cs-CZ" sz="2800" dirty="0" smtClean="0"/>
              <a:t> do </a:t>
            </a:r>
            <a:r>
              <a:rPr lang="cs-CZ" sz="2800" dirty="0" err="1" smtClean="0"/>
              <a:t>our</a:t>
            </a:r>
            <a:r>
              <a:rPr lang="cs-CZ" sz="2800" dirty="0" smtClean="0"/>
              <a:t> part and </a:t>
            </a:r>
            <a:r>
              <a:rPr lang="cs-CZ" sz="2800" dirty="0" err="1" smtClean="0"/>
              <a:t>we</a:t>
            </a:r>
            <a:r>
              <a:rPr lang="cs-CZ" sz="2800" dirty="0" smtClean="0"/>
              <a:t> </a:t>
            </a:r>
            <a:r>
              <a:rPr lang="cs-CZ" sz="2800" dirty="0" err="1" smtClean="0"/>
              <a:t>can</a:t>
            </a:r>
            <a:r>
              <a:rPr lang="cs-CZ" sz="2800" dirty="0" smtClean="0"/>
              <a:t> make a </a:t>
            </a:r>
            <a:r>
              <a:rPr lang="cs-CZ" sz="2800" dirty="0" err="1" smtClean="0"/>
              <a:t>difference</a:t>
            </a:r>
            <a:r>
              <a:rPr lang="cs-CZ" sz="2800" dirty="0" smtClean="0"/>
              <a:t>.</a:t>
            </a:r>
          </a:p>
          <a:p>
            <a:pPr marL="457200" indent="-457200">
              <a:buFont typeface="Arial" pitchFamily="34" charset="0"/>
              <a:buChar char="•"/>
            </a:pPr>
            <a:r>
              <a:rPr lang="cs-CZ" sz="2800" dirty="0" smtClean="0"/>
              <a:t>On </a:t>
            </a:r>
            <a:r>
              <a:rPr lang="cs-CZ" sz="2800" dirty="0" err="1" smtClean="0"/>
              <a:t>April</a:t>
            </a:r>
            <a:r>
              <a:rPr lang="cs-CZ" sz="2800" dirty="0" smtClean="0"/>
              <a:t> 22nd </a:t>
            </a:r>
            <a:r>
              <a:rPr lang="cs-CZ" sz="2800" dirty="0" err="1" smtClean="0"/>
              <a:t>remind</a:t>
            </a:r>
            <a:r>
              <a:rPr lang="cs-CZ" sz="2800" dirty="0" smtClean="0"/>
              <a:t> </a:t>
            </a:r>
            <a:r>
              <a:rPr lang="cs-CZ" sz="2800" dirty="0" err="1" smtClean="0"/>
              <a:t>everyone</a:t>
            </a:r>
            <a:r>
              <a:rPr lang="cs-CZ" sz="2800" dirty="0" smtClean="0"/>
              <a:t> </a:t>
            </a:r>
            <a:r>
              <a:rPr lang="cs-CZ" sz="2800" dirty="0" err="1" smtClean="0"/>
              <a:t>you</a:t>
            </a:r>
            <a:r>
              <a:rPr lang="cs-CZ" sz="2800" dirty="0" smtClean="0"/>
              <a:t> </a:t>
            </a:r>
            <a:r>
              <a:rPr lang="cs-CZ" sz="2800" dirty="0" err="1" smtClean="0"/>
              <a:t>know</a:t>
            </a:r>
            <a:r>
              <a:rPr lang="cs-CZ" sz="2800" dirty="0" smtClean="0"/>
              <a:t> </a:t>
            </a:r>
            <a:r>
              <a:rPr lang="cs-CZ" sz="2800" dirty="0" err="1" smtClean="0"/>
              <a:t>that</a:t>
            </a:r>
            <a:r>
              <a:rPr lang="cs-CZ" sz="2800" dirty="0" smtClean="0"/>
              <a:t> </a:t>
            </a:r>
            <a:r>
              <a:rPr lang="cs-CZ" sz="2800" dirty="0" err="1" smtClean="0"/>
              <a:t>every</a:t>
            </a:r>
            <a:r>
              <a:rPr lang="cs-CZ" sz="2800" dirty="0" smtClean="0"/>
              <a:t> </a:t>
            </a:r>
            <a:r>
              <a:rPr lang="cs-CZ" sz="2800" dirty="0" err="1" smtClean="0"/>
              <a:t>day</a:t>
            </a:r>
            <a:r>
              <a:rPr lang="cs-CZ" sz="2800" dirty="0" smtClean="0"/>
              <a:t> </a:t>
            </a:r>
            <a:r>
              <a:rPr lang="cs-CZ" sz="2800" dirty="0" err="1" smtClean="0"/>
              <a:t>is</a:t>
            </a:r>
            <a:r>
              <a:rPr lang="cs-CZ" sz="2800" dirty="0" smtClean="0"/>
              <a:t> </a:t>
            </a:r>
            <a:r>
              <a:rPr lang="cs-CZ" sz="2800" dirty="0" err="1" smtClean="0"/>
              <a:t>Earth</a:t>
            </a:r>
            <a:r>
              <a:rPr lang="cs-CZ" sz="2800" dirty="0" smtClean="0"/>
              <a:t> </a:t>
            </a:r>
            <a:r>
              <a:rPr lang="cs-CZ" sz="2800" dirty="0" err="1" smtClean="0"/>
              <a:t>Day</a:t>
            </a:r>
            <a:r>
              <a:rPr lang="cs-CZ" sz="2800" dirty="0" smtClean="0"/>
              <a:t>!</a:t>
            </a:r>
          </a:p>
          <a:p>
            <a:endParaRPr lang="cs-CZ" dirty="0"/>
          </a:p>
        </p:txBody>
      </p:sp>
      <p:sp>
        <p:nvSpPr>
          <p:cNvPr id="4" name="TextovéPole 3"/>
          <p:cNvSpPr txBox="1"/>
          <p:nvPr/>
        </p:nvSpPr>
        <p:spPr>
          <a:xfrm>
            <a:off x="0" y="6488668"/>
            <a:ext cx="4981061" cy="369332"/>
          </a:xfrm>
          <a:prstGeom prst="rect">
            <a:avLst/>
          </a:prstGeom>
          <a:solidFill>
            <a:schemeClr val="bg1"/>
          </a:solidFill>
          <a:ln>
            <a:solidFill>
              <a:schemeClr val="tx1"/>
            </a:solidFill>
          </a:ln>
        </p:spPr>
        <p:txBody>
          <a:bodyPr wrap="square" rtlCol="0">
            <a:spAutoFit/>
          </a:bodyPr>
          <a:lstStyle/>
          <a:p>
            <a:r>
              <a:rPr lang="cs-CZ" dirty="0" smtClean="0">
                <a:effectLst/>
              </a:rPr>
              <a:t>	              Basket </a:t>
            </a:r>
            <a:r>
              <a:rPr lang="cs-CZ" dirty="0" err="1" smtClean="0">
                <a:effectLst/>
              </a:rPr>
              <a:t>Tree</a:t>
            </a:r>
            <a:r>
              <a:rPr lang="cs-CZ" dirty="0" smtClean="0">
                <a:effectLst/>
              </a:rPr>
              <a:t> </a:t>
            </a:r>
            <a:endParaRPr lang="cs-CZ" dirty="0"/>
          </a:p>
        </p:txBody>
      </p:sp>
      <p:sp>
        <p:nvSpPr>
          <p:cNvPr id="8" name="TextovéPole 7"/>
          <p:cNvSpPr txBox="1"/>
          <p:nvPr/>
        </p:nvSpPr>
        <p:spPr>
          <a:xfrm>
            <a:off x="4981061" y="0"/>
            <a:ext cx="4162939" cy="523220"/>
          </a:xfrm>
          <a:prstGeom prst="rect">
            <a:avLst/>
          </a:prstGeom>
          <a:solidFill>
            <a:schemeClr val="accent3">
              <a:lumMod val="60000"/>
              <a:lumOff val="40000"/>
            </a:schemeClr>
          </a:solidFill>
          <a:ln>
            <a:solidFill>
              <a:schemeClr val="tx1"/>
            </a:solidFill>
          </a:ln>
        </p:spPr>
        <p:txBody>
          <a:bodyPr wrap="square" rtlCol="0">
            <a:spAutoFit/>
          </a:bodyPr>
          <a:lstStyle/>
          <a:p>
            <a:r>
              <a:rPr lang="cs-CZ" sz="2800" dirty="0" smtClean="0"/>
              <a:t>   EARTH DAY – EVERY DAY</a:t>
            </a:r>
            <a:endParaRPr lang="cs-CZ" sz="2800" dirty="0"/>
          </a:p>
        </p:txBody>
      </p:sp>
    </p:spTree>
    <p:extLst>
      <p:ext uri="{BB962C8B-B14F-4D97-AF65-F5344CB8AC3E}">
        <p14:creationId xmlns:p14="http://schemas.microsoft.com/office/powerpoint/2010/main" val="30379984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27074" y="0"/>
            <a:ext cx="4216926" cy="1124744"/>
          </a:xfrm>
          <a:solidFill>
            <a:schemeClr val="accent3">
              <a:lumMod val="60000"/>
              <a:lumOff val="40000"/>
            </a:schemeClr>
          </a:solidFill>
        </p:spPr>
        <p:txBody>
          <a:bodyPr>
            <a:normAutofit fontScale="90000"/>
          </a:bodyPr>
          <a:lstStyle/>
          <a:p>
            <a:pPr algn="l"/>
            <a:r>
              <a:rPr lang="cs-CZ" sz="2800" dirty="0" smtClean="0"/>
              <a:t>  WHAT CAN YOU DO TO HELP</a:t>
            </a:r>
            <a:br>
              <a:rPr lang="cs-CZ" sz="2800" dirty="0" smtClean="0"/>
            </a:br>
            <a:r>
              <a:rPr lang="cs-CZ" sz="2800" dirty="0" smtClean="0"/>
              <a:t>  YOUR ENVIRONMENT RIGHT            </a:t>
            </a:r>
            <a:br>
              <a:rPr lang="cs-CZ" sz="2800" dirty="0" smtClean="0"/>
            </a:br>
            <a:r>
              <a:rPr lang="cs-CZ" sz="2800" dirty="0"/>
              <a:t> </a:t>
            </a:r>
            <a:r>
              <a:rPr lang="cs-CZ" sz="2800" dirty="0" smtClean="0"/>
              <a:t> NOW? </a:t>
            </a:r>
            <a:endParaRPr lang="cs-CZ" sz="2800" dirty="0"/>
          </a:p>
        </p:txBody>
      </p:sp>
      <p:sp>
        <p:nvSpPr>
          <p:cNvPr id="3" name="Zástupný symbol pro obsah 2"/>
          <p:cNvSpPr>
            <a:spLocks noGrp="1"/>
          </p:cNvSpPr>
          <p:nvPr>
            <p:ph idx="1"/>
          </p:nvPr>
        </p:nvSpPr>
        <p:spPr>
          <a:xfrm>
            <a:off x="4924014" y="1124744"/>
            <a:ext cx="4219986" cy="5733256"/>
          </a:xfrm>
          <a:blipFill>
            <a:blip r:embed="rId2"/>
            <a:tile tx="0" ty="0" sx="100000" sy="100000" flip="none" algn="tl"/>
          </a:blipFill>
        </p:spPr>
        <p:txBody>
          <a:bodyPr>
            <a:normAutofit/>
          </a:bodyPr>
          <a:lstStyle/>
          <a:p>
            <a:r>
              <a:rPr lang="cs-CZ" sz="2400" dirty="0" err="1" smtClean="0"/>
              <a:t>Change</a:t>
            </a:r>
            <a:r>
              <a:rPr lang="cs-CZ" sz="2400" dirty="0" smtClean="0"/>
              <a:t> </a:t>
            </a:r>
            <a:r>
              <a:rPr lang="cs-CZ" sz="2400" dirty="0" err="1" smtClean="0"/>
              <a:t>traditional</a:t>
            </a:r>
            <a:r>
              <a:rPr lang="cs-CZ" sz="2400" dirty="0" smtClean="0"/>
              <a:t> </a:t>
            </a:r>
            <a:r>
              <a:rPr lang="cs-CZ" sz="2400" dirty="0" err="1" smtClean="0"/>
              <a:t>bulbs</a:t>
            </a:r>
            <a:r>
              <a:rPr lang="cs-CZ" sz="2400" dirty="0" smtClean="0"/>
              <a:t> to </a:t>
            </a:r>
            <a:r>
              <a:rPr lang="cs-CZ" sz="2400" dirty="0" err="1" smtClean="0"/>
              <a:t>the</a:t>
            </a:r>
            <a:r>
              <a:rPr lang="cs-CZ" sz="2400" dirty="0" smtClean="0"/>
              <a:t> </a:t>
            </a:r>
            <a:r>
              <a:rPr lang="cs-CZ" sz="2400" dirty="0" err="1" smtClean="0"/>
              <a:t>new</a:t>
            </a:r>
            <a:r>
              <a:rPr lang="cs-CZ" sz="2400" dirty="0" smtClean="0"/>
              <a:t> </a:t>
            </a:r>
            <a:r>
              <a:rPr lang="cs-CZ" sz="2400" dirty="0" err="1" smtClean="0"/>
              <a:t>fluorescent</a:t>
            </a:r>
            <a:r>
              <a:rPr lang="cs-CZ" sz="2400" dirty="0" smtClean="0"/>
              <a:t> </a:t>
            </a:r>
            <a:r>
              <a:rPr lang="cs-CZ" sz="2400" dirty="0" err="1" smtClean="0"/>
              <a:t>lights</a:t>
            </a:r>
            <a:r>
              <a:rPr lang="cs-CZ" sz="2400" dirty="0" smtClean="0"/>
              <a:t>, </a:t>
            </a:r>
            <a:r>
              <a:rPr lang="cs-CZ" sz="2400" dirty="0" err="1" smtClean="0"/>
              <a:t>which</a:t>
            </a:r>
            <a:r>
              <a:rPr lang="cs-CZ" sz="2400" dirty="0" smtClean="0"/>
              <a:t> last </a:t>
            </a:r>
            <a:r>
              <a:rPr lang="cs-CZ" sz="2400" dirty="0" err="1" smtClean="0"/>
              <a:t>longer</a:t>
            </a:r>
            <a:r>
              <a:rPr lang="cs-CZ" sz="2400" dirty="0" smtClean="0"/>
              <a:t> and </a:t>
            </a:r>
            <a:r>
              <a:rPr lang="cs-CZ" sz="2400" dirty="0" err="1" smtClean="0"/>
              <a:t>need</a:t>
            </a:r>
            <a:r>
              <a:rPr lang="cs-CZ" sz="2400" dirty="0" smtClean="0"/>
              <a:t> </a:t>
            </a:r>
            <a:r>
              <a:rPr lang="cs-CZ" sz="2400" dirty="0" err="1" smtClean="0"/>
              <a:t>less</a:t>
            </a:r>
            <a:r>
              <a:rPr lang="cs-CZ" sz="2400" dirty="0" smtClean="0"/>
              <a:t> </a:t>
            </a:r>
            <a:r>
              <a:rPr lang="cs-CZ" sz="2400" dirty="0" err="1" smtClean="0"/>
              <a:t>energy</a:t>
            </a:r>
            <a:r>
              <a:rPr lang="cs-CZ" sz="2400" dirty="0" smtClean="0"/>
              <a:t>.</a:t>
            </a:r>
          </a:p>
          <a:p>
            <a:r>
              <a:rPr lang="cs-CZ" sz="2400" dirty="0" err="1" smtClean="0"/>
              <a:t>Turn</a:t>
            </a:r>
            <a:r>
              <a:rPr lang="cs-CZ" sz="2400" dirty="0" smtClean="0"/>
              <a:t> </a:t>
            </a:r>
            <a:r>
              <a:rPr lang="cs-CZ" sz="2400" dirty="0" err="1" smtClean="0"/>
              <a:t>your</a:t>
            </a:r>
            <a:r>
              <a:rPr lang="cs-CZ" sz="2400" dirty="0" smtClean="0"/>
              <a:t> </a:t>
            </a:r>
            <a:r>
              <a:rPr lang="cs-CZ" sz="2400" dirty="0" err="1" smtClean="0"/>
              <a:t>computer</a:t>
            </a:r>
            <a:r>
              <a:rPr lang="cs-CZ" sz="2400" dirty="0" smtClean="0"/>
              <a:t> </a:t>
            </a:r>
            <a:r>
              <a:rPr lang="cs-CZ" sz="2400" dirty="0" err="1" smtClean="0"/>
              <a:t>off</a:t>
            </a:r>
            <a:r>
              <a:rPr lang="cs-CZ" sz="2400" dirty="0" smtClean="0"/>
              <a:t> </a:t>
            </a:r>
            <a:r>
              <a:rPr lang="cs-CZ" sz="2400" dirty="0" err="1" smtClean="0"/>
              <a:t>at</a:t>
            </a:r>
            <a:r>
              <a:rPr lang="cs-CZ" sz="2400" dirty="0" smtClean="0"/>
              <a:t> night. </a:t>
            </a:r>
            <a:r>
              <a:rPr lang="cs-CZ" sz="2400" dirty="0" err="1" smtClean="0"/>
              <a:t>If</a:t>
            </a:r>
            <a:r>
              <a:rPr lang="cs-CZ" sz="2400" dirty="0" smtClean="0"/>
              <a:t> </a:t>
            </a:r>
            <a:r>
              <a:rPr lang="cs-CZ" sz="2400" dirty="0" err="1" smtClean="0"/>
              <a:t>you´re</a:t>
            </a:r>
            <a:r>
              <a:rPr lang="cs-CZ" sz="2400" dirty="0" smtClean="0"/>
              <a:t> not </a:t>
            </a:r>
            <a:r>
              <a:rPr lang="cs-CZ" sz="2400" dirty="0" err="1" smtClean="0"/>
              <a:t>going</a:t>
            </a:r>
            <a:r>
              <a:rPr lang="cs-CZ" sz="2400" dirty="0" smtClean="0"/>
              <a:t> to use </a:t>
            </a:r>
            <a:r>
              <a:rPr lang="cs-CZ" sz="2400" dirty="0" err="1" smtClean="0"/>
              <a:t>it</a:t>
            </a:r>
            <a:r>
              <a:rPr lang="cs-CZ" sz="2400" dirty="0" smtClean="0"/>
              <a:t> </a:t>
            </a:r>
            <a:r>
              <a:rPr lang="cs-CZ" sz="2400" dirty="0" err="1" smtClean="0"/>
              <a:t>for</a:t>
            </a:r>
            <a:r>
              <a:rPr lang="cs-CZ" sz="2400" dirty="0" smtClean="0"/>
              <a:t> </a:t>
            </a:r>
            <a:r>
              <a:rPr lang="cs-CZ" sz="2400" dirty="0" err="1" smtClean="0"/>
              <a:t>half</a:t>
            </a:r>
            <a:r>
              <a:rPr lang="cs-CZ" sz="2400" dirty="0" smtClean="0"/>
              <a:t> </a:t>
            </a:r>
            <a:r>
              <a:rPr lang="cs-CZ" sz="2400" dirty="0" err="1" smtClean="0"/>
              <a:t>an</a:t>
            </a:r>
            <a:r>
              <a:rPr lang="cs-CZ" sz="2400" dirty="0" smtClean="0"/>
              <a:t> </a:t>
            </a:r>
            <a:r>
              <a:rPr lang="cs-CZ" sz="2400" dirty="0" err="1" smtClean="0"/>
              <a:t>hour</a:t>
            </a:r>
            <a:r>
              <a:rPr lang="cs-CZ" sz="2400" dirty="0" smtClean="0"/>
              <a:t> </a:t>
            </a:r>
            <a:r>
              <a:rPr lang="cs-CZ" sz="2400" dirty="0" err="1" smtClean="0"/>
              <a:t>or</a:t>
            </a:r>
            <a:r>
              <a:rPr lang="cs-CZ" sz="2400" dirty="0" smtClean="0"/>
              <a:t> </a:t>
            </a:r>
            <a:r>
              <a:rPr lang="cs-CZ" sz="2400" dirty="0" err="1" smtClean="0"/>
              <a:t>longer</a:t>
            </a:r>
            <a:r>
              <a:rPr lang="cs-CZ" sz="2400" dirty="0" smtClean="0"/>
              <a:t>, </a:t>
            </a:r>
            <a:r>
              <a:rPr lang="cs-CZ" sz="2400" dirty="0" err="1" smtClean="0"/>
              <a:t>put</a:t>
            </a:r>
            <a:r>
              <a:rPr lang="cs-CZ" sz="2400" dirty="0" smtClean="0"/>
              <a:t> </a:t>
            </a:r>
            <a:r>
              <a:rPr lang="cs-CZ" sz="2400" dirty="0" err="1" smtClean="0"/>
              <a:t>it</a:t>
            </a:r>
            <a:r>
              <a:rPr lang="cs-CZ" sz="2400" dirty="0" smtClean="0"/>
              <a:t> </a:t>
            </a:r>
            <a:r>
              <a:rPr lang="cs-CZ" sz="2400" dirty="0" err="1" smtClean="0"/>
              <a:t>into</a:t>
            </a:r>
            <a:r>
              <a:rPr lang="cs-CZ" sz="2400" dirty="0" smtClean="0"/>
              <a:t> </a:t>
            </a:r>
            <a:r>
              <a:rPr lang="cs-CZ" sz="2400" dirty="0" err="1" smtClean="0"/>
              <a:t>sleep</a:t>
            </a:r>
            <a:r>
              <a:rPr lang="cs-CZ" sz="2400" dirty="0" smtClean="0"/>
              <a:t> mode.</a:t>
            </a:r>
          </a:p>
          <a:p>
            <a:r>
              <a:rPr lang="cs-CZ" sz="2400" dirty="0" err="1" smtClean="0"/>
              <a:t>Don´t</a:t>
            </a:r>
            <a:r>
              <a:rPr lang="cs-CZ" sz="2400" dirty="0" smtClean="0"/>
              <a:t> </a:t>
            </a:r>
            <a:r>
              <a:rPr lang="cs-CZ" sz="2400" dirty="0" err="1" smtClean="0"/>
              <a:t>forget</a:t>
            </a:r>
            <a:r>
              <a:rPr lang="cs-CZ" sz="2400" dirty="0" smtClean="0"/>
              <a:t> to </a:t>
            </a:r>
            <a:r>
              <a:rPr lang="cs-CZ" sz="2400" dirty="0" err="1" smtClean="0"/>
              <a:t>recycle</a:t>
            </a:r>
            <a:r>
              <a:rPr lang="cs-CZ" sz="2400" dirty="0" smtClean="0"/>
              <a:t>.</a:t>
            </a:r>
          </a:p>
          <a:p>
            <a:pPr marL="0" indent="0" algn="ctr">
              <a:buNone/>
            </a:pPr>
            <a:r>
              <a:rPr lang="cs-CZ" sz="2400" dirty="0" smtClean="0"/>
              <a:t>   </a:t>
            </a:r>
            <a:r>
              <a:rPr lang="cs-CZ" b="1" dirty="0" err="1" smtClean="0">
                <a:solidFill>
                  <a:schemeClr val="accent3">
                    <a:lumMod val="50000"/>
                  </a:schemeClr>
                </a:solidFill>
              </a:rPr>
              <a:t>What</a:t>
            </a:r>
            <a:r>
              <a:rPr lang="cs-CZ" b="1" dirty="0" smtClean="0">
                <a:solidFill>
                  <a:schemeClr val="accent3">
                    <a:lumMod val="50000"/>
                  </a:schemeClr>
                </a:solidFill>
              </a:rPr>
              <a:t> </a:t>
            </a:r>
            <a:r>
              <a:rPr lang="cs-CZ" b="1" dirty="0" err="1" smtClean="0">
                <a:solidFill>
                  <a:schemeClr val="accent3">
                    <a:lumMod val="50000"/>
                  </a:schemeClr>
                </a:solidFill>
              </a:rPr>
              <a:t>else</a:t>
            </a:r>
            <a:r>
              <a:rPr lang="cs-CZ" b="1" dirty="0" smtClean="0">
                <a:solidFill>
                  <a:schemeClr val="accent3">
                    <a:lumMod val="50000"/>
                  </a:schemeClr>
                </a:solidFill>
              </a:rPr>
              <a:t> </a:t>
            </a:r>
            <a:r>
              <a:rPr lang="cs-CZ" b="1" dirty="0" err="1" smtClean="0">
                <a:solidFill>
                  <a:schemeClr val="accent3">
                    <a:lumMod val="50000"/>
                  </a:schemeClr>
                </a:solidFill>
              </a:rPr>
              <a:t>would</a:t>
            </a:r>
            <a:r>
              <a:rPr lang="cs-CZ" b="1" dirty="0" smtClean="0">
                <a:solidFill>
                  <a:schemeClr val="accent3">
                    <a:lumMod val="50000"/>
                  </a:schemeClr>
                </a:solidFill>
              </a:rPr>
              <a:t> </a:t>
            </a:r>
            <a:r>
              <a:rPr lang="cs-CZ" b="1" dirty="0" err="1" smtClean="0">
                <a:solidFill>
                  <a:schemeClr val="accent3">
                    <a:lumMod val="50000"/>
                  </a:schemeClr>
                </a:solidFill>
              </a:rPr>
              <a:t>you</a:t>
            </a:r>
            <a:r>
              <a:rPr lang="cs-CZ" b="1" dirty="0" smtClean="0">
                <a:solidFill>
                  <a:schemeClr val="accent3">
                    <a:lumMod val="50000"/>
                  </a:schemeClr>
                </a:solidFill>
              </a:rPr>
              <a:t> do </a:t>
            </a:r>
            <a:r>
              <a:rPr lang="cs-CZ" b="1" dirty="0" err="1" smtClean="0">
                <a:solidFill>
                  <a:schemeClr val="accent3">
                    <a:lumMod val="50000"/>
                  </a:schemeClr>
                </a:solidFill>
              </a:rPr>
              <a:t>you</a:t>
            </a:r>
            <a:r>
              <a:rPr lang="cs-CZ" b="1" dirty="0" smtClean="0">
                <a:solidFill>
                  <a:schemeClr val="accent3">
                    <a:lumMod val="50000"/>
                  </a:schemeClr>
                </a:solidFill>
              </a:rPr>
              <a:t> do to </a:t>
            </a:r>
            <a:r>
              <a:rPr lang="cs-CZ" b="1" dirty="0" err="1" smtClean="0">
                <a:solidFill>
                  <a:schemeClr val="accent3">
                    <a:lumMod val="50000"/>
                  </a:schemeClr>
                </a:solidFill>
              </a:rPr>
              <a:t>protect</a:t>
            </a:r>
            <a:r>
              <a:rPr lang="cs-CZ" b="1" dirty="0" smtClean="0">
                <a:solidFill>
                  <a:schemeClr val="accent3">
                    <a:lumMod val="50000"/>
                  </a:schemeClr>
                </a:solidFill>
              </a:rPr>
              <a:t> </a:t>
            </a:r>
            <a:r>
              <a:rPr lang="cs-CZ" b="1" dirty="0" err="1" smtClean="0">
                <a:solidFill>
                  <a:schemeClr val="accent3">
                    <a:lumMod val="50000"/>
                  </a:schemeClr>
                </a:solidFill>
              </a:rPr>
              <a:t>our</a:t>
            </a:r>
            <a:r>
              <a:rPr lang="cs-CZ" b="1" dirty="0" smtClean="0">
                <a:solidFill>
                  <a:schemeClr val="accent3">
                    <a:lumMod val="50000"/>
                  </a:schemeClr>
                </a:solidFill>
              </a:rPr>
              <a:t> </a:t>
            </a:r>
            <a:r>
              <a:rPr lang="cs-CZ" b="1" dirty="0" err="1" smtClean="0">
                <a:solidFill>
                  <a:schemeClr val="accent3">
                    <a:lumMod val="50000"/>
                  </a:schemeClr>
                </a:solidFill>
              </a:rPr>
              <a:t>environment</a:t>
            </a:r>
            <a:r>
              <a:rPr lang="cs-CZ" b="1" dirty="0" smtClean="0">
                <a:solidFill>
                  <a:schemeClr val="accent3">
                    <a:lumMod val="50000"/>
                  </a:schemeClr>
                </a:solidFill>
              </a:rPr>
              <a:t>? </a:t>
            </a:r>
          </a:p>
          <a:p>
            <a:endParaRPr lang="cs-CZ" dirty="0">
              <a:solidFill>
                <a:schemeClr val="accent3">
                  <a:lumMod val="50000"/>
                </a:schemeClr>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35" y="1"/>
            <a:ext cx="4910879" cy="655468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0" y="6554688"/>
            <a:ext cx="4924014" cy="369332"/>
          </a:xfrm>
          <a:prstGeom prst="rect">
            <a:avLst/>
          </a:prstGeom>
          <a:noFill/>
          <a:ln>
            <a:solidFill>
              <a:schemeClr val="tx1"/>
            </a:solidFill>
          </a:ln>
        </p:spPr>
        <p:txBody>
          <a:bodyPr wrap="square" rtlCol="0">
            <a:spAutoFit/>
          </a:bodyPr>
          <a:lstStyle/>
          <a:p>
            <a:r>
              <a:rPr lang="cs-CZ" dirty="0" smtClean="0">
                <a:effectLst/>
              </a:rPr>
              <a:t>	      </a:t>
            </a:r>
            <a:r>
              <a:rPr lang="cs-CZ" dirty="0" err="1" smtClean="0">
                <a:effectLst/>
              </a:rPr>
              <a:t>The</a:t>
            </a:r>
            <a:r>
              <a:rPr lang="cs-CZ" dirty="0" smtClean="0">
                <a:effectLst/>
              </a:rPr>
              <a:t> </a:t>
            </a:r>
            <a:r>
              <a:rPr lang="cs-CZ" dirty="0" err="1" smtClean="0">
                <a:effectLst/>
              </a:rPr>
              <a:t>two-legged</a:t>
            </a:r>
            <a:r>
              <a:rPr lang="cs-CZ" dirty="0" smtClean="0">
                <a:effectLst/>
              </a:rPr>
              <a:t> </a:t>
            </a:r>
            <a:r>
              <a:rPr lang="cs-CZ" dirty="0" err="1" smtClean="0">
                <a:effectLst/>
              </a:rPr>
              <a:t>tree</a:t>
            </a:r>
            <a:endParaRPr lang="cs-CZ" dirty="0"/>
          </a:p>
        </p:txBody>
      </p:sp>
    </p:spTree>
    <p:extLst>
      <p:ext uri="{BB962C8B-B14F-4D97-AF65-F5344CB8AC3E}">
        <p14:creationId xmlns:p14="http://schemas.microsoft.com/office/powerpoint/2010/main" val="28428299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1"/>
            <a:ext cx="9144000" cy="836711"/>
          </a:xfrm>
          <a:solidFill>
            <a:schemeClr val="accent3">
              <a:lumMod val="60000"/>
              <a:lumOff val="40000"/>
            </a:schemeClr>
          </a:solidFill>
          <a:ln>
            <a:solidFill>
              <a:schemeClr val="tx1"/>
            </a:solidFill>
          </a:ln>
        </p:spPr>
        <p:txBody>
          <a:bodyPr>
            <a:normAutofit fontScale="90000"/>
          </a:bodyPr>
          <a:lstStyle/>
          <a:p>
            <a:r>
              <a:rPr lang="cs-CZ" sz="3200" dirty="0" smtClean="0"/>
              <a:t>WHAT SHOULD YOU KNOW ABOUT ENVIRONMENTAL PROTECTION? </a:t>
            </a:r>
            <a:endParaRPr lang="cs-CZ" sz="3200" dirty="0"/>
          </a:p>
        </p:txBody>
      </p:sp>
      <p:sp>
        <p:nvSpPr>
          <p:cNvPr id="3" name="Zástupný symbol pro obsah 2"/>
          <p:cNvSpPr>
            <a:spLocks noGrp="1"/>
          </p:cNvSpPr>
          <p:nvPr>
            <p:ph idx="1"/>
          </p:nvPr>
        </p:nvSpPr>
        <p:spPr>
          <a:xfrm>
            <a:off x="1713018" y="841617"/>
            <a:ext cx="7430982" cy="6016383"/>
          </a:xfrm>
          <a:blipFill>
            <a:blip r:embed="rId2"/>
            <a:tile tx="0" ty="0" sx="100000" sy="100000" flip="none" algn="tl"/>
          </a:blipFill>
          <a:ln>
            <a:solidFill>
              <a:schemeClr val="tx1"/>
            </a:solidFill>
          </a:ln>
        </p:spPr>
        <p:txBody>
          <a:bodyPr>
            <a:noAutofit/>
          </a:bodyPr>
          <a:lstStyle/>
          <a:p>
            <a:pPr marL="0" indent="0">
              <a:buNone/>
            </a:pPr>
            <a:r>
              <a:rPr lang="en-US" sz="2000" b="1" dirty="0" smtClean="0">
                <a:hlinkClick r:id="rId3"/>
              </a:rPr>
              <a:t>Reduce</a:t>
            </a:r>
            <a:r>
              <a:rPr lang="en-US" sz="2000" b="1" dirty="0">
                <a:hlinkClick r:id="rId3"/>
              </a:rPr>
              <a:t>, Reuse, and Recycle </a:t>
            </a:r>
            <a:endParaRPr lang="en-US" sz="2000" b="1" dirty="0" smtClean="0">
              <a:effectLst/>
            </a:endParaRPr>
          </a:p>
          <a:p>
            <a:pPr marL="0" indent="0">
              <a:buNone/>
            </a:pPr>
            <a:r>
              <a:rPr lang="en-US" sz="2000" dirty="0" smtClean="0">
                <a:effectLst/>
              </a:rPr>
              <a:t>Learn </a:t>
            </a:r>
            <a:r>
              <a:rPr lang="cs-CZ" sz="2000" dirty="0" smtClean="0">
                <a:effectLst/>
              </a:rPr>
              <a:t>more </a:t>
            </a:r>
            <a:r>
              <a:rPr lang="en-US" sz="2000" dirty="0" smtClean="0">
                <a:effectLst/>
              </a:rPr>
              <a:t>about the importance and value of recycling, and how different materials are created and reused. </a:t>
            </a:r>
            <a:endParaRPr lang="cs-CZ" sz="2000" dirty="0" smtClean="0">
              <a:effectLst/>
            </a:endParaRPr>
          </a:p>
          <a:p>
            <a:pPr marL="0" indent="0">
              <a:buNone/>
            </a:pPr>
            <a:r>
              <a:rPr lang="cs-CZ" sz="2000" b="1" dirty="0" smtClean="0">
                <a:effectLst/>
                <a:hlinkClick r:id="rId4"/>
              </a:rPr>
              <a:t>C</a:t>
            </a:r>
            <a:r>
              <a:rPr lang="en-US" sz="2000" b="1" dirty="0" err="1" smtClean="0">
                <a:effectLst/>
                <a:hlinkClick r:id="rId4"/>
              </a:rPr>
              <a:t>omposting</a:t>
            </a:r>
            <a:r>
              <a:rPr lang="en-US" sz="2000" dirty="0" smtClean="0">
                <a:effectLst/>
                <a:hlinkClick r:id="rId4"/>
              </a:rPr>
              <a:t> </a:t>
            </a:r>
            <a:endParaRPr lang="cs-CZ" sz="2000" dirty="0" smtClean="0">
              <a:effectLst/>
            </a:endParaRPr>
          </a:p>
          <a:p>
            <a:pPr marL="0" indent="0">
              <a:buNone/>
            </a:pPr>
            <a:r>
              <a:rPr lang="en-US" sz="2000" dirty="0" smtClean="0">
                <a:effectLst/>
              </a:rPr>
              <a:t>Investigate the science of composting </a:t>
            </a:r>
            <a:r>
              <a:rPr lang="cs-CZ" sz="2000" dirty="0" err="1" smtClean="0">
                <a:effectLst/>
              </a:rPr>
              <a:t>scraps</a:t>
            </a:r>
            <a:r>
              <a:rPr lang="cs-CZ" sz="2000" dirty="0" smtClean="0">
                <a:effectLst/>
              </a:rPr>
              <a:t> </a:t>
            </a:r>
            <a:r>
              <a:rPr lang="en-US" sz="2000" dirty="0" smtClean="0">
                <a:effectLst/>
              </a:rPr>
              <a:t>and its advantages to our environment. </a:t>
            </a:r>
            <a:endParaRPr lang="cs-CZ" sz="2000" dirty="0" smtClean="0">
              <a:effectLst/>
            </a:endParaRPr>
          </a:p>
          <a:p>
            <a:pPr marL="0" indent="0">
              <a:buNone/>
            </a:pPr>
            <a:endParaRPr lang="cs-CZ" sz="2000" dirty="0" smtClean="0">
              <a:effectLst/>
            </a:endParaRPr>
          </a:p>
          <a:p>
            <a:pPr marL="0" indent="0">
              <a:buNone/>
            </a:pPr>
            <a:r>
              <a:rPr lang="en-US" sz="2000" b="1" dirty="0" smtClean="0">
                <a:effectLst/>
                <a:hlinkClick r:id="rId5"/>
              </a:rPr>
              <a:t>Water Conservation </a:t>
            </a:r>
            <a:endParaRPr lang="cs-CZ" sz="2000" b="1" dirty="0" smtClean="0">
              <a:effectLst/>
            </a:endParaRPr>
          </a:p>
          <a:p>
            <a:pPr marL="0" indent="0">
              <a:buNone/>
            </a:pPr>
            <a:r>
              <a:rPr lang="en-US" sz="2000" dirty="0" smtClean="0">
                <a:effectLst/>
              </a:rPr>
              <a:t>Embark to discover how you can conserve water in every daily routine</a:t>
            </a:r>
            <a:r>
              <a:rPr lang="cs-CZ" sz="2000" dirty="0" smtClean="0">
                <a:effectLst/>
              </a:rPr>
              <a:t>.</a:t>
            </a:r>
          </a:p>
          <a:p>
            <a:pPr marL="0" indent="0">
              <a:buNone/>
            </a:pPr>
            <a:r>
              <a:rPr lang="en-US" sz="2000" b="1" dirty="0" smtClean="0">
                <a:effectLst/>
                <a:hlinkClick r:id="rId6"/>
              </a:rPr>
              <a:t>Gas Emissions </a:t>
            </a:r>
            <a:endParaRPr lang="cs-CZ" sz="2000" b="1" dirty="0" smtClean="0">
              <a:effectLst/>
            </a:endParaRPr>
          </a:p>
          <a:p>
            <a:pPr marL="0" indent="0">
              <a:buNone/>
            </a:pPr>
            <a:r>
              <a:rPr lang="en-US" sz="2000" dirty="0" smtClean="0">
                <a:effectLst/>
              </a:rPr>
              <a:t>Discover how and why gas emissions contribute to the crisis of global warming and have a big impact on our planet</a:t>
            </a:r>
            <a:r>
              <a:rPr lang="cs-CZ" sz="2000" dirty="0" smtClean="0">
                <a:effectLst/>
              </a:rPr>
              <a:t>.</a:t>
            </a:r>
            <a:endParaRPr lang="cs-CZ" sz="2000" b="1" dirty="0" smtClean="0">
              <a:effectLst/>
              <a:hlinkClick r:id="rId7"/>
            </a:endParaRPr>
          </a:p>
          <a:p>
            <a:pPr marL="0" indent="0">
              <a:buNone/>
            </a:pPr>
            <a:r>
              <a:rPr lang="en-US" sz="2000" b="1" dirty="0" smtClean="0">
                <a:effectLst/>
                <a:hlinkClick r:id="rId7"/>
              </a:rPr>
              <a:t>Natural Resources </a:t>
            </a:r>
            <a:endParaRPr lang="cs-CZ" sz="2000" b="1" dirty="0" smtClean="0">
              <a:effectLst/>
            </a:endParaRPr>
          </a:p>
          <a:p>
            <a:pPr marL="0" indent="0">
              <a:buNone/>
            </a:pPr>
            <a:r>
              <a:rPr lang="en-US" sz="2000" dirty="0" smtClean="0">
                <a:effectLst/>
              </a:rPr>
              <a:t>Learn to identify renewable versus nonrenewable resources, their origins, and how humans use them in their daily lives.</a:t>
            </a:r>
            <a:endParaRPr lang="cs-CZ" sz="2000" dirty="0" smtClean="0">
              <a:effectLst/>
            </a:endParaRPr>
          </a:p>
          <a:p>
            <a:pPr marL="0" indent="0">
              <a:buNone/>
            </a:pPr>
            <a:r>
              <a:rPr lang="en-US" sz="2000" dirty="0" smtClean="0">
                <a:effectLst/>
              </a:rPr>
              <a:t> </a:t>
            </a:r>
            <a:r>
              <a:rPr lang="en-US" sz="2000" b="1" dirty="0" smtClean="0">
                <a:effectLst/>
                <a:hlinkClick r:id="rId8"/>
              </a:rPr>
              <a:t>REDUCE, REUSE, RECYCLE to Save the Earth! </a:t>
            </a:r>
            <a:endParaRPr lang="en-US" sz="2000" b="1" dirty="0" smtClean="0">
              <a:effectLst/>
            </a:endParaRPr>
          </a:p>
        </p:txBody>
      </p:sp>
      <p:pic>
        <p:nvPicPr>
          <p:cNvPr id="12290" name="Picture 2" descr="Reduce, Reuse, and Recycle Lesson (Grade 3) by Joey Savoy">
            <a:hlinkClick r:id="rId3"/>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 y="841617"/>
            <a:ext cx="1712909" cy="119505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2291" name="Picture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9830" y="2062500"/>
            <a:ext cx="1732738" cy="125038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2" name="Picture 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9830" y="3312889"/>
            <a:ext cx="1732738" cy="122272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3" name="Picture 5"/>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2358" y="4495676"/>
            <a:ext cx="1745376" cy="113593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4" name="Picture 6"/>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5371" y="5631615"/>
            <a:ext cx="1728279" cy="122638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5" name="Picture 7"/>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252520" y="53249"/>
            <a:ext cx="2931549" cy="2045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44511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836712"/>
          </a:xfrm>
          <a:solidFill>
            <a:schemeClr val="accent3">
              <a:lumMod val="60000"/>
              <a:lumOff val="40000"/>
            </a:schemeClr>
          </a:solidFill>
          <a:ln>
            <a:solidFill>
              <a:schemeClr val="tx1"/>
            </a:solidFill>
          </a:ln>
        </p:spPr>
        <p:txBody>
          <a:bodyPr/>
          <a:lstStyle/>
          <a:p>
            <a:r>
              <a:rPr lang="cs-CZ" dirty="0" smtClean="0"/>
              <a:t>EARTH DAY ACTIVITIES</a:t>
            </a:r>
            <a:endParaRPr lang="cs-CZ" dirty="0"/>
          </a:p>
        </p:txBody>
      </p:sp>
      <p:sp>
        <p:nvSpPr>
          <p:cNvPr id="3" name="Zástupný symbol pro obsah 2"/>
          <p:cNvSpPr>
            <a:spLocks noGrp="1"/>
          </p:cNvSpPr>
          <p:nvPr>
            <p:ph idx="1"/>
          </p:nvPr>
        </p:nvSpPr>
        <p:spPr>
          <a:xfrm>
            <a:off x="0" y="836712"/>
            <a:ext cx="9144000" cy="6021288"/>
          </a:xfrm>
          <a:blipFill>
            <a:blip r:embed="rId2"/>
            <a:tile tx="0" ty="0" sx="100000" sy="100000" flip="none" algn="tl"/>
          </a:blipFill>
          <a:ln>
            <a:solidFill>
              <a:schemeClr val="tx1"/>
            </a:solidFill>
          </a:ln>
        </p:spPr>
        <p:txBody>
          <a:bodyPr>
            <a:normAutofit/>
          </a:bodyPr>
          <a:lstStyle/>
          <a:p>
            <a:r>
              <a:rPr lang="cs-CZ" sz="2800" dirty="0" smtClean="0"/>
              <a:t>Benefit </a:t>
            </a:r>
            <a:r>
              <a:rPr lang="cs-CZ" sz="2800" dirty="0" err="1" smtClean="0"/>
              <a:t>concerts</a:t>
            </a:r>
            <a:r>
              <a:rPr lang="cs-CZ" sz="2800" dirty="0" smtClean="0"/>
              <a:t> </a:t>
            </a:r>
            <a:r>
              <a:rPr lang="cs-CZ" sz="2800" dirty="0" err="1" smtClean="0"/>
              <a:t>take</a:t>
            </a:r>
            <a:r>
              <a:rPr lang="cs-CZ" sz="2800" dirty="0" smtClean="0"/>
              <a:t> place</a:t>
            </a:r>
          </a:p>
          <a:p>
            <a:pPr marL="0" indent="0">
              <a:buNone/>
            </a:pPr>
            <a:r>
              <a:rPr lang="cs-CZ" sz="2800" dirty="0"/>
              <a:t> </a:t>
            </a:r>
            <a:r>
              <a:rPr lang="cs-CZ" sz="2800" dirty="0" smtClean="0"/>
              <a:t>    </a:t>
            </a:r>
            <a:r>
              <a:rPr lang="cs-CZ" sz="2800" dirty="0" err="1" smtClean="0"/>
              <a:t>around</a:t>
            </a:r>
            <a:r>
              <a:rPr lang="cs-CZ" sz="2800" dirty="0" smtClean="0"/>
              <a:t> </a:t>
            </a:r>
            <a:r>
              <a:rPr lang="cs-CZ" sz="2800" dirty="0" err="1" smtClean="0"/>
              <a:t>the</a:t>
            </a:r>
            <a:r>
              <a:rPr lang="cs-CZ" sz="2800" dirty="0" smtClean="0"/>
              <a:t> </a:t>
            </a:r>
            <a:r>
              <a:rPr lang="cs-CZ" sz="2800" dirty="0" err="1" smtClean="0"/>
              <a:t>world</a:t>
            </a:r>
            <a:r>
              <a:rPr lang="cs-CZ" sz="2800" dirty="0" smtClean="0"/>
              <a:t>.  </a:t>
            </a:r>
            <a:r>
              <a:rPr lang="cs-CZ" sz="2800" dirty="0" err="1" smtClean="0"/>
              <a:t>The</a:t>
            </a:r>
            <a:r>
              <a:rPr lang="cs-CZ" sz="2800" dirty="0" smtClean="0"/>
              <a:t> </a:t>
            </a:r>
          </a:p>
          <a:p>
            <a:pPr marL="0" indent="0">
              <a:buNone/>
            </a:pPr>
            <a:r>
              <a:rPr lang="cs-CZ" sz="2800" dirty="0"/>
              <a:t> </a:t>
            </a:r>
            <a:r>
              <a:rPr lang="cs-CZ" sz="2800" dirty="0" smtClean="0"/>
              <a:t>    </a:t>
            </a:r>
            <a:r>
              <a:rPr lang="cs-CZ" sz="2800" dirty="0" err="1" smtClean="0"/>
              <a:t>concerts</a:t>
            </a:r>
            <a:r>
              <a:rPr lang="cs-CZ" sz="2800" dirty="0" smtClean="0"/>
              <a:t> </a:t>
            </a:r>
            <a:r>
              <a:rPr lang="cs-CZ" sz="2800" dirty="0" err="1" smtClean="0"/>
              <a:t>fight</a:t>
            </a:r>
            <a:r>
              <a:rPr lang="cs-CZ" sz="2800" dirty="0" smtClean="0"/>
              <a:t> </a:t>
            </a:r>
            <a:r>
              <a:rPr lang="cs-CZ" sz="2800" dirty="0" err="1" smtClean="0"/>
              <a:t>against</a:t>
            </a:r>
            <a:r>
              <a:rPr lang="cs-CZ" sz="2800" dirty="0" smtClean="0"/>
              <a:t> </a:t>
            </a:r>
          </a:p>
          <a:p>
            <a:pPr marL="0" indent="0">
              <a:buNone/>
            </a:pPr>
            <a:r>
              <a:rPr lang="cs-CZ" sz="2800" dirty="0"/>
              <a:t> </a:t>
            </a:r>
            <a:r>
              <a:rPr lang="cs-CZ" sz="2800" dirty="0" smtClean="0"/>
              <a:t>    </a:t>
            </a:r>
            <a:r>
              <a:rPr lang="cs-CZ" sz="2800" dirty="0" err="1" smtClean="0"/>
              <a:t>climate</a:t>
            </a:r>
            <a:r>
              <a:rPr lang="cs-CZ" sz="2800" dirty="0" smtClean="0"/>
              <a:t>  </a:t>
            </a:r>
            <a:r>
              <a:rPr lang="cs-CZ" sz="2800" dirty="0" err="1" smtClean="0"/>
              <a:t>changes</a:t>
            </a:r>
            <a:r>
              <a:rPr lang="cs-CZ" sz="2800" dirty="0" smtClean="0"/>
              <a:t>.</a:t>
            </a:r>
          </a:p>
          <a:p>
            <a:r>
              <a:rPr lang="cs-CZ" sz="2800" dirty="0" smtClean="0"/>
              <a:t>Many </a:t>
            </a:r>
            <a:r>
              <a:rPr lang="cs-CZ" sz="2800" dirty="0" err="1" smtClean="0"/>
              <a:t>famous</a:t>
            </a:r>
            <a:r>
              <a:rPr lang="cs-CZ" sz="2800" dirty="0" smtClean="0"/>
              <a:t> </a:t>
            </a:r>
            <a:r>
              <a:rPr lang="cs-CZ" sz="2800" dirty="0" err="1" smtClean="0"/>
              <a:t>people</a:t>
            </a:r>
            <a:r>
              <a:rPr lang="cs-CZ" sz="2800" dirty="0" smtClean="0"/>
              <a:t> </a:t>
            </a:r>
          </a:p>
          <a:p>
            <a:pPr marL="0" indent="0">
              <a:buNone/>
            </a:pPr>
            <a:r>
              <a:rPr lang="cs-CZ" sz="2800" dirty="0" smtClean="0"/>
              <a:t>     support </a:t>
            </a:r>
            <a:r>
              <a:rPr lang="cs-CZ" sz="2800" dirty="0" err="1" smtClean="0"/>
              <a:t>environmental</a:t>
            </a:r>
            <a:r>
              <a:rPr lang="cs-CZ" sz="2800" dirty="0" smtClean="0"/>
              <a:t> </a:t>
            </a:r>
          </a:p>
          <a:p>
            <a:pPr marL="0" indent="0">
              <a:buNone/>
            </a:pPr>
            <a:r>
              <a:rPr lang="cs-CZ" sz="2800" dirty="0"/>
              <a:t> </a:t>
            </a:r>
            <a:r>
              <a:rPr lang="cs-CZ" sz="2800" dirty="0" smtClean="0"/>
              <a:t>    </a:t>
            </a:r>
            <a:r>
              <a:rPr lang="cs-CZ" sz="2800" dirty="0" err="1" smtClean="0"/>
              <a:t>protection</a:t>
            </a:r>
            <a:r>
              <a:rPr lang="cs-CZ" sz="2800" dirty="0" smtClean="0"/>
              <a:t>, </a:t>
            </a:r>
            <a:r>
              <a:rPr lang="cs-CZ" sz="2800" dirty="0" err="1" smtClean="0"/>
              <a:t>e.g</a:t>
            </a:r>
            <a:r>
              <a:rPr lang="cs-CZ" sz="2800" dirty="0" smtClean="0"/>
              <a:t>. </a:t>
            </a:r>
            <a:r>
              <a:rPr lang="cs-CZ" sz="2800" dirty="0" err="1" smtClean="0"/>
              <a:t>Pierce</a:t>
            </a:r>
            <a:r>
              <a:rPr lang="cs-CZ" sz="2800" dirty="0" smtClean="0"/>
              <a:t> </a:t>
            </a:r>
          </a:p>
          <a:p>
            <a:pPr marL="0" indent="0">
              <a:buNone/>
            </a:pPr>
            <a:r>
              <a:rPr lang="cs-CZ" sz="2800" dirty="0"/>
              <a:t> </a:t>
            </a:r>
            <a:r>
              <a:rPr lang="cs-CZ" sz="2800" dirty="0" smtClean="0"/>
              <a:t>    </a:t>
            </a:r>
            <a:r>
              <a:rPr lang="cs-CZ" sz="2800" dirty="0" err="1" smtClean="0"/>
              <a:t>Brosnan</a:t>
            </a:r>
            <a:r>
              <a:rPr lang="cs-CZ" sz="2800" dirty="0" smtClean="0"/>
              <a:t>, Leonardo </a:t>
            </a:r>
          </a:p>
          <a:p>
            <a:pPr marL="0" indent="0">
              <a:buNone/>
            </a:pPr>
            <a:r>
              <a:rPr lang="cs-CZ" sz="2800" dirty="0"/>
              <a:t> </a:t>
            </a:r>
            <a:r>
              <a:rPr lang="cs-CZ" sz="2800" dirty="0" smtClean="0"/>
              <a:t>    </a:t>
            </a:r>
            <a:r>
              <a:rPr lang="cs-CZ" sz="2800" dirty="0" err="1" smtClean="0"/>
              <a:t>DiCaprio</a:t>
            </a:r>
            <a:r>
              <a:rPr lang="cs-CZ" sz="2800" dirty="0" smtClean="0"/>
              <a:t>, </a:t>
            </a:r>
            <a:r>
              <a:rPr lang="cs-CZ" sz="2800" dirty="0" err="1" smtClean="0"/>
              <a:t>Sting</a:t>
            </a:r>
            <a:r>
              <a:rPr lang="cs-CZ" sz="2800" dirty="0" smtClean="0"/>
              <a:t>, Bon </a:t>
            </a:r>
            <a:r>
              <a:rPr lang="cs-CZ" sz="2800" dirty="0" err="1" smtClean="0"/>
              <a:t>Jovi</a:t>
            </a:r>
            <a:r>
              <a:rPr lang="cs-CZ" sz="2800" dirty="0" smtClean="0"/>
              <a:t> </a:t>
            </a:r>
            <a:r>
              <a:rPr lang="cs-CZ" sz="2800" dirty="0" err="1" smtClean="0"/>
              <a:t>etc</a:t>
            </a:r>
            <a:r>
              <a:rPr lang="cs-CZ" sz="2800" dirty="0" smtClean="0"/>
              <a:t>.</a:t>
            </a:r>
          </a:p>
          <a:p>
            <a:r>
              <a:rPr lang="cs-CZ" sz="2800" dirty="0" err="1" smtClean="0"/>
              <a:t>Earth</a:t>
            </a:r>
            <a:r>
              <a:rPr lang="cs-CZ" sz="2800" dirty="0" smtClean="0"/>
              <a:t> Run </a:t>
            </a:r>
            <a:r>
              <a:rPr lang="cs-CZ" sz="2800" dirty="0" err="1" smtClean="0"/>
              <a:t>for</a:t>
            </a:r>
            <a:r>
              <a:rPr lang="cs-CZ" sz="2800" dirty="0" smtClean="0"/>
              <a:t> </a:t>
            </a:r>
            <a:r>
              <a:rPr lang="cs-CZ" sz="2800" dirty="0" err="1" smtClean="0"/>
              <a:t>Water</a:t>
            </a:r>
            <a:r>
              <a:rPr lang="cs-CZ" sz="2800" dirty="0" smtClean="0"/>
              <a:t> </a:t>
            </a:r>
            <a:r>
              <a:rPr lang="cs-CZ" sz="2800" dirty="0" err="1" smtClean="0"/>
              <a:t>took</a:t>
            </a:r>
            <a:r>
              <a:rPr lang="cs-CZ" sz="2800" dirty="0" smtClean="0"/>
              <a:t> place in 2010 </a:t>
            </a:r>
            <a:r>
              <a:rPr lang="cs-CZ" sz="2800" dirty="0" err="1" smtClean="0"/>
              <a:t>around</a:t>
            </a:r>
            <a:r>
              <a:rPr lang="cs-CZ" sz="2800" dirty="0" smtClean="0"/>
              <a:t> </a:t>
            </a:r>
            <a:r>
              <a:rPr lang="cs-CZ" sz="2800" dirty="0" err="1" smtClean="0"/>
              <a:t>the</a:t>
            </a:r>
            <a:r>
              <a:rPr lang="cs-CZ" sz="2800" dirty="0" smtClean="0"/>
              <a:t> </a:t>
            </a:r>
            <a:r>
              <a:rPr lang="cs-CZ" sz="2800" dirty="0" err="1" smtClean="0"/>
              <a:t>world</a:t>
            </a:r>
            <a:r>
              <a:rPr lang="cs-CZ" sz="2800" dirty="0"/>
              <a:t> </a:t>
            </a:r>
            <a:r>
              <a:rPr lang="cs-CZ" sz="2800" dirty="0" smtClean="0"/>
              <a:t>to </a:t>
            </a:r>
            <a:r>
              <a:rPr lang="cs-CZ" sz="2800" dirty="0" err="1" smtClean="0"/>
              <a:t>secure</a:t>
            </a:r>
            <a:r>
              <a:rPr lang="cs-CZ" sz="2800" dirty="0" smtClean="0"/>
              <a:t> </a:t>
            </a:r>
            <a:r>
              <a:rPr lang="cs-CZ" sz="2800" dirty="0" err="1" smtClean="0"/>
              <a:t>water</a:t>
            </a:r>
            <a:r>
              <a:rPr lang="cs-CZ" sz="2800" dirty="0" smtClean="0"/>
              <a:t> and </a:t>
            </a:r>
            <a:r>
              <a:rPr lang="cs-CZ" sz="2800" dirty="0" err="1" smtClean="0"/>
              <a:t>help</a:t>
            </a:r>
            <a:r>
              <a:rPr lang="cs-CZ" sz="2800" dirty="0" smtClean="0"/>
              <a:t> to </a:t>
            </a:r>
            <a:r>
              <a:rPr lang="cs-CZ" sz="2800" dirty="0" err="1" smtClean="0"/>
              <a:t>solve</a:t>
            </a:r>
            <a:r>
              <a:rPr lang="cs-CZ" sz="2800" dirty="0" smtClean="0"/>
              <a:t> </a:t>
            </a:r>
            <a:r>
              <a:rPr lang="cs-CZ" sz="2800" dirty="0" err="1" smtClean="0"/>
              <a:t>the</a:t>
            </a:r>
            <a:r>
              <a:rPr lang="cs-CZ" sz="2800" dirty="0" smtClean="0"/>
              <a:t> </a:t>
            </a:r>
            <a:r>
              <a:rPr lang="cs-CZ" sz="2800" dirty="0" err="1" smtClean="0"/>
              <a:t>water</a:t>
            </a:r>
            <a:r>
              <a:rPr lang="cs-CZ" sz="2800" dirty="0" smtClean="0"/>
              <a:t> </a:t>
            </a:r>
            <a:r>
              <a:rPr lang="cs-CZ" sz="2800" dirty="0" err="1" smtClean="0"/>
              <a:t>crisis</a:t>
            </a:r>
            <a:r>
              <a:rPr lang="cs-CZ" sz="2800" dirty="0" smtClean="0"/>
              <a:t>.</a:t>
            </a:r>
          </a:p>
          <a:p>
            <a:endParaRPr lang="cs-CZ" sz="2800" dirty="0" smtClean="0"/>
          </a:p>
          <a:p>
            <a:endParaRPr lang="cs-CZ" sz="28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841795"/>
            <a:ext cx="4427984" cy="316835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4707632" y="4005064"/>
            <a:ext cx="4427984" cy="369332"/>
          </a:xfrm>
          <a:prstGeom prst="rect">
            <a:avLst/>
          </a:prstGeom>
          <a:solidFill>
            <a:schemeClr val="bg1"/>
          </a:solidFill>
          <a:ln>
            <a:solidFill>
              <a:schemeClr val="tx1"/>
            </a:solidFill>
          </a:ln>
        </p:spPr>
        <p:txBody>
          <a:bodyPr wrap="square" rtlCol="0">
            <a:spAutoFit/>
          </a:bodyPr>
          <a:lstStyle/>
          <a:p>
            <a:r>
              <a:rPr lang="cs-CZ" dirty="0" smtClean="0"/>
              <a:t>	    </a:t>
            </a:r>
            <a:r>
              <a:rPr lang="cs-CZ" dirty="0" err="1" smtClean="0"/>
              <a:t>Hug</a:t>
            </a:r>
            <a:r>
              <a:rPr lang="cs-CZ" dirty="0" smtClean="0"/>
              <a:t> a </a:t>
            </a:r>
            <a:r>
              <a:rPr lang="cs-CZ" dirty="0" err="1" smtClean="0"/>
              <a:t>tree</a:t>
            </a:r>
            <a:r>
              <a:rPr lang="cs-CZ" dirty="0" smtClean="0"/>
              <a:t> on </a:t>
            </a:r>
            <a:r>
              <a:rPr lang="cs-CZ" dirty="0" err="1" smtClean="0"/>
              <a:t>Earth</a:t>
            </a:r>
            <a:r>
              <a:rPr lang="cs-CZ" dirty="0" smtClean="0"/>
              <a:t> </a:t>
            </a:r>
            <a:r>
              <a:rPr lang="cs-CZ" dirty="0" err="1" smtClean="0"/>
              <a:t>Day</a:t>
            </a:r>
            <a:endParaRPr lang="cs-CZ" dirty="0"/>
          </a:p>
        </p:txBody>
      </p:sp>
    </p:spTree>
    <p:extLst>
      <p:ext uri="{BB962C8B-B14F-4D97-AF65-F5344CB8AC3E}">
        <p14:creationId xmlns:p14="http://schemas.microsoft.com/office/powerpoint/2010/main" val="19022270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8686800" cy="1772816"/>
          </a:xfrm>
          <a:solidFill>
            <a:schemeClr val="accent3">
              <a:lumMod val="60000"/>
              <a:lumOff val="40000"/>
            </a:schemeClr>
          </a:solidFill>
          <a:ln>
            <a:solidFill>
              <a:schemeClr val="tx1"/>
            </a:solidFill>
          </a:ln>
        </p:spPr>
        <p:txBody>
          <a:bodyPr>
            <a:noAutofit/>
          </a:bodyPr>
          <a:lstStyle/>
          <a:p>
            <a:pPr algn="l"/>
            <a:r>
              <a:rPr lang="cs-CZ" sz="3600" b="1" dirty="0" smtClean="0"/>
              <a:t>     </a:t>
            </a:r>
            <a:r>
              <a:rPr lang="en-US" sz="3600" b="1" dirty="0" smtClean="0"/>
              <a:t>Take </a:t>
            </a:r>
            <a:r>
              <a:rPr lang="en-US" sz="3600" b="1" dirty="0"/>
              <a:t>a break and thank </a:t>
            </a:r>
            <a:r>
              <a:rPr lang="cs-CZ" sz="3600" b="1" dirty="0" smtClean="0"/>
              <a:t/>
            </a:r>
            <a:br>
              <a:rPr lang="cs-CZ" sz="3600" b="1" dirty="0" smtClean="0"/>
            </a:br>
            <a:r>
              <a:rPr lang="cs-CZ" sz="3600" b="1" dirty="0" smtClean="0"/>
              <a:t>     </a:t>
            </a:r>
            <a:r>
              <a:rPr lang="en-US" sz="3600" b="1" dirty="0" smtClean="0"/>
              <a:t>a </a:t>
            </a:r>
            <a:r>
              <a:rPr lang="en-US" sz="3600" b="1" dirty="0"/>
              <a:t>rainforest during </a:t>
            </a:r>
            <a:r>
              <a:rPr lang="en-US" sz="3600" b="1" dirty="0" smtClean="0"/>
              <a:t>Earth</a:t>
            </a:r>
            <a:r>
              <a:rPr lang="cs-CZ" sz="3600" b="1" dirty="0" smtClean="0"/>
              <a:t/>
            </a:r>
            <a:br>
              <a:rPr lang="cs-CZ" sz="3600" b="1" dirty="0" smtClean="0"/>
            </a:br>
            <a:r>
              <a:rPr lang="en-US" sz="3600" b="1" dirty="0" smtClean="0"/>
              <a:t> </a:t>
            </a:r>
            <a:r>
              <a:rPr lang="cs-CZ" sz="3600" b="1" dirty="0" smtClean="0"/>
              <a:t>    </a:t>
            </a:r>
            <a:r>
              <a:rPr lang="en-US" sz="3600" b="1" dirty="0" smtClean="0"/>
              <a:t>Week </a:t>
            </a:r>
            <a:r>
              <a:rPr lang="en-US" sz="3600" b="1" dirty="0"/>
              <a:t>2012!</a:t>
            </a:r>
            <a:endParaRPr lang="cs-CZ" sz="3600" b="1" dirty="0"/>
          </a:p>
        </p:txBody>
      </p:sp>
      <p:sp>
        <p:nvSpPr>
          <p:cNvPr id="3" name="Zástupný symbol pro obsah 2"/>
          <p:cNvSpPr>
            <a:spLocks noGrp="1"/>
          </p:cNvSpPr>
          <p:nvPr>
            <p:ph idx="1"/>
          </p:nvPr>
        </p:nvSpPr>
        <p:spPr>
          <a:xfrm>
            <a:off x="0" y="1772816"/>
            <a:ext cx="9144000" cy="5085184"/>
          </a:xfrm>
          <a:blipFill>
            <a:blip r:embed="rId2"/>
            <a:tile tx="0" ty="0" sx="100000" sy="100000" flip="none" algn="tl"/>
          </a:blipFill>
          <a:ln>
            <a:solidFill>
              <a:schemeClr val="tx1"/>
            </a:solidFill>
          </a:ln>
        </p:spPr>
        <p:txBody>
          <a:bodyPr>
            <a:normAutofit fontScale="85000" lnSpcReduction="10000"/>
          </a:bodyPr>
          <a:lstStyle/>
          <a:p>
            <a:r>
              <a:rPr lang="en-US" dirty="0" smtClean="0">
                <a:effectLst/>
              </a:rPr>
              <a:t>On Earth Day take a moment to think about the value of our rainforests and appreciate the air around you. This year, do something to make an impact.... Take a breath, thank a rainforest!</a:t>
            </a:r>
          </a:p>
          <a:p>
            <a:r>
              <a:rPr lang="en-US" dirty="0" smtClean="0">
                <a:effectLst/>
              </a:rPr>
              <a:t>Through photosynthesis, rainforests play a vital role in the processing of atmospheric carbon dioxide into breathable oxygen. Every hectare of rainforest absorbs approximately one ton of carbon dioxide per year. Currently, rainforests are being cut or burned down at a rate of about 0.6 hectares (1.5 acres) per second, to make way for pastures and cash crops or to harvest timber. We’re cutting down our own life source</a:t>
            </a:r>
            <a:r>
              <a:rPr lang="cs-CZ" dirty="0" smtClean="0">
                <a:effectLst/>
              </a:rPr>
              <a:t>.</a:t>
            </a:r>
            <a:r>
              <a:rPr lang="en-US" dirty="0" smtClean="0">
                <a:effectLst/>
              </a:rPr>
              <a:t> RainforestPartnership.org is working with local communities to change that.</a:t>
            </a:r>
          </a:p>
          <a:p>
            <a:endParaRPr lang="cs-CZ" dirty="0"/>
          </a:p>
        </p:txBody>
      </p:sp>
      <p:pic>
        <p:nvPicPr>
          <p:cNvPr id="133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31276" y="0"/>
            <a:ext cx="2912724" cy="177281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72265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ovéPole 6"/>
          <p:cNvSpPr txBox="1"/>
          <p:nvPr/>
        </p:nvSpPr>
        <p:spPr>
          <a:xfrm>
            <a:off x="1" y="3356992"/>
            <a:ext cx="9143998" cy="3501008"/>
          </a:xfrm>
          <a:prstGeom prst="rect">
            <a:avLst/>
          </a:prstGeom>
          <a:blipFill>
            <a:blip r:embed="rId2"/>
            <a:tile tx="0" ty="0" sx="100000" sy="100000" flip="none" algn="tl"/>
          </a:blipFill>
          <a:ln>
            <a:solidFill>
              <a:schemeClr val="tx1"/>
            </a:solidFill>
          </a:ln>
        </p:spPr>
        <p:txBody>
          <a:bodyPr wrap="square" rtlCol="0">
            <a:spAutoFit/>
          </a:bodyPr>
          <a:lstStyle/>
          <a:p>
            <a:endParaRPr lang="cs-CZ" dirty="0"/>
          </a:p>
        </p:txBody>
      </p:sp>
      <p:sp>
        <p:nvSpPr>
          <p:cNvPr id="2" name="Nadpis 1"/>
          <p:cNvSpPr>
            <a:spLocks noGrp="1"/>
          </p:cNvSpPr>
          <p:nvPr>
            <p:ph type="title"/>
          </p:nvPr>
        </p:nvSpPr>
        <p:spPr>
          <a:xfrm>
            <a:off x="0" y="0"/>
            <a:ext cx="9144000" cy="548680"/>
          </a:xfrm>
          <a:solidFill>
            <a:schemeClr val="accent3">
              <a:lumMod val="60000"/>
              <a:lumOff val="40000"/>
            </a:schemeClr>
          </a:solidFill>
          <a:ln>
            <a:solidFill>
              <a:schemeClr val="tx1"/>
            </a:solidFill>
          </a:ln>
        </p:spPr>
        <p:txBody>
          <a:bodyPr>
            <a:normAutofit fontScale="90000"/>
          </a:bodyPr>
          <a:lstStyle/>
          <a:p>
            <a:r>
              <a:rPr lang="cs-CZ" sz="4000" dirty="0" smtClean="0"/>
              <a:t>THINK GREEN</a:t>
            </a:r>
            <a:endParaRPr lang="cs-CZ" sz="4000" dirty="0"/>
          </a:p>
        </p:txBody>
      </p:sp>
      <p:graphicFrame>
        <p:nvGraphicFramePr>
          <p:cNvPr id="5" name="Zástupný symbol pro obsah 4"/>
          <p:cNvGraphicFramePr>
            <a:graphicFrameLocks noGrp="1"/>
          </p:cNvGraphicFramePr>
          <p:nvPr>
            <p:ph idx="1"/>
            <p:extLst>
              <p:ext uri="{D42A27DB-BD31-4B8C-83A1-F6EECF244321}">
                <p14:modId xmlns:p14="http://schemas.microsoft.com/office/powerpoint/2010/main" val="1298374381"/>
              </p:ext>
            </p:extLst>
          </p:nvPr>
        </p:nvGraphicFramePr>
        <p:xfrm>
          <a:off x="1" y="3861047"/>
          <a:ext cx="9137596" cy="2996955"/>
        </p:xfrm>
        <a:graphic>
          <a:graphicData uri="http://schemas.openxmlformats.org/drawingml/2006/table">
            <a:tbl>
              <a:tblPr firstRow="1" bandRow="1">
                <a:tableStyleId>{8799B23B-EC83-4686-B30A-512413B5E67A}</a:tableStyleId>
              </a:tblPr>
              <a:tblGrid>
                <a:gridCol w="2284399"/>
                <a:gridCol w="2284399"/>
                <a:gridCol w="2284399"/>
                <a:gridCol w="2284399"/>
              </a:tblGrid>
              <a:tr h="599391">
                <a:tc>
                  <a:txBody>
                    <a:bodyPr/>
                    <a:lstStyle/>
                    <a:p>
                      <a:r>
                        <a:rPr lang="cs-CZ" sz="2400" b="1" dirty="0" smtClean="0"/>
                        <a:t> </a:t>
                      </a:r>
                      <a:r>
                        <a:rPr lang="cs-CZ" sz="2400" b="1" dirty="0" err="1" smtClean="0"/>
                        <a:t>environment</a:t>
                      </a:r>
                      <a:endParaRPr lang="cs-CZ" sz="2400" b="1" dirty="0"/>
                    </a:p>
                  </a:txBody>
                  <a:tcPr>
                    <a:solidFill>
                      <a:schemeClr val="accent3">
                        <a:lumMod val="20000"/>
                        <a:lumOff val="80000"/>
                      </a:schemeClr>
                    </a:solidFill>
                  </a:tcPr>
                </a:tc>
                <a:tc>
                  <a:txBody>
                    <a:bodyPr/>
                    <a:lstStyle/>
                    <a:p>
                      <a:r>
                        <a:rPr lang="cs-CZ" sz="2400" b="1" dirty="0" err="1" smtClean="0"/>
                        <a:t>recycle</a:t>
                      </a:r>
                      <a:endParaRPr lang="cs-CZ" sz="2400" b="1" dirty="0"/>
                    </a:p>
                  </a:txBody>
                  <a:tcPr>
                    <a:solidFill>
                      <a:schemeClr val="accent3">
                        <a:lumMod val="20000"/>
                        <a:lumOff val="80000"/>
                      </a:schemeClr>
                    </a:solidFill>
                  </a:tcPr>
                </a:tc>
                <a:tc>
                  <a:txBody>
                    <a:bodyPr/>
                    <a:lstStyle/>
                    <a:p>
                      <a:r>
                        <a:rPr lang="cs-CZ" sz="2400" b="1" dirty="0" err="1" smtClean="0"/>
                        <a:t>reduce</a:t>
                      </a:r>
                      <a:endParaRPr lang="cs-CZ" sz="2400" b="1" dirty="0"/>
                    </a:p>
                  </a:txBody>
                  <a:tcPr>
                    <a:solidFill>
                      <a:schemeClr val="accent3">
                        <a:lumMod val="20000"/>
                        <a:lumOff val="80000"/>
                      </a:schemeClr>
                    </a:solidFill>
                  </a:tcPr>
                </a:tc>
                <a:tc>
                  <a:txBody>
                    <a:bodyPr/>
                    <a:lstStyle/>
                    <a:p>
                      <a:r>
                        <a:rPr lang="cs-CZ" sz="2400" b="1" dirty="0" err="1" smtClean="0"/>
                        <a:t>reuse</a:t>
                      </a:r>
                      <a:endParaRPr lang="cs-CZ" sz="2400" b="1" dirty="0"/>
                    </a:p>
                  </a:txBody>
                  <a:tcPr>
                    <a:solidFill>
                      <a:schemeClr val="accent3">
                        <a:lumMod val="20000"/>
                        <a:lumOff val="80000"/>
                      </a:schemeClr>
                    </a:solidFill>
                  </a:tcPr>
                </a:tc>
              </a:tr>
              <a:tr h="599391">
                <a:tc>
                  <a:txBody>
                    <a:bodyPr/>
                    <a:lstStyle/>
                    <a:p>
                      <a:r>
                        <a:rPr lang="cs-CZ" sz="2400" b="1" dirty="0" smtClean="0"/>
                        <a:t> </a:t>
                      </a:r>
                      <a:r>
                        <a:rPr lang="cs-CZ" sz="2400" b="1" dirty="0" err="1" smtClean="0"/>
                        <a:t>pollution</a:t>
                      </a:r>
                      <a:endParaRPr lang="cs-CZ" sz="2400" b="1" dirty="0"/>
                    </a:p>
                  </a:txBody>
                  <a:tcPr>
                    <a:solidFill>
                      <a:schemeClr val="accent3">
                        <a:lumMod val="20000"/>
                        <a:lumOff val="80000"/>
                      </a:schemeClr>
                    </a:solidFill>
                  </a:tcPr>
                </a:tc>
                <a:tc>
                  <a:txBody>
                    <a:bodyPr/>
                    <a:lstStyle/>
                    <a:p>
                      <a:r>
                        <a:rPr lang="cs-CZ" sz="2400" b="1" dirty="0" err="1" smtClean="0"/>
                        <a:t>ecology</a:t>
                      </a:r>
                      <a:endParaRPr lang="cs-CZ" sz="2400" b="1" dirty="0"/>
                    </a:p>
                  </a:txBody>
                  <a:tcPr>
                    <a:solidFill>
                      <a:schemeClr val="accent3">
                        <a:lumMod val="20000"/>
                        <a:lumOff val="80000"/>
                      </a:schemeClr>
                    </a:solidFill>
                  </a:tcPr>
                </a:tc>
                <a:tc>
                  <a:txBody>
                    <a:bodyPr/>
                    <a:lstStyle/>
                    <a:p>
                      <a:r>
                        <a:rPr lang="cs-CZ" sz="2400" b="1" dirty="0" err="1" smtClean="0"/>
                        <a:t>waste</a:t>
                      </a:r>
                      <a:endParaRPr lang="cs-CZ" sz="2400" b="1" dirty="0"/>
                    </a:p>
                  </a:txBody>
                  <a:tcPr>
                    <a:solidFill>
                      <a:schemeClr val="accent3">
                        <a:lumMod val="20000"/>
                        <a:lumOff val="80000"/>
                      </a:schemeClr>
                    </a:solidFill>
                  </a:tcPr>
                </a:tc>
                <a:tc>
                  <a:txBody>
                    <a:bodyPr/>
                    <a:lstStyle/>
                    <a:p>
                      <a:r>
                        <a:rPr lang="cs-CZ" sz="2400" b="1" dirty="0" err="1" smtClean="0"/>
                        <a:t>Earth</a:t>
                      </a:r>
                      <a:endParaRPr lang="cs-CZ" sz="2400" b="1" dirty="0"/>
                    </a:p>
                  </a:txBody>
                  <a:tcPr>
                    <a:solidFill>
                      <a:schemeClr val="accent3">
                        <a:lumMod val="20000"/>
                        <a:lumOff val="80000"/>
                      </a:schemeClr>
                    </a:solidFill>
                  </a:tcPr>
                </a:tc>
              </a:tr>
              <a:tr h="599391">
                <a:tc>
                  <a:txBody>
                    <a:bodyPr/>
                    <a:lstStyle/>
                    <a:p>
                      <a:r>
                        <a:rPr lang="cs-CZ" sz="2400" b="1" dirty="0" smtClean="0"/>
                        <a:t> </a:t>
                      </a:r>
                      <a:r>
                        <a:rPr lang="cs-CZ" sz="2400" b="1" dirty="0" err="1" smtClean="0"/>
                        <a:t>activist</a:t>
                      </a:r>
                      <a:endParaRPr lang="cs-CZ" sz="2400" b="1" dirty="0"/>
                    </a:p>
                  </a:txBody>
                  <a:tcPr>
                    <a:solidFill>
                      <a:schemeClr val="accent3">
                        <a:lumMod val="20000"/>
                        <a:lumOff val="80000"/>
                      </a:schemeClr>
                    </a:solidFill>
                  </a:tcPr>
                </a:tc>
                <a:tc>
                  <a:txBody>
                    <a:bodyPr/>
                    <a:lstStyle/>
                    <a:p>
                      <a:r>
                        <a:rPr lang="cs-CZ" sz="2400" b="1" dirty="0" err="1" smtClean="0"/>
                        <a:t>protect</a:t>
                      </a:r>
                      <a:endParaRPr lang="cs-CZ" sz="2400" b="1" dirty="0"/>
                    </a:p>
                  </a:txBody>
                  <a:tcPr>
                    <a:solidFill>
                      <a:schemeClr val="accent3">
                        <a:lumMod val="20000"/>
                        <a:lumOff val="80000"/>
                      </a:schemeClr>
                    </a:solidFill>
                  </a:tcPr>
                </a:tc>
                <a:tc>
                  <a:txBody>
                    <a:bodyPr/>
                    <a:lstStyle/>
                    <a:p>
                      <a:r>
                        <a:rPr lang="cs-CZ" sz="2400" b="1" dirty="0" err="1" smtClean="0"/>
                        <a:t>resources</a:t>
                      </a:r>
                      <a:endParaRPr lang="cs-CZ" sz="2400" b="1" dirty="0"/>
                    </a:p>
                  </a:txBody>
                  <a:tcPr>
                    <a:solidFill>
                      <a:schemeClr val="accent3">
                        <a:lumMod val="20000"/>
                        <a:lumOff val="80000"/>
                      </a:schemeClr>
                    </a:solidFill>
                  </a:tcPr>
                </a:tc>
                <a:tc>
                  <a:txBody>
                    <a:bodyPr/>
                    <a:lstStyle/>
                    <a:p>
                      <a:r>
                        <a:rPr lang="cs-CZ" sz="2400" b="1" dirty="0" err="1" smtClean="0"/>
                        <a:t>rainforest</a:t>
                      </a:r>
                      <a:endParaRPr lang="cs-CZ" sz="2400" b="1" dirty="0"/>
                    </a:p>
                  </a:txBody>
                  <a:tcPr>
                    <a:solidFill>
                      <a:schemeClr val="accent3">
                        <a:lumMod val="20000"/>
                        <a:lumOff val="80000"/>
                      </a:schemeClr>
                    </a:solidFill>
                  </a:tcPr>
                </a:tc>
              </a:tr>
              <a:tr h="599391">
                <a:tc>
                  <a:txBody>
                    <a:bodyPr/>
                    <a:lstStyle/>
                    <a:p>
                      <a:r>
                        <a:rPr lang="cs-CZ" sz="2400" b="1" dirty="0" smtClean="0"/>
                        <a:t> </a:t>
                      </a:r>
                      <a:r>
                        <a:rPr lang="cs-CZ" sz="2400" b="1" dirty="0" err="1" smtClean="0"/>
                        <a:t>breath</a:t>
                      </a:r>
                      <a:endParaRPr lang="cs-CZ" sz="2400" b="1" dirty="0"/>
                    </a:p>
                  </a:txBody>
                  <a:tcPr>
                    <a:solidFill>
                      <a:schemeClr val="accent3">
                        <a:lumMod val="20000"/>
                        <a:lumOff val="80000"/>
                      </a:schemeClr>
                    </a:solidFill>
                  </a:tcPr>
                </a:tc>
                <a:tc>
                  <a:txBody>
                    <a:bodyPr/>
                    <a:lstStyle/>
                    <a:p>
                      <a:r>
                        <a:rPr lang="cs-CZ" sz="2400" b="1" dirty="0" err="1" smtClean="0"/>
                        <a:t>carbon</a:t>
                      </a:r>
                      <a:r>
                        <a:rPr lang="cs-CZ" sz="2400" b="1" dirty="0" smtClean="0"/>
                        <a:t> dioxide</a:t>
                      </a:r>
                      <a:endParaRPr lang="cs-CZ" sz="2400" b="1" dirty="0"/>
                    </a:p>
                  </a:txBody>
                  <a:tcPr>
                    <a:solidFill>
                      <a:schemeClr val="accent3">
                        <a:lumMod val="20000"/>
                        <a:lumOff val="80000"/>
                      </a:schemeClr>
                    </a:solidFill>
                  </a:tcPr>
                </a:tc>
                <a:tc>
                  <a:txBody>
                    <a:bodyPr/>
                    <a:lstStyle/>
                    <a:p>
                      <a:r>
                        <a:rPr lang="cs-CZ" sz="2400" b="1" dirty="0" smtClean="0"/>
                        <a:t>cash </a:t>
                      </a:r>
                      <a:r>
                        <a:rPr lang="cs-CZ" sz="2400" b="1" dirty="0" err="1" smtClean="0"/>
                        <a:t>crop</a:t>
                      </a:r>
                      <a:endParaRPr lang="cs-CZ" sz="2400" b="1" dirty="0"/>
                    </a:p>
                  </a:txBody>
                  <a:tcPr>
                    <a:solidFill>
                      <a:schemeClr val="accent3">
                        <a:lumMod val="20000"/>
                        <a:lumOff val="80000"/>
                      </a:schemeClr>
                    </a:solidFill>
                  </a:tcPr>
                </a:tc>
                <a:tc>
                  <a:txBody>
                    <a:bodyPr/>
                    <a:lstStyle/>
                    <a:p>
                      <a:r>
                        <a:rPr lang="cs-CZ" sz="2400" b="1" dirty="0" err="1" smtClean="0"/>
                        <a:t>photosynthesis</a:t>
                      </a:r>
                      <a:endParaRPr lang="cs-CZ" sz="2400" b="1" dirty="0"/>
                    </a:p>
                  </a:txBody>
                  <a:tcPr>
                    <a:solidFill>
                      <a:schemeClr val="accent3">
                        <a:lumMod val="20000"/>
                        <a:lumOff val="80000"/>
                      </a:schemeClr>
                    </a:solidFill>
                  </a:tcPr>
                </a:tc>
              </a:tr>
              <a:tr h="599391">
                <a:tc>
                  <a:txBody>
                    <a:bodyPr/>
                    <a:lstStyle/>
                    <a:p>
                      <a:r>
                        <a:rPr lang="cs-CZ" sz="2400" b="1" dirty="0" smtClean="0"/>
                        <a:t> oxygen</a:t>
                      </a:r>
                      <a:endParaRPr lang="cs-CZ" sz="2400" b="1" dirty="0"/>
                    </a:p>
                  </a:txBody>
                  <a:tcPr>
                    <a:solidFill>
                      <a:schemeClr val="accent3">
                        <a:lumMod val="20000"/>
                        <a:lumOff val="80000"/>
                      </a:schemeClr>
                    </a:solidFill>
                  </a:tcPr>
                </a:tc>
                <a:tc>
                  <a:txBody>
                    <a:bodyPr/>
                    <a:lstStyle/>
                    <a:p>
                      <a:r>
                        <a:rPr lang="cs-CZ" sz="2400" b="1" dirty="0" err="1" smtClean="0"/>
                        <a:t>pastures</a:t>
                      </a:r>
                      <a:endParaRPr lang="cs-CZ" sz="2400" b="1" dirty="0"/>
                    </a:p>
                  </a:txBody>
                  <a:tcPr>
                    <a:solidFill>
                      <a:schemeClr val="accent3">
                        <a:lumMod val="20000"/>
                        <a:lumOff val="80000"/>
                      </a:schemeClr>
                    </a:solidFill>
                  </a:tcPr>
                </a:tc>
                <a:tc>
                  <a:txBody>
                    <a:bodyPr/>
                    <a:lstStyle/>
                    <a:p>
                      <a:r>
                        <a:rPr lang="cs-CZ" sz="2400" b="1" dirty="0" err="1" smtClean="0"/>
                        <a:t>cut</a:t>
                      </a:r>
                      <a:r>
                        <a:rPr lang="cs-CZ" sz="2400" b="1" dirty="0" smtClean="0"/>
                        <a:t> </a:t>
                      </a:r>
                      <a:r>
                        <a:rPr lang="cs-CZ" sz="2400" b="1" dirty="0" err="1" smtClean="0"/>
                        <a:t>down</a:t>
                      </a:r>
                      <a:endParaRPr lang="cs-CZ" sz="2400" b="1" dirty="0"/>
                    </a:p>
                  </a:txBody>
                  <a:tcPr>
                    <a:solidFill>
                      <a:schemeClr val="accent3">
                        <a:lumMod val="20000"/>
                        <a:lumOff val="80000"/>
                      </a:schemeClr>
                    </a:solidFill>
                  </a:tcPr>
                </a:tc>
                <a:tc>
                  <a:txBody>
                    <a:bodyPr/>
                    <a:lstStyle/>
                    <a:p>
                      <a:r>
                        <a:rPr lang="cs-CZ" sz="2400" b="1" dirty="0" err="1" smtClean="0"/>
                        <a:t>burn</a:t>
                      </a:r>
                      <a:r>
                        <a:rPr lang="cs-CZ" sz="2400" b="1" dirty="0" smtClean="0"/>
                        <a:t> </a:t>
                      </a:r>
                      <a:r>
                        <a:rPr lang="cs-CZ" sz="2400" b="1" dirty="0" err="1" smtClean="0"/>
                        <a:t>down</a:t>
                      </a:r>
                      <a:endParaRPr lang="cs-CZ" sz="2400" b="1" dirty="0"/>
                    </a:p>
                  </a:txBody>
                  <a:tcPr>
                    <a:solidFill>
                      <a:schemeClr val="accent3">
                        <a:lumMod val="20000"/>
                        <a:lumOff val="80000"/>
                      </a:schemeClr>
                    </a:solidFill>
                  </a:tcPr>
                </a:tc>
              </a:tr>
            </a:tbl>
          </a:graphicData>
        </a:graphic>
      </p:graphicFrame>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548680"/>
            <a:ext cx="9137596" cy="280831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ovéPole 7"/>
          <p:cNvSpPr txBox="1"/>
          <p:nvPr/>
        </p:nvSpPr>
        <p:spPr>
          <a:xfrm>
            <a:off x="0" y="3356992"/>
            <a:ext cx="9137597" cy="523220"/>
          </a:xfrm>
          <a:prstGeom prst="rect">
            <a:avLst/>
          </a:prstGeom>
          <a:noFill/>
        </p:spPr>
        <p:txBody>
          <a:bodyPr wrap="square" rtlCol="0">
            <a:spAutoFit/>
          </a:bodyPr>
          <a:lstStyle/>
          <a:p>
            <a:r>
              <a:rPr lang="cs-CZ" dirty="0" smtClean="0"/>
              <a:t>                                                                           </a:t>
            </a:r>
            <a:r>
              <a:rPr lang="cs-CZ" sz="2800" dirty="0" smtClean="0"/>
              <a:t>BINGO</a:t>
            </a:r>
            <a:endParaRPr lang="cs-CZ" sz="2800" dirty="0"/>
          </a:p>
        </p:txBody>
      </p:sp>
    </p:spTree>
    <p:extLst>
      <p:ext uri="{BB962C8B-B14F-4D97-AF65-F5344CB8AC3E}">
        <p14:creationId xmlns:p14="http://schemas.microsoft.com/office/powerpoint/2010/main" val="38670488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0" y="836712"/>
            <a:ext cx="9144000" cy="6840760"/>
          </a:xfrm>
          <a:prstGeom prst="rect">
            <a:avLst/>
          </a:prstGeom>
          <a:blipFill>
            <a:blip r:embed="rId3" cstate="print"/>
            <a:tile tx="0" ty="0" sx="100000" sy="100000" flip="none" algn="tl"/>
          </a:blipFill>
          <a:ln>
            <a:solidFill>
              <a:schemeClr val="tx1"/>
            </a:solidFill>
          </a:ln>
        </p:spPr>
        <p:txBody>
          <a:bodyPr wrap="square" rtlCol="0">
            <a:spAutoFit/>
          </a:bodyPr>
          <a:lstStyle/>
          <a:p>
            <a:endParaRPr lang="cs-CZ"/>
          </a:p>
        </p:txBody>
      </p:sp>
      <p:sp>
        <p:nvSpPr>
          <p:cNvPr id="2" name="Nadpis 1"/>
          <p:cNvSpPr>
            <a:spLocks noGrp="1"/>
          </p:cNvSpPr>
          <p:nvPr>
            <p:ph type="title"/>
          </p:nvPr>
        </p:nvSpPr>
        <p:spPr>
          <a:xfrm>
            <a:off x="0" y="0"/>
            <a:ext cx="9144000" cy="836712"/>
          </a:xfrm>
          <a:solidFill>
            <a:schemeClr val="accent3">
              <a:lumMod val="60000"/>
              <a:lumOff val="40000"/>
            </a:schemeClr>
          </a:solidFill>
          <a:ln>
            <a:solidFill>
              <a:schemeClr val="tx1"/>
            </a:solidFill>
          </a:ln>
        </p:spPr>
        <p:txBody>
          <a:bodyPr>
            <a:normAutofit/>
          </a:bodyPr>
          <a:lstStyle/>
          <a:p>
            <a:r>
              <a:rPr lang="cs-CZ" sz="3600" dirty="0" smtClean="0"/>
              <a:t>EARTH DAY QUIZ</a:t>
            </a:r>
            <a:endParaRPr lang="cs-CZ" sz="3600" dirty="0"/>
          </a:p>
        </p:txBody>
      </p:sp>
      <p:sp>
        <p:nvSpPr>
          <p:cNvPr id="3" name="Zástupný symbol pro obsah 2"/>
          <p:cNvSpPr>
            <a:spLocks noGrp="1"/>
          </p:cNvSpPr>
          <p:nvPr>
            <p:ph idx="1"/>
          </p:nvPr>
        </p:nvSpPr>
        <p:spPr>
          <a:xfrm>
            <a:off x="2483768" y="836712"/>
            <a:ext cx="6660232" cy="2232248"/>
          </a:xfrm>
        </p:spPr>
        <p:txBody>
          <a:bodyPr>
            <a:normAutofit/>
          </a:bodyPr>
          <a:lstStyle/>
          <a:p>
            <a:r>
              <a:rPr lang="en-US" dirty="0" smtClean="0"/>
              <a:t>Test </a:t>
            </a:r>
            <a:r>
              <a:rPr lang="en-US" dirty="0"/>
              <a:t>how much you know about Earth </a:t>
            </a:r>
            <a:r>
              <a:rPr lang="en-US" dirty="0" smtClean="0"/>
              <a:t>Day </a:t>
            </a:r>
            <a:r>
              <a:rPr lang="en-US" dirty="0"/>
              <a:t>and the </a:t>
            </a:r>
            <a:r>
              <a:rPr lang="en-US" dirty="0" smtClean="0"/>
              <a:t>environment</a:t>
            </a:r>
            <a:r>
              <a:rPr lang="cs-CZ" dirty="0"/>
              <a:t>:</a:t>
            </a:r>
            <a:endParaRPr lang="cs-CZ" dirty="0" smtClean="0"/>
          </a:p>
          <a:p>
            <a:r>
              <a:rPr lang="cs-CZ" dirty="0" smtClean="0">
                <a:hlinkClick r:id="rId4"/>
              </a:rPr>
              <a:t>http://funschool.kaboose.com/globe-rider/earth-day/quiz/index.html</a:t>
            </a:r>
            <a:endParaRPr lang="cs-CZ" dirty="0" smtClean="0"/>
          </a:p>
          <a:p>
            <a:endParaRPr lang="cs-CZ" dirty="0" smtClean="0"/>
          </a:p>
          <a:p>
            <a:endParaRPr lang="cs-CZ" dirty="0" smtClean="0"/>
          </a:p>
          <a:p>
            <a:endParaRPr lang="cs-CZ" dirty="0"/>
          </a:p>
          <a:p>
            <a:endParaRPr lang="cs-CZ" dirty="0" smtClean="0"/>
          </a:p>
          <a:p>
            <a:endParaRPr lang="cs-CZ" dirty="0" smtClean="0"/>
          </a:p>
          <a:p>
            <a:endParaRPr lang="cs-CZ" dirty="0" smtClean="0"/>
          </a:p>
          <a:p>
            <a:endParaRPr lang="cs-CZ" dirty="0"/>
          </a:p>
        </p:txBody>
      </p:sp>
      <p:sp>
        <p:nvSpPr>
          <p:cNvPr id="6" name="TextovéPole 5"/>
          <p:cNvSpPr txBox="1"/>
          <p:nvPr/>
        </p:nvSpPr>
        <p:spPr>
          <a:xfrm>
            <a:off x="0" y="3212976"/>
            <a:ext cx="9144000" cy="4464496"/>
          </a:xfrm>
          <a:prstGeom prst="rect">
            <a:avLst/>
          </a:prstGeom>
          <a:noFill/>
          <a:ln>
            <a:solidFill>
              <a:schemeClr val="tx1"/>
            </a:solidFill>
          </a:ln>
        </p:spPr>
        <p:txBody>
          <a:bodyPr wrap="square" rtlCol="0">
            <a:spAutoFit/>
          </a:bodyPr>
          <a:lstStyle/>
          <a:p>
            <a:r>
              <a:rPr lang="cs-CZ" sz="1200" i="1" u="sng" dirty="0" smtClean="0"/>
              <a:t>ZDROJE:</a:t>
            </a:r>
          </a:p>
          <a:p>
            <a:endParaRPr lang="cs-CZ" sz="1200" dirty="0" smtClean="0"/>
          </a:p>
          <a:p>
            <a:r>
              <a:rPr lang="cs-CZ" sz="1200" dirty="0" err="1" smtClean="0"/>
              <a:t>PICTURES</a:t>
            </a:r>
            <a:r>
              <a:rPr lang="cs-CZ" sz="1200" dirty="0" smtClean="0"/>
              <a:t>:</a:t>
            </a:r>
          </a:p>
          <a:p>
            <a:r>
              <a:rPr lang="cs-CZ" sz="1200" dirty="0" err="1" smtClean="0"/>
              <a:t>Earth</a:t>
            </a:r>
            <a:r>
              <a:rPr lang="cs-CZ" sz="1200" dirty="0" smtClean="0"/>
              <a:t>_flag. </a:t>
            </a:r>
            <a:r>
              <a:rPr lang="cs-CZ" sz="1200" i="1" dirty="0" err="1" smtClean="0"/>
              <a:t>Wikipedia</a:t>
            </a:r>
            <a:r>
              <a:rPr lang="cs-CZ" sz="1200" dirty="0" smtClean="0"/>
              <a:t> [online]. 2012 [cit. 2012-06-22]. Dostupné z: http://upload.wikimedia.org/wikipedia/commons/f/f3/Earth_flag_PD.jpg </a:t>
            </a:r>
          </a:p>
          <a:p>
            <a:r>
              <a:rPr lang="cs-CZ" sz="1200" dirty="0" err="1" smtClean="0"/>
              <a:t>EcologyTheta</a:t>
            </a:r>
            <a:r>
              <a:rPr lang="cs-CZ" sz="1200" dirty="0" smtClean="0"/>
              <a:t>. </a:t>
            </a:r>
            <a:r>
              <a:rPr lang="cs-CZ" sz="1200" i="1" dirty="0" err="1" smtClean="0"/>
              <a:t>Wikipedia</a:t>
            </a:r>
            <a:r>
              <a:rPr lang="cs-CZ" sz="1200" dirty="0" smtClean="0"/>
              <a:t> [online]. 2012 [cit. 2012-06-22]. Dostupné z: http://upload.wikimedia.org/wikipedia/commons/thumb/4/4b/EcologyTheta.svg/800px-EcologyTheta.svg.png </a:t>
            </a:r>
          </a:p>
          <a:p>
            <a:r>
              <a:rPr lang="en-US" sz="1200" dirty="0" smtClean="0"/>
              <a:t>Some Benefits of Nut Trees in the City. </a:t>
            </a:r>
            <a:r>
              <a:rPr lang="en-US" sz="1200" i="1" dirty="0" smtClean="0"/>
              <a:t>Treenuts.ca</a:t>
            </a:r>
            <a:r>
              <a:rPr lang="en-US" sz="1200" dirty="0" smtClean="0"/>
              <a:t> [online]. 2008 [cit. 2012-06-22]. </a:t>
            </a:r>
            <a:r>
              <a:rPr lang="en-US" sz="1200" dirty="0" err="1" smtClean="0"/>
              <a:t>Dostupné</a:t>
            </a:r>
            <a:r>
              <a:rPr lang="en-US" sz="1200" dirty="0" smtClean="0"/>
              <a:t> z: http://treenuts.ca/dancin-tree.jpg</a:t>
            </a:r>
            <a:endParaRPr lang="cs-CZ" sz="1200" dirty="0" smtClean="0"/>
          </a:p>
          <a:p>
            <a:r>
              <a:rPr lang="en-US" sz="1200" dirty="0" smtClean="0"/>
              <a:t>Earth Day 2012. </a:t>
            </a:r>
            <a:r>
              <a:rPr lang="en-US" sz="1200" i="1" dirty="0" err="1" smtClean="0"/>
              <a:t>Kaboose</a:t>
            </a:r>
            <a:r>
              <a:rPr lang="en-US" sz="1200" dirty="0" smtClean="0"/>
              <a:t> [online]. 2012 [cit. 2012-06-22]. </a:t>
            </a:r>
            <a:r>
              <a:rPr lang="en-US" sz="1200" dirty="0" err="1" smtClean="0"/>
              <a:t>Dostupné</a:t>
            </a:r>
            <a:r>
              <a:rPr lang="en-US" sz="1200" dirty="0" smtClean="0"/>
              <a:t> z: http://holidays.kaboose.com/img/earthday_crafts_06.jpg </a:t>
            </a:r>
            <a:endParaRPr lang="cs-CZ" sz="1200" dirty="0" smtClean="0"/>
          </a:p>
          <a:p>
            <a:r>
              <a:rPr lang="en-US" sz="1200" dirty="0" smtClean="0"/>
              <a:t>10 Most Magnificent Trees in the World. </a:t>
            </a:r>
            <a:r>
              <a:rPr lang="en-US" sz="1200" i="1" dirty="0" err="1" smtClean="0"/>
              <a:t>Neatorama</a:t>
            </a:r>
            <a:r>
              <a:rPr lang="en-US" sz="1200" dirty="0" smtClean="0"/>
              <a:t> [online]. 2007 [cit. 2012-06-22]. </a:t>
            </a:r>
            <a:r>
              <a:rPr lang="en-US" sz="1200" dirty="0" err="1" smtClean="0"/>
              <a:t>Dostupné</a:t>
            </a:r>
            <a:r>
              <a:rPr lang="en-US" sz="1200" dirty="0" smtClean="0"/>
              <a:t> z: http://static.neatorama.com/images/2007-03/basket-tree.jpg </a:t>
            </a:r>
            <a:endParaRPr lang="cs-CZ" sz="1200" dirty="0" smtClean="0"/>
          </a:p>
          <a:p>
            <a:r>
              <a:rPr lang="en-US" sz="1200" dirty="0" smtClean="0"/>
              <a:t>10 Most Magnificent Trees in the World. </a:t>
            </a:r>
            <a:r>
              <a:rPr lang="en-US" sz="1200" i="1" dirty="0" err="1" smtClean="0"/>
              <a:t>Neatorama</a:t>
            </a:r>
            <a:r>
              <a:rPr lang="en-US" sz="1200" dirty="0" smtClean="0"/>
              <a:t> [online]. 2007 [cit. 2012-06-22]. </a:t>
            </a:r>
            <a:r>
              <a:rPr lang="en-US" sz="1200" dirty="0" err="1" smtClean="0"/>
              <a:t>Dostupné</a:t>
            </a:r>
            <a:r>
              <a:rPr lang="en-US" sz="1200" dirty="0" smtClean="0"/>
              <a:t> z: http://static.neatorama.com/images/2007-03/two-leg-tree.jpg </a:t>
            </a:r>
            <a:endParaRPr lang="cs-CZ" sz="1200" dirty="0" smtClean="0"/>
          </a:p>
          <a:p>
            <a:r>
              <a:rPr lang="en-US" sz="1200" dirty="0" smtClean="0"/>
              <a:t>Earth Day Information. </a:t>
            </a:r>
            <a:r>
              <a:rPr lang="en-US" sz="1200" i="1" dirty="0" smtClean="0"/>
              <a:t>Love to know green living</a:t>
            </a:r>
            <a:r>
              <a:rPr lang="en-US" sz="1200" dirty="0" smtClean="0"/>
              <a:t> [online]. 2012 [cit. 2012-06-22]. </a:t>
            </a:r>
            <a:r>
              <a:rPr lang="en-US" sz="1200" dirty="0" err="1" smtClean="0"/>
              <a:t>Dostupné</a:t>
            </a:r>
            <a:r>
              <a:rPr lang="en-US" sz="1200" dirty="0" smtClean="0"/>
              <a:t> z: http://cf.ltkcdn.net/greenliving/images/std/128817-425x277-tree-hugger.jpg</a:t>
            </a:r>
            <a:endParaRPr lang="cs-CZ" sz="1200" dirty="0" smtClean="0"/>
          </a:p>
          <a:p>
            <a:r>
              <a:rPr lang="en-US" sz="1200" dirty="0" smtClean="0"/>
              <a:t>Earth Week 2012!. </a:t>
            </a:r>
            <a:r>
              <a:rPr lang="en-US" sz="1200" i="1" dirty="0" smtClean="0"/>
              <a:t>Rainforest Partnership</a:t>
            </a:r>
            <a:r>
              <a:rPr lang="en-US" sz="1200" dirty="0" smtClean="0"/>
              <a:t> [online]. 2012 [cit. 2012-06-22]. </a:t>
            </a:r>
            <a:r>
              <a:rPr lang="en-US" sz="1200" dirty="0" err="1" smtClean="0"/>
              <a:t>Dostupné</a:t>
            </a:r>
            <a:r>
              <a:rPr lang="en-US" sz="1200" dirty="0" smtClean="0"/>
              <a:t> z: http://rainforestpartnership.org/images/final_takeabreath.jpg </a:t>
            </a:r>
            <a:endParaRPr lang="cs-CZ" sz="1200" dirty="0" smtClean="0"/>
          </a:p>
          <a:p>
            <a:r>
              <a:rPr lang="en-US" sz="1200" dirty="0" smtClean="0"/>
              <a:t>Earth Day Lesson Activities. </a:t>
            </a:r>
            <a:r>
              <a:rPr lang="en-US" sz="1200" i="1" dirty="0" smtClean="0"/>
              <a:t>Scholastic</a:t>
            </a:r>
            <a:r>
              <a:rPr lang="en-US" sz="1200" dirty="0" smtClean="0"/>
              <a:t> [online]. 2012 [cit. 2012-06-22]. </a:t>
            </a:r>
            <a:r>
              <a:rPr lang="en-US" sz="1200" dirty="0" err="1" smtClean="0"/>
              <a:t>Dostupné</a:t>
            </a:r>
            <a:r>
              <a:rPr lang="en-US" sz="1200" dirty="0" smtClean="0"/>
              <a:t> z: http://www.scholastic.com/browse/collection.jsp?id=250 </a:t>
            </a:r>
          </a:p>
          <a:p>
            <a:r>
              <a:rPr lang="en-US" sz="1200" dirty="0" smtClean="0"/>
              <a:t>Attend an Event or Volunteer. </a:t>
            </a:r>
            <a:r>
              <a:rPr lang="en-US" sz="1200" i="1" dirty="0" smtClean="0"/>
              <a:t>EPA</a:t>
            </a:r>
            <a:r>
              <a:rPr lang="en-US" sz="1200" dirty="0" smtClean="0"/>
              <a:t> [online]. 2012 [cit. 2012-06-22]. </a:t>
            </a:r>
            <a:r>
              <a:rPr lang="en-US" sz="1200" dirty="0" err="1" smtClean="0"/>
              <a:t>Dostupné</a:t>
            </a:r>
            <a:r>
              <a:rPr lang="en-US" sz="1200" dirty="0" smtClean="0"/>
              <a:t> z: http://www.epa.gov/earthday/images/eventsmontage.jpg Energy saving light bulbs are a real turn off. </a:t>
            </a:r>
            <a:r>
              <a:rPr lang="en-US" sz="1200" i="1" dirty="0" smtClean="0"/>
              <a:t>News.com.au</a:t>
            </a:r>
            <a:r>
              <a:rPr lang="en-US" sz="1200" dirty="0" smtClean="0"/>
              <a:t> [online]. 2012 [cit. 2012-06-22]. </a:t>
            </a:r>
            <a:r>
              <a:rPr lang="en-US" sz="1200" dirty="0" err="1" smtClean="0"/>
              <a:t>Dostupné</a:t>
            </a:r>
            <a:r>
              <a:rPr lang="en-US" sz="1200" dirty="0" smtClean="0"/>
              <a:t> z: http://resources0.news.com.au/images/2010/04/13/1225853/024444-light-bulb.jpg </a:t>
            </a:r>
            <a:endParaRPr lang="cs-CZ" sz="1200" dirty="0" smtClean="0"/>
          </a:p>
          <a:p>
            <a:endParaRPr lang="cs-CZ" sz="1200" dirty="0" smtClean="0"/>
          </a:p>
          <a:p>
            <a:r>
              <a:rPr lang="cs-CZ" sz="1200" dirty="0" err="1" smtClean="0"/>
              <a:t>EARTH</a:t>
            </a:r>
            <a:r>
              <a:rPr lang="cs-CZ" sz="1200" dirty="0" smtClean="0"/>
              <a:t> </a:t>
            </a:r>
            <a:r>
              <a:rPr lang="cs-CZ" sz="1200" dirty="0" err="1" smtClean="0"/>
              <a:t>DAY</a:t>
            </a:r>
            <a:r>
              <a:rPr lang="cs-CZ" sz="1200" dirty="0" smtClean="0"/>
              <a:t> </a:t>
            </a:r>
            <a:r>
              <a:rPr lang="cs-CZ" sz="1200" dirty="0" err="1" smtClean="0"/>
              <a:t>QUIZ</a:t>
            </a:r>
            <a:r>
              <a:rPr lang="cs-CZ" sz="1200" dirty="0" smtClean="0"/>
              <a:t>:</a:t>
            </a:r>
          </a:p>
          <a:p>
            <a:r>
              <a:rPr lang="en-US" sz="1200" dirty="0" smtClean="0"/>
              <a:t>Earth Day. </a:t>
            </a:r>
            <a:r>
              <a:rPr lang="en-US" sz="1200" i="1" dirty="0" err="1" smtClean="0"/>
              <a:t>Kaboose</a:t>
            </a:r>
            <a:r>
              <a:rPr lang="en-US" sz="1200" dirty="0" smtClean="0"/>
              <a:t> [online]. 2012 [cit. 2012-06-22]. </a:t>
            </a:r>
            <a:r>
              <a:rPr lang="en-US" sz="1200" dirty="0" err="1" smtClean="0"/>
              <a:t>Dostupné</a:t>
            </a:r>
            <a:r>
              <a:rPr lang="en-US" sz="1200" dirty="0" smtClean="0"/>
              <a:t> z: http://funschool.kaboose.com/globe-rider/earth-day/quiz/index.html </a:t>
            </a:r>
          </a:p>
        </p:txBody>
      </p:sp>
      <p:pic>
        <p:nvPicPr>
          <p:cNvPr id="2049" name="Picture 1" descr="fluorescent light bulb"/>
          <p:cNvPicPr>
            <a:picLocks noChangeAspect="1" noChangeArrowheads="1"/>
          </p:cNvPicPr>
          <p:nvPr/>
        </p:nvPicPr>
        <p:blipFill>
          <a:blip r:embed="rId5" cstate="print"/>
          <a:srcRect/>
          <a:stretch>
            <a:fillRect/>
          </a:stretch>
        </p:blipFill>
        <p:spPr bwMode="auto">
          <a:xfrm>
            <a:off x="251520" y="260648"/>
            <a:ext cx="2016224" cy="2686171"/>
          </a:xfrm>
          <a:prstGeom prst="rect">
            <a:avLst/>
          </a:prstGeom>
          <a:noFill/>
        </p:spPr>
      </p:pic>
    </p:spTree>
    <p:extLst>
      <p:ext uri="{BB962C8B-B14F-4D97-AF65-F5344CB8AC3E}">
        <p14:creationId xmlns:p14="http://schemas.microsoft.com/office/powerpoint/2010/main" val="61812414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428</TotalTime>
  <Words>1162</Words>
  <Application>Microsoft Office PowerPoint</Application>
  <PresentationFormat>Předvádění na obrazovce (4:3)</PresentationFormat>
  <Paragraphs>131</Paragraphs>
  <Slides>13</Slides>
  <Notes>1</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Prezentace aplikace PowerPoint</vt:lpstr>
      <vt:lpstr>EARTH DAY                            Lenka Kulhavá</vt:lpstr>
      <vt:lpstr>Prezentace aplikace PowerPoint</vt:lpstr>
      <vt:lpstr>Is ecology important to us?</vt:lpstr>
      <vt:lpstr>EARTH DAY - EVERY DAY</vt:lpstr>
      <vt:lpstr>Prezentace aplikace PowerPoint</vt:lpstr>
      <vt:lpstr>  WHAT CAN YOU DO TO HELP   YOUR ENVIRONMENT RIGHT               NOW? </vt:lpstr>
      <vt:lpstr>WHAT SHOULD YOU KNOW ABOUT ENVIRONMENTAL PROTECTION? </vt:lpstr>
      <vt:lpstr>EARTH DAY ACTIVITIES</vt:lpstr>
      <vt:lpstr>     Take a break and thank       a rainforest during Earth      Week 2012!</vt:lpstr>
      <vt:lpstr>THINK GREEN</vt:lpstr>
      <vt:lpstr>EARTH DAY QUIZ</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EARTH DAY</dc:title>
  <dc:creator>Lenka</dc:creator>
  <cp:lastModifiedBy>Lenka</cp:lastModifiedBy>
  <cp:revision>63</cp:revision>
  <dcterms:created xsi:type="dcterms:W3CDTF">2012-04-16T16:38:45Z</dcterms:created>
  <dcterms:modified xsi:type="dcterms:W3CDTF">2012-06-24T20:33:58Z</dcterms:modified>
</cp:coreProperties>
</file>