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3" r:id="rId3"/>
    <p:sldId id="256" r:id="rId4"/>
    <p:sldId id="261" r:id="rId5"/>
    <p:sldId id="258" r:id="rId6"/>
    <p:sldId id="259" r:id="rId7"/>
    <p:sldId id="260" r:id="rId8"/>
    <p:sldId id="262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NÁZEV:VY_32_INOVACE_3.2.9.3.R08_Rosenmontag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TEMA:Německý</a:t>
          </a:r>
          <a:r>
            <a:rPr lang="cs-CZ" sz="2000" dirty="0" smtClean="0"/>
            <a:t> jazyk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E3F4B7-17C9-42BC-9D0D-C040A248A4B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79A1F0F-6891-4F34-AB89-5899D1AEEF0E}" type="presOf" srcId="{D8197B8C-B260-4A16-BDF4-0947B075E274}" destId="{25B08C86-7E15-44DC-BE7F-FFB55DD49D12}" srcOrd="0" destOrd="0" presId="urn:microsoft.com/office/officeart/2005/8/layout/target3"/>
    <dgm:cxn modelId="{F5914393-D876-4417-A092-D0A98837740D}" type="presOf" srcId="{4C35D32F-0EAB-4CD7-82EE-45574DC2A586}" destId="{8BEBB6EC-1DAA-4CAC-8A25-BC0FCBD5DBD5}" srcOrd="0" destOrd="0" presId="urn:microsoft.com/office/officeart/2005/8/layout/target3"/>
    <dgm:cxn modelId="{CE3DF6E7-E3C3-4D25-97E1-802B47D12C8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0C8B75D-3E81-431F-A32E-63DE8BCB36B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26FD005-9573-4F7C-8AA1-745065595DFA}" type="presOf" srcId="{D1B46980-6531-4606-95E6-44980827E919}" destId="{2BE915AB-18AA-4053-B92C-3BFC9ED204BB}" srcOrd="1" destOrd="0" presId="urn:microsoft.com/office/officeart/2005/8/layout/target3"/>
    <dgm:cxn modelId="{23F01096-87D2-4B2A-B387-68AF9E02EB20}" type="presOf" srcId="{D1D4F407-5343-4D3F-B5B9-D407B03CAEB4}" destId="{AED2198E-93D5-4001-81B4-73124B309672}" srcOrd="1" destOrd="0" presId="urn:microsoft.com/office/officeart/2005/8/layout/target3"/>
    <dgm:cxn modelId="{D9AC2041-0C99-48EE-83F1-A65FEDB1883C}" type="presOf" srcId="{D1D4F407-5343-4D3F-B5B9-D407B03CAEB4}" destId="{D005CE8C-CC26-4C3E-AC11-E15060ECD759}" srcOrd="0" destOrd="0" presId="urn:microsoft.com/office/officeart/2005/8/layout/target3"/>
    <dgm:cxn modelId="{D6C730E2-B8B7-47B3-B519-0BFB3805797E}" type="presOf" srcId="{B651F6E3-6281-48DB-9319-2AEAFDAE7572}" destId="{6BB5E863-4638-4E1D-BFDE-399D028AC4ED}" srcOrd="1" destOrd="0" presId="urn:microsoft.com/office/officeart/2005/8/layout/target3"/>
    <dgm:cxn modelId="{663DB5ED-B350-43A8-A68B-1223FAFA8F8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AF8742-3FAE-4E53-96A6-17D19922ACEE}" type="presOf" srcId="{D1B46980-6531-4606-95E6-44980827E919}" destId="{6140AFEC-043D-4C43-A2F9-D0F5331DF3A3}" srcOrd="0" destOrd="0" presId="urn:microsoft.com/office/officeart/2005/8/layout/target3"/>
    <dgm:cxn modelId="{1C4E159D-F757-43C3-8C08-F4CCD1F880E0}" type="presParOf" srcId="{333A1088-737F-45CB-B68E-254E46348037}" destId="{F5ABB229-8D3B-4694-996A-96F23CF14429}" srcOrd="0" destOrd="0" presId="urn:microsoft.com/office/officeart/2005/8/layout/target3"/>
    <dgm:cxn modelId="{A226070E-4A9D-4087-9650-E66425780B86}" type="presParOf" srcId="{333A1088-737F-45CB-B68E-254E46348037}" destId="{F41139FD-01EE-4571-8B17-4FB00FC51163}" srcOrd="1" destOrd="0" presId="urn:microsoft.com/office/officeart/2005/8/layout/target3"/>
    <dgm:cxn modelId="{06EC7131-4E55-423A-87DE-9CE6029404BD}" type="presParOf" srcId="{333A1088-737F-45CB-B68E-254E46348037}" destId="{D005CE8C-CC26-4C3E-AC11-E15060ECD759}" srcOrd="2" destOrd="0" presId="urn:microsoft.com/office/officeart/2005/8/layout/target3"/>
    <dgm:cxn modelId="{09D48D4E-818C-43B1-BA7A-3599E1D344AC}" type="presParOf" srcId="{333A1088-737F-45CB-B68E-254E46348037}" destId="{2C702D82-9B77-49B7-9568-BB8EB47C3372}" srcOrd="3" destOrd="0" presId="urn:microsoft.com/office/officeart/2005/8/layout/target3"/>
    <dgm:cxn modelId="{A4CA3D2D-E29A-4F89-A676-DD4985474D1C}" type="presParOf" srcId="{333A1088-737F-45CB-B68E-254E46348037}" destId="{A52A0455-90FF-4808-ABD0-F02540D31D5A}" srcOrd="4" destOrd="0" presId="urn:microsoft.com/office/officeart/2005/8/layout/target3"/>
    <dgm:cxn modelId="{CCCD2957-1AE3-4404-990F-6A00E6EC9040}" type="presParOf" srcId="{333A1088-737F-45CB-B68E-254E46348037}" destId="{6140AFEC-043D-4C43-A2F9-D0F5331DF3A3}" srcOrd="5" destOrd="0" presId="urn:microsoft.com/office/officeart/2005/8/layout/target3"/>
    <dgm:cxn modelId="{3810FF3A-0B77-4A9D-86C8-B40B11878BB9}" type="presParOf" srcId="{333A1088-737F-45CB-B68E-254E46348037}" destId="{9358AC05-5D7D-4327-9F80-1AD486AEA664}" srcOrd="6" destOrd="0" presId="urn:microsoft.com/office/officeart/2005/8/layout/target3"/>
    <dgm:cxn modelId="{51A73769-9D42-4F6D-BAFA-3203561FCA1A}" type="presParOf" srcId="{333A1088-737F-45CB-B68E-254E46348037}" destId="{313FC574-E1CD-4FB4-B054-0B805CE0447D}" srcOrd="7" destOrd="0" presId="urn:microsoft.com/office/officeart/2005/8/layout/target3"/>
    <dgm:cxn modelId="{7A9B6CB1-8C1D-4624-AD97-17CC6E4E5485}" type="presParOf" srcId="{333A1088-737F-45CB-B68E-254E46348037}" destId="{619D679B-A015-4ECF-8348-D1034C574F40}" srcOrd="8" destOrd="0" presId="urn:microsoft.com/office/officeart/2005/8/layout/target3"/>
    <dgm:cxn modelId="{7B7EE59C-9BAF-403A-ADAC-E0391B996F66}" type="presParOf" srcId="{333A1088-737F-45CB-B68E-254E46348037}" destId="{322283A8-4A27-4CDA-BAE3-F381106A9174}" srcOrd="9" destOrd="0" presId="urn:microsoft.com/office/officeart/2005/8/layout/target3"/>
    <dgm:cxn modelId="{1BA838DD-1D3F-4EB1-AFC6-C9FB5D4E1573}" type="presParOf" srcId="{333A1088-737F-45CB-B68E-254E46348037}" destId="{FFC9F71D-1B4F-4AD9-A4A6-86ADEFC8AF5C}" srcOrd="10" destOrd="0" presId="urn:microsoft.com/office/officeart/2005/8/layout/target3"/>
    <dgm:cxn modelId="{C69C1AF4-C4FC-41E2-B7FC-5310A3FDF804}" type="presParOf" srcId="{333A1088-737F-45CB-B68E-254E46348037}" destId="{25B08C86-7E15-44DC-BE7F-FFB55DD49D12}" srcOrd="11" destOrd="0" presId="urn:microsoft.com/office/officeart/2005/8/layout/target3"/>
    <dgm:cxn modelId="{E50859FE-D6A1-4267-A497-D2CFCD8E2A30}" type="presParOf" srcId="{333A1088-737F-45CB-B68E-254E46348037}" destId="{76644BE8-9D7C-4C09-B250-3D10AF48CBB7}" srcOrd="12" destOrd="0" presId="urn:microsoft.com/office/officeart/2005/8/layout/target3"/>
    <dgm:cxn modelId="{76C034FB-E0A4-406E-80B3-71952333354D}" type="presParOf" srcId="{333A1088-737F-45CB-B68E-254E46348037}" destId="{EE85B701-7295-41C0-BA7A-34D3756A2AE6}" srcOrd="13" destOrd="0" presId="urn:microsoft.com/office/officeart/2005/8/layout/target3"/>
    <dgm:cxn modelId="{F2F4CC6C-7F46-4888-943B-999D73913669}" type="presParOf" srcId="{333A1088-737F-45CB-B68E-254E46348037}" destId="{8BEBB6EC-1DAA-4CAC-8A25-BC0FCBD5DBD5}" srcOrd="14" destOrd="0" presId="urn:microsoft.com/office/officeart/2005/8/layout/target3"/>
    <dgm:cxn modelId="{9F1E5077-F1B7-46E6-8355-84A84F31F879}" type="presParOf" srcId="{333A1088-737F-45CB-B68E-254E46348037}" destId="{AED2198E-93D5-4001-81B4-73124B309672}" srcOrd="15" destOrd="0" presId="urn:microsoft.com/office/officeart/2005/8/layout/target3"/>
    <dgm:cxn modelId="{BEE00130-1A68-4CE8-BA62-9F593639E25F}" type="presParOf" srcId="{333A1088-737F-45CB-B68E-254E46348037}" destId="{2BE915AB-18AA-4053-B92C-3BFC9ED204BB}" srcOrd="16" destOrd="0" presId="urn:microsoft.com/office/officeart/2005/8/layout/target3"/>
    <dgm:cxn modelId="{2031DD6A-8EA9-449D-B859-96C0CF6D3935}" type="presParOf" srcId="{333A1088-737F-45CB-B68E-254E46348037}" destId="{6BB5E863-4638-4E1D-BFDE-399D028AC4ED}" srcOrd="17" destOrd="0" presId="urn:microsoft.com/office/officeart/2005/8/layout/target3"/>
    <dgm:cxn modelId="{6E6ADBDE-884F-4799-9D2A-D42843BFE904}" type="presParOf" srcId="{333A1088-737F-45CB-B68E-254E46348037}" destId="{5A5FFA88-C948-4069-8E93-59FA12366E83}" srcOrd="18" destOrd="0" presId="urn:microsoft.com/office/officeart/2005/8/layout/target3"/>
    <dgm:cxn modelId="{96F49D14-7EA4-450A-A473-615963CCBB4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NÁZEV:VY_32_INOVACE_3.2.9.3.R08_Rosenmontag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TEMA:Německý</a:t>
          </a:r>
          <a:r>
            <a:rPr lang="cs-CZ" sz="2000" kern="1200" dirty="0" smtClean="0"/>
            <a:t> jazyk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32E18D-675D-4730-8B1C-3101752613DA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41CB22-EE24-4B0B-9E10-D61B7B7A7C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477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E4AB864-7E0A-4DCF-8A26-34189348535D}" type="slidenum">
              <a:rPr lang="cs-CZ">
                <a:solidFill>
                  <a:srgbClr val="000000"/>
                </a:solidFill>
              </a:rPr>
              <a:pPr eaLnBrk="1" hangingPunct="1"/>
              <a:t>1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65B9051-FA2C-4F14-8C7C-CEE7B91A0FC5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E7F84D1-F23C-4072-809E-5E188D19C6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086757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3A4B83A-9581-4DC2-BDF6-39DF59E1447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E89333-45D3-4FE4-8098-37BE1FD171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875512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3A777C5-3C2C-4710-AFA8-3B0DB699D257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2B606C7-3162-41F4-A177-82B161200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2288902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52B009A-ECE1-48BC-A5F4-7A2563FB8E9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3A0C31A-92CF-4437-B99D-0376F4AB3F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647383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2A4CA72-CCFA-4809-85CA-198D80299A2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F041D3E-C56E-4140-8AA8-ED57342E0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579639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2839BFA-0D41-43B9-B0A3-87B5906AD60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3C01D0-AB73-48F4-AEDA-2839FAA908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645950"/>
      </p:ext>
    </p:extLst>
  </p:cSld>
  <p:clrMapOvr>
    <a:masterClrMapping/>
  </p:clrMapOvr>
  <p:transition spd="slow">
    <p:wip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409240-2177-4EA0-8BAD-DBA66A038537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53EDD0B-90DD-46B3-91F1-1914EB59C7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658175"/>
      </p:ext>
    </p:extLst>
  </p:cSld>
  <p:clrMapOvr>
    <a:masterClrMapping/>
  </p:clrMapOvr>
  <p:transition spd="slow">
    <p:wip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B32061E-F255-4DD3-AD38-F3BF9F62039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914510B-1370-4EF8-A7CE-7E2ACB2E8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252559"/>
      </p:ext>
    </p:extLst>
  </p:cSld>
  <p:clrMapOvr>
    <a:masterClrMapping/>
  </p:clrMapOvr>
  <p:transition spd="slow">
    <p:wip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3BAC2B4-5C91-4FE1-A0C4-7BEFE68F1D77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C3C2CEB-F5B9-4B2E-ACA9-6A22A5EF3D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789587"/>
      </p:ext>
    </p:extLst>
  </p:cSld>
  <p:clrMapOvr>
    <a:masterClrMapping/>
  </p:clrMapOvr>
  <p:transition spd="slow">
    <p:wip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8580FB6-07CD-4953-AA65-7273CEBAD37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292486E-00FE-4508-9E99-8D006973F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655781"/>
      </p:ext>
    </p:extLst>
  </p:cSld>
  <p:clrMapOvr>
    <a:masterClrMapping/>
  </p:clrMapOvr>
  <p:transition spd="slow">
    <p:wip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09572D3-A55F-4A4C-B537-E487BEB8A39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4295908-A1D7-4FF0-AD70-C0CA1043D7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675188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14EDBEA-F6F2-4D94-BE79-20D2FE0A989E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4E7697E-BFCF-434E-8203-EE533F1713D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152A52F7-47EA-484D-9FF9-C8A2280DC23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6FBCBECB-DC9B-4DB7-B1E5-D94755FEBD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73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iki/Mainz" TargetMode="External"/><Relationship Id="rId13" Type="http://schemas.openxmlformats.org/officeDocument/2006/relationships/hyperlink" Target="http://de.wikipedia.org/wiki/Rosenmontagszug" TargetMode="External"/><Relationship Id="rId3" Type="http://schemas.openxmlformats.org/officeDocument/2006/relationships/hyperlink" Target="http://de.wikipedia.org/wiki/Ostersonntag" TargetMode="External"/><Relationship Id="rId7" Type="http://schemas.openxmlformats.org/officeDocument/2006/relationships/hyperlink" Target="http://de.wikipedia.org/wiki/D%C3%BCsseldorf" TargetMode="External"/><Relationship Id="rId12" Type="http://schemas.openxmlformats.org/officeDocument/2006/relationships/hyperlink" Target="http://de.wikipedia.org/wiki/Karneval" TargetMode="External"/><Relationship Id="rId2" Type="http://schemas.openxmlformats.org/officeDocument/2006/relationships/hyperlink" Target="http://de.wikipedia.org/wiki/Aschermittwoc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.wikipedia.org/wiki/K%C3%B6ln" TargetMode="External"/><Relationship Id="rId11" Type="http://schemas.openxmlformats.org/officeDocument/2006/relationships/hyperlink" Target="http://de.wikipedia.org/wiki/Rheinland" TargetMode="External"/><Relationship Id="rId5" Type="http://schemas.openxmlformats.org/officeDocument/2006/relationships/hyperlink" Target="http://de.wikipedia.org/wiki/Koblenz" TargetMode="External"/><Relationship Id="rId10" Type="http://schemas.openxmlformats.org/officeDocument/2006/relationships/hyperlink" Target="http://de.wikipedia.org/wiki/Gesetzlicher_Feiertag" TargetMode="External"/><Relationship Id="rId4" Type="http://schemas.openxmlformats.org/officeDocument/2006/relationships/hyperlink" Target="http://de.wikipedia.org/wiki/Karnevalshochburg" TargetMode="External"/><Relationship Id="rId9" Type="http://schemas.openxmlformats.org/officeDocument/2006/relationships/hyperlink" Target="http://de.wikipedia.org/wiki/Brauchtum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eiertage-newsletter.de/feiertag-info/rosenmontag.php" TargetMode="External"/><Relationship Id="rId2" Type="http://schemas.openxmlformats.org/officeDocument/2006/relationships/hyperlink" Target="http://www.koeln.de/tourismus/karneval/rosenmontagszug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karneval-in-duesseldorf.de/unsere_5te_jahreszeit_de-rosenmontagszug_in_duesseldorf" TargetMode="External"/><Relationship Id="rId4" Type="http://schemas.openxmlformats.org/officeDocument/2006/relationships/hyperlink" Target="http://www.mainz.de/WGAPublisher/online/html/default/mkuz-5vpcy6;jsessionid=6666EC84B866CCD4D34ACE60C550BB4C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de.wikipedia.org/wiki/Rosenmonta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356860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5363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mtClean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5365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5366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00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12330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400" dirty="0" smtClean="0"/>
              <a:t>Prezentace má přiblížit žákům zvyky v německy mluvících zemích. </a:t>
            </a:r>
            <a:r>
              <a:rPr lang="cs-CZ" sz="2400" dirty="0" err="1" smtClean="0"/>
              <a:t>Rosenmontag</a:t>
            </a:r>
            <a:r>
              <a:rPr lang="cs-CZ" sz="2400" dirty="0" smtClean="0"/>
              <a:t> je svátek tradiční v Porýní, připomíná se i v jiných částech </a:t>
            </a:r>
            <a:r>
              <a:rPr lang="cs-CZ" sz="2400" dirty="0" err="1" smtClean="0"/>
              <a:t>Německa.U</a:t>
            </a:r>
            <a:r>
              <a:rPr lang="cs-CZ" sz="2400" dirty="0" smtClean="0"/>
              <a:t> nás se neslaví a pro žáky nebývá příliš známý. Cílem prezentace je uvědomit si odlišnosti v tradicích, ale i podobnost- u nás karneval, masopust. Na závěr jsou otázky, na které pokročilí mohou odpovídat německy. Pro začátečníky je během textu nutná nápověda a na otázky mohou odpovídat česky.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0431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 </a:t>
            </a:r>
            <a:r>
              <a:rPr lang="cs-CZ" dirty="0" err="1" smtClean="0"/>
              <a:t>Deutschland</a:t>
            </a:r>
            <a:r>
              <a:rPr lang="cs-CZ" dirty="0" smtClean="0"/>
              <a:t> </a:t>
            </a:r>
            <a:r>
              <a:rPr lang="cs-CZ" dirty="0" err="1" smtClean="0"/>
              <a:t>feiert</a:t>
            </a:r>
            <a:r>
              <a:rPr lang="cs-CZ" dirty="0" smtClean="0"/>
              <a:t> man </a:t>
            </a:r>
            <a:r>
              <a:rPr lang="cs-CZ" dirty="0" err="1" smtClean="0"/>
              <a:t>Rosenmontag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348880"/>
            <a:ext cx="3545903" cy="3182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556792"/>
            <a:ext cx="36004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Rosenmontag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gr</a:t>
            </a:r>
            <a:r>
              <a:rPr lang="hu-HU" sz="2800" dirty="0" smtClean="0"/>
              <a:t>ő</a:t>
            </a:r>
            <a:r>
              <a:rPr lang="el-GR" sz="2800" dirty="0" smtClean="0"/>
              <a:t>β</a:t>
            </a:r>
            <a:r>
              <a:rPr lang="hu-HU" sz="2800" dirty="0" smtClean="0"/>
              <a:t>te Stra</a:t>
            </a:r>
            <a:r>
              <a:rPr lang="el-GR" sz="2800" dirty="0" smtClean="0"/>
              <a:t>β</a:t>
            </a:r>
            <a:r>
              <a:rPr lang="hu-HU" sz="2800" dirty="0" smtClean="0"/>
              <a:t>enfest Deutschlands.</a:t>
            </a:r>
          </a:p>
          <a:p>
            <a:r>
              <a:rPr lang="hu-HU" sz="2800" dirty="0" smtClean="0"/>
              <a:t>Viele Leute feiern den traditionellen Karneval in Kőln, Dűsseldorf , Mainz, usw.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21641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Rosenmontag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rtl="0"/>
            <a:r>
              <a:rPr lang="de-DE" dirty="0" smtClean="0"/>
              <a:t>Er </a:t>
            </a:r>
            <a:r>
              <a:rPr lang="de-DE" dirty="0"/>
              <a:t>fällt auf Montag vor dem </a:t>
            </a:r>
            <a:r>
              <a:rPr lang="de-DE" dirty="0">
                <a:hlinkClick r:id="rId2" tooltip="Aschermittwoch"/>
              </a:rPr>
              <a:t>Aschermittwoch</a:t>
            </a:r>
            <a:r>
              <a:rPr lang="de-DE" dirty="0"/>
              <a:t>; 48 Tage vor dem </a:t>
            </a:r>
            <a:r>
              <a:rPr lang="de-DE" dirty="0">
                <a:hlinkClick r:id="rId3" tooltip="Ostersonntag"/>
              </a:rPr>
              <a:t>Ostersonntag</a:t>
            </a:r>
            <a:r>
              <a:rPr lang="de-DE" dirty="0"/>
              <a:t>. </a:t>
            </a:r>
            <a:endParaRPr lang="cs-CZ" dirty="0" smtClean="0"/>
          </a:p>
          <a:p>
            <a:pPr rtl="0"/>
            <a:r>
              <a:rPr lang="de-DE" dirty="0" smtClean="0"/>
              <a:t>In </a:t>
            </a:r>
            <a:r>
              <a:rPr lang="de-DE" dirty="0"/>
              <a:t>sogenannten </a:t>
            </a:r>
            <a:r>
              <a:rPr lang="de-DE" dirty="0">
                <a:hlinkClick r:id="rId4" tooltip="Karnevalshochburg"/>
              </a:rPr>
              <a:t>Karnevalshochburgen</a:t>
            </a:r>
            <a:r>
              <a:rPr lang="de-DE" dirty="0"/>
              <a:t> wie u. a. </a:t>
            </a:r>
            <a:r>
              <a:rPr lang="de-DE" dirty="0">
                <a:hlinkClick r:id="rId5" tooltip="Koblenz"/>
              </a:rPr>
              <a:t>Koblenz</a:t>
            </a:r>
            <a:r>
              <a:rPr lang="de-DE" dirty="0"/>
              <a:t>, </a:t>
            </a:r>
            <a:r>
              <a:rPr lang="de-DE" dirty="0">
                <a:hlinkClick r:id="rId6" tooltip="Köln"/>
              </a:rPr>
              <a:t>Köln</a:t>
            </a:r>
            <a:r>
              <a:rPr lang="de-DE" dirty="0"/>
              <a:t>, </a:t>
            </a:r>
            <a:r>
              <a:rPr lang="de-DE" dirty="0">
                <a:hlinkClick r:id="rId7" tooltip="Düsseldorf"/>
              </a:rPr>
              <a:t>Düsseldorf</a:t>
            </a:r>
            <a:r>
              <a:rPr lang="de-DE" dirty="0"/>
              <a:t> oder </a:t>
            </a:r>
            <a:r>
              <a:rPr lang="de-DE" dirty="0">
                <a:hlinkClick r:id="rId8" tooltip="Mainz"/>
              </a:rPr>
              <a:t>Mainz</a:t>
            </a:r>
            <a:r>
              <a:rPr lang="de-DE" dirty="0"/>
              <a:t> geben am Rosenmontag als </a:t>
            </a:r>
            <a:r>
              <a:rPr lang="de-DE" dirty="0">
                <a:hlinkClick r:id="rId9" tooltip="Brauchtum"/>
              </a:rPr>
              <a:t>Brauchtumstag</a:t>
            </a:r>
            <a:r>
              <a:rPr lang="de-DE" dirty="0"/>
              <a:t> viele Arbeitgeber ihren Mitarbeitern zwar frei, ein </a:t>
            </a:r>
            <a:r>
              <a:rPr lang="de-DE" dirty="0">
                <a:hlinkClick r:id="rId10" tooltip="Gesetzlicher Feiertag"/>
              </a:rPr>
              <a:t>gesetzlicher Feiertag</a:t>
            </a:r>
            <a:r>
              <a:rPr lang="de-DE" dirty="0"/>
              <a:t> ist der Rosenmontag aber in keinem Bundesland</a:t>
            </a:r>
            <a:r>
              <a:rPr lang="de-DE" dirty="0" smtClean="0"/>
              <a:t>.</a:t>
            </a:r>
            <a:endParaRPr lang="cs-CZ" dirty="0" smtClean="0"/>
          </a:p>
          <a:p>
            <a:pPr rtl="0"/>
            <a:r>
              <a:rPr lang="de-DE" dirty="0"/>
              <a:t>Der </a:t>
            </a:r>
            <a:r>
              <a:rPr lang="de-DE" b="1" dirty="0"/>
              <a:t>Rosenmontag</a:t>
            </a:r>
            <a:r>
              <a:rPr lang="de-DE" dirty="0"/>
              <a:t> wird insbesondere im </a:t>
            </a:r>
            <a:r>
              <a:rPr lang="de-DE" dirty="0">
                <a:hlinkClick r:id="rId11" tooltip="Rheinland"/>
              </a:rPr>
              <a:t>rheinischen</a:t>
            </a:r>
            <a:r>
              <a:rPr lang="de-DE" dirty="0"/>
              <a:t> </a:t>
            </a:r>
            <a:r>
              <a:rPr lang="de-DE" dirty="0">
                <a:hlinkClick r:id="rId12" tooltip="Karneval"/>
              </a:rPr>
              <a:t>Karneval</a:t>
            </a:r>
            <a:r>
              <a:rPr lang="de-DE" dirty="0"/>
              <a:t> als Höhepunkt der Karnevalszeit, oft mit dem so genannten </a:t>
            </a:r>
            <a:r>
              <a:rPr lang="de-DE" dirty="0">
                <a:hlinkClick r:id="rId13" tooltip="Rosenmontagszug"/>
              </a:rPr>
              <a:t>Rosenmontagszug</a:t>
            </a:r>
            <a:r>
              <a:rPr lang="de-DE" dirty="0"/>
              <a:t>, begangen.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2549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305342"/>
            <a:ext cx="509431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3200" b="1" dirty="0" smtClean="0">
                <a:effectLst/>
              </a:rPr>
              <a:t>Nächste Termine</a:t>
            </a:r>
            <a:r>
              <a:rPr lang="cs-CZ" sz="3200" b="1" dirty="0" smtClean="0">
                <a:effectLst/>
              </a:rPr>
              <a:t>:</a:t>
            </a:r>
            <a:endParaRPr lang="de-DE" sz="3200" b="1" dirty="0" smtClean="0">
              <a:effectLst/>
            </a:endParaRPr>
          </a:p>
          <a:p>
            <a:r>
              <a:rPr lang="de-DE" sz="3200" dirty="0" smtClean="0">
                <a:effectLst/>
              </a:rPr>
              <a:t>2012: 20. Februar</a:t>
            </a:r>
          </a:p>
          <a:p>
            <a:r>
              <a:rPr lang="de-DE" sz="3200" dirty="0" smtClean="0">
                <a:effectLst/>
              </a:rPr>
              <a:t>2013: 11. Februar</a:t>
            </a:r>
          </a:p>
          <a:p>
            <a:r>
              <a:rPr lang="de-DE" sz="3200" dirty="0" smtClean="0">
                <a:effectLst/>
              </a:rPr>
              <a:t>2014: 3. März</a:t>
            </a:r>
          </a:p>
          <a:p>
            <a:r>
              <a:rPr lang="de-DE" sz="3200" dirty="0" smtClean="0">
                <a:effectLst/>
              </a:rPr>
              <a:t>2015: 16. Februar</a:t>
            </a:r>
          </a:p>
          <a:p>
            <a:r>
              <a:rPr lang="de-DE" sz="3200" dirty="0" smtClean="0">
                <a:effectLst/>
              </a:rPr>
              <a:t>2016: 8. Februar</a:t>
            </a:r>
          </a:p>
          <a:p>
            <a:r>
              <a:rPr lang="de-DE" sz="3200" dirty="0" smtClean="0">
                <a:effectLst/>
              </a:rPr>
              <a:t>2017: 27. Februar</a:t>
            </a:r>
          </a:p>
          <a:p>
            <a:r>
              <a:rPr lang="de-DE" sz="3200" dirty="0" smtClean="0">
                <a:effectLst/>
              </a:rPr>
              <a:t>2018: 12. Februar</a:t>
            </a:r>
          </a:p>
          <a:p>
            <a:r>
              <a:rPr lang="de-DE" sz="3200" dirty="0" smtClean="0">
                <a:effectLst/>
              </a:rPr>
              <a:t>2019: 4. März</a:t>
            </a:r>
          </a:p>
          <a:p>
            <a:r>
              <a:rPr lang="de-DE" sz="3200" dirty="0" smtClean="0">
                <a:effectLst/>
              </a:rPr>
              <a:t>2020: 24. Februar</a:t>
            </a:r>
            <a:endParaRPr lang="de-DE" sz="3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09784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Karneval in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Städten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www.koeln.de/tourismus/karneval/rosenmontagszug.html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www.feiertage-newsletter.de/feiertag-info/rosenmontag.php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www.mainz.de/WGAPublisher/online/html/default/mkuz-5vpcy6;jsessionid=6666EC84B866CCD4D34ACE60C550BB4C</a:t>
            </a:r>
            <a:endParaRPr lang="cs-CZ" dirty="0"/>
          </a:p>
          <a:p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www.karneval-in-duesseldorf.de/unsere_5te_jahreszeit_de-rosenmontagszug_in_duesseldorf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20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Fragen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Rosenmontag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feiert</a:t>
            </a:r>
            <a:r>
              <a:rPr lang="cs-CZ" dirty="0" smtClean="0"/>
              <a:t> man </a:t>
            </a:r>
            <a:r>
              <a:rPr lang="cs-CZ" dirty="0" err="1" smtClean="0"/>
              <a:t>Rosenmontag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Wo</a:t>
            </a:r>
            <a:r>
              <a:rPr lang="cs-CZ" dirty="0" smtClean="0"/>
              <a:t> kann man Stra</a:t>
            </a:r>
            <a:r>
              <a:rPr lang="el-GR" dirty="0" smtClean="0"/>
              <a:t>β</a:t>
            </a:r>
            <a:r>
              <a:rPr lang="cs-CZ" dirty="0" err="1" smtClean="0"/>
              <a:t>enkarneval</a:t>
            </a:r>
            <a:r>
              <a:rPr lang="cs-CZ" dirty="0" smtClean="0"/>
              <a:t> </a:t>
            </a:r>
            <a:r>
              <a:rPr lang="cs-CZ" dirty="0" err="1" smtClean="0"/>
              <a:t>besuchen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err="1" smtClean="0"/>
              <a:t>Feiern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in </a:t>
            </a:r>
            <a:r>
              <a:rPr lang="cs-CZ" dirty="0" err="1" smtClean="0"/>
              <a:t>Tschechien</a:t>
            </a:r>
            <a:r>
              <a:rPr lang="cs-CZ" dirty="0" smtClean="0"/>
              <a:t> </a:t>
            </a:r>
            <a:r>
              <a:rPr lang="cs-CZ" dirty="0" err="1" smtClean="0"/>
              <a:t>Rosenmontag</a:t>
            </a:r>
            <a:r>
              <a:rPr lang="cs-CZ" dirty="0"/>
              <a:t>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595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Schuss</a:t>
            </a:r>
            <a:r>
              <a:rPr lang="en-US" dirty="0"/>
              <a:t>. London: Mary Glasgow magazines, 2009(č. 39). ISSN 00489492.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/>
              <a:t>Rosenmontag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2012-02-03].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de.wikipedia.org/wiki/Rosenmontag</a:t>
            </a:r>
            <a:endParaRPr lang="cs-CZ" dirty="0" smtClean="0"/>
          </a:p>
          <a:p>
            <a:r>
              <a:rPr lang="cs-CZ" b="1" dirty="0">
                <a:solidFill>
                  <a:prstClr val="black"/>
                </a:solidFill>
                <a:latin typeface="Arial" charset="0"/>
                <a:hlinkClick r:id="rId3"/>
              </a:rPr>
              <a:t>http://office.microsoft.com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9253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300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Carnival</vt:lpstr>
      <vt:lpstr>Motiv systému Office</vt:lpstr>
      <vt:lpstr>Prezentace aplikace PowerPoint</vt:lpstr>
      <vt:lpstr>Prezentace má přiblížit žákům zvyky v německy mluvících zemích. Rosenmontag je svátek tradiční v Porýní, připomíná se i v jiných částech Německa.U nás se neslaví a pro žáky nebývá příliš známý. Cílem prezentace je uvědomit si odlišnosti v tradicích, ale i podobnost- u nás karneval, masopust. Na závěr jsou otázky, na které pokročilí mohou odpovídat německy. Pro začátečníky je během textu nutná nápověda a na otázky mohou odpovídat česky.</vt:lpstr>
      <vt:lpstr>In Deutschland feiert man Rosenmontag.</vt:lpstr>
      <vt:lpstr>Rosenmontag.</vt:lpstr>
      <vt:lpstr>Prezentace aplikace PowerPoint</vt:lpstr>
      <vt:lpstr>Karneval in deutschen Städten</vt:lpstr>
      <vt:lpstr>Fragen: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7</cp:revision>
  <dcterms:created xsi:type="dcterms:W3CDTF">2012-02-03T16:24:25Z</dcterms:created>
  <dcterms:modified xsi:type="dcterms:W3CDTF">2012-06-25T16:21:20Z</dcterms:modified>
</cp:coreProperties>
</file>