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notesMasterIdLst>
    <p:notesMasterId r:id="rId22"/>
  </p:notesMasterIdLst>
  <p:sldIdLst>
    <p:sldId id="284" r:id="rId2"/>
    <p:sldId id="282" r:id="rId3"/>
    <p:sldId id="256" r:id="rId4"/>
    <p:sldId id="257" r:id="rId5"/>
    <p:sldId id="280" r:id="rId6"/>
    <p:sldId id="258" r:id="rId7"/>
    <p:sldId id="281" r:id="rId8"/>
    <p:sldId id="259" r:id="rId9"/>
    <p:sldId id="260" r:id="rId10"/>
    <p:sldId id="261" r:id="rId11"/>
    <p:sldId id="262" r:id="rId12"/>
    <p:sldId id="263" r:id="rId13"/>
    <p:sldId id="267" r:id="rId14"/>
    <p:sldId id="269" r:id="rId15"/>
    <p:sldId id="271" r:id="rId16"/>
    <p:sldId id="273" r:id="rId17"/>
    <p:sldId id="275" r:id="rId18"/>
    <p:sldId id="277" r:id="rId19"/>
    <p:sldId id="279" r:id="rId20"/>
    <p:sldId id="28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</a:t>
          </a:r>
          <a:r>
            <a:rPr lang="cs-CZ" sz="1600" smtClean="0"/>
            <a:t>: </a:t>
          </a:r>
          <a:r>
            <a:rPr lang="cs-CZ" sz="1600" smtClean="0"/>
            <a:t>VY_32_INOVACE_3.2.10.2. O 05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err="1" smtClean="0"/>
            <a:t>TEMA</a:t>
          </a:r>
          <a:r>
            <a:rPr lang="cs-CZ" sz="1600" dirty="0" smtClean="0"/>
            <a:t>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247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3319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6A8A8AC-D96B-4876-BB60-9DA39DC53801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7D6C5E4-4BF4-4B65-A414-5E6C5A8BB62F}" type="presOf" srcId="{D1D4F407-5343-4D3F-B5B9-D407B03CAEB4}" destId="{D005CE8C-CC26-4C3E-AC11-E15060ECD759}" srcOrd="0" destOrd="0" presId="urn:microsoft.com/office/officeart/2005/8/layout/target3"/>
    <dgm:cxn modelId="{0F9FC5DF-C4CF-4170-B07D-1602ED01C714}" type="presOf" srcId="{4C35D32F-0EAB-4CD7-82EE-45574DC2A586}" destId="{890E4F0B-2866-4A3F-A3C7-2A14B1797930}" srcOrd="1" destOrd="0" presId="urn:microsoft.com/office/officeart/2005/8/layout/target3"/>
    <dgm:cxn modelId="{172A6DAF-6442-40A0-BB86-0898C04CEE5F}" type="presOf" srcId="{D8197B8C-B260-4A16-BDF4-0947B075E274}" destId="{25B08C86-7E15-44DC-BE7F-FFB55DD49D12}" srcOrd="0" destOrd="0" presId="urn:microsoft.com/office/officeart/2005/8/layout/target3"/>
    <dgm:cxn modelId="{8E9EED75-64A0-46BA-ABA1-4F789458584C}" type="presOf" srcId="{D1D4F407-5343-4D3F-B5B9-D407B03CAEB4}" destId="{AED2198E-93D5-4001-81B4-73124B309672}" srcOrd="1" destOrd="0" presId="urn:microsoft.com/office/officeart/2005/8/layout/target3"/>
    <dgm:cxn modelId="{2FC8AD0B-0578-43C0-BE47-40BB6C843DC5}" type="presOf" srcId="{757F3AB3-0718-4624-B441-E567A8F0AB56}" destId="{333A1088-737F-45CB-B68E-254E46348037}" srcOrd="0" destOrd="0" presId="urn:microsoft.com/office/officeart/2005/8/layout/target3"/>
    <dgm:cxn modelId="{F817F42C-4575-450F-9264-F1E2D7C321F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326F34F-2B35-4759-8F99-85DF5E51F688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6C61A4A-DEBF-4C78-9B9B-F160019C5FE2}" type="presOf" srcId="{4C35D32F-0EAB-4CD7-82EE-45574DC2A586}" destId="{8BEBB6EC-1DAA-4CAC-8A25-BC0FCBD5DBD5}" srcOrd="0" destOrd="0" presId="urn:microsoft.com/office/officeart/2005/8/layout/target3"/>
    <dgm:cxn modelId="{2ACCF828-748A-4BED-8BF5-48B0C1363B3B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CBD69BA-D10D-4D6F-8DB1-80E56C4A5D76}" type="presOf" srcId="{D1B46980-6531-4606-95E6-44980827E919}" destId="{6140AFEC-043D-4C43-A2F9-D0F5331DF3A3}" srcOrd="0" destOrd="0" presId="urn:microsoft.com/office/officeart/2005/8/layout/target3"/>
    <dgm:cxn modelId="{13A70A1A-CA73-444D-B50F-53A2CC6229EB}" type="presParOf" srcId="{333A1088-737F-45CB-B68E-254E46348037}" destId="{F5ABB229-8D3B-4694-996A-96F23CF14429}" srcOrd="0" destOrd="0" presId="urn:microsoft.com/office/officeart/2005/8/layout/target3"/>
    <dgm:cxn modelId="{8164CB31-9CDF-4FD9-88D4-5F41EBAAB1E2}" type="presParOf" srcId="{333A1088-737F-45CB-B68E-254E46348037}" destId="{F41139FD-01EE-4571-8B17-4FB00FC51163}" srcOrd="1" destOrd="0" presId="urn:microsoft.com/office/officeart/2005/8/layout/target3"/>
    <dgm:cxn modelId="{62DF66E1-A9A0-4538-8301-BD8AA67D3D2D}" type="presParOf" srcId="{333A1088-737F-45CB-B68E-254E46348037}" destId="{D005CE8C-CC26-4C3E-AC11-E15060ECD759}" srcOrd="2" destOrd="0" presId="urn:microsoft.com/office/officeart/2005/8/layout/target3"/>
    <dgm:cxn modelId="{8E7A93BD-156A-485F-AEB9-AFEE4906CD27}" type="presParOf" srcId="{333A1088-737F-45CB-B68E-254E46348037}" destId="{2C702D82-9B77-49B7-9568-BB8EB47C3372}" srcOrd="3" destOrd="0" presId="urn:microsoft.com/office/officeart/2005/8/layout/target3"/>
    <dgm:cxn modelId="{80B861D2-33AB-4E93-9DEE-417755730854}" type="presParOf" srcId="{333A1088-737F-45CB-B68E-254E46348037}" destId="{A52A0455-90FF-4808-ABD0-F02540D31D5A}" srcOrd="4" destOrd="0" presId="urn:microsoft.com/office/officeart/2005/8/layout/target3"/>
    <dgm:cxn modelId="{58704F97-9AB4-492C-B388-8E5B6B91AAC1}" type="presParOf" srcId="{333A1088-737F-45CB-B68E-254E46348037}" destId="{6140AFEC-043D-4C43-A2F9-D0F5331DF3A3}" srcOrd="5" destOrd="0" presId="urn:microsoft.com/office/officeart/2005/8/layout/target3"/>
    <dgm:cxn modelId="{4C742DCC-6FA5-487A-991C-E30B2AA638DB}" type="presParOf" srcId="{333A1088-737F-45CB-B68E-254E46348037}" destId="{9358AC05-5D7D-4327-9F80-1AD486AEA664}" srcOrd="6" destOrd="0" presId="urn:microsoft.com/office/officeart/2005/8/layout/target3"/>
    <dgm:cxn modelId="{698AD5EB-BBA3-4286-9735-2EF1136DE3AC}" type="presParOf" srcId="{333A1088-737F-45CB-B68E-254E46348037}" destId="{313FC574-E1CD-4FB4-B054-0B805CE0447D}" srcOrd="7" destOrd="0" presId="urn:microsoft.com/office/officeart/2005/8/layout/target3"/>
    <dgm:cxn modelId="{D9E09BD7-7F1B-40BD-9A29-18C45D26D13E}" type="presParOf" srcId="{333A1088-737F-45CB-B68E-254E46348037}" destId="{619D679B-A015-4ECF-8348-D1034C574F40}" srcOrd="8" destOrd="0" presId="urn:microsoft.com/office/officeart/2005/8/layout/target3"/>
    <dgm:cxn modelId="{FE9140B1-5FF1-475C-B0C8-08F37AAE2587}" type="presParOf" srcId="{333A1088-737F-45CB-B68E-254E46348037}" destId="{322283A8-4A27-4CDA-BAE3-F381106A9174}" srcOrd="9" destOrd="0" presId="urn:microsoft.com/office/officeart/2005/8/layout/target3"/>
    <dgm:cxn modelId="{7D6B9558-84E2-4590-B3A4-E4A68C381C82}" type="presParOf" srcId="{333A1088-737F-45CB-B68E-254E46348037}" destId="{FFC9F71D-1B4F-4AD9-A4A6-86ADEFC8AF5C}" srcOrd="10" destOrd="0" presId="urn:microsoft.com/office/officeart/2005/8/layout/target3"/>
    <dgm:cxn modelId="{1075EFAE-C329-445F-92BB-9E0E189C96FA}" type="presParOf" srcId="{333A1088-737F-45CB-B68E-254E46348037}" destId="{25B08C86-7E15-44DC-BE7F-FFB55DD49D12}" srcOrd="11" destOrd="0" presId="urn:microsoft.com/office/officeart/2005/8/layout/target3"/>
    <dgm:cxn modelId="{5C4DA3D7-068B-4590-8D75-46CF89F49383}" type="presParOf" srcId="{333A1088-737F-45CB-B68E-254E46348037}" destId="{76644BE8-9D7C-4C09-B250-3D10AF48CBB7}" srcOrd="12" destOrd="0" presId="urn:microsoft.com/office/officeart/2005/8/layout/target3"/>
    <dgm:cxn modelId="{8C9D78AA-D5B5-49DD-8134-2048CF9BDA92}" type="presParOf" srcId="{333A1088-737F-45CB-B68E-254E46348037}" destId="{EE85B701-7295-41C0-BA7A-34D3756A2AE6}" srcOrd="13" destOrd="0" presId="urn:microsoft.com/office/officeart/2005/8/layout/target3"/>
    <dgm:cxn modelId="{D0482306-DFDA-484D-B367-B4B31E0BCDF3}" type="presParOf" srcId="{333A1088-737F-45CB-B68E-254E46348037}" destId="{8BEBB6EC-1DAA-4CAC-8A25-BC0FCBD5DBD5}" srcOrd="14" destOrd="0" presId="urn:microsoft.com/office/officeart/2005/8/layout/target3"/>
    <dgm:cxn modelId="{54058759-4461-4EBF-9859-B951571D3C27}" type="presParOf" srcId="{333A1088-737F-45CB-B68E-254E46348037}" destId="{AED2198E-93D5-4001-81B4-73124B309672}" srcOrd="15" destOrd="0" presId="urn:microsoft.com/office/officeart/2005/8/layout/target3"/>
    <dgm:cxn modelId="{D47DA391-9AB2-4A99-8A60-C5047DC30175}" type="presParOf" srcId="{333A1088-737F-45CB-B68E-254E46348037}" destId="{2BE915AB-18AA-4053-B92C-3BFC9ED204BB}" srcOrd="16" destOrd="0" presId="urn:microsoft.com/office/officeart/2005/8/layout/target3"/>
    <dgm:cxn modelId="{69EC65A5-6F62-4DBD-B917-B11DC6750AA9}" type="presParOf" srcId="{333A1088-737F-45CB-B68E-254E46348037}" destId="{6BB5E863-4638-4E1D-BFDE-399D028AC4ED}" srcOrd="17" destOrd="0" presId="urn:microsoft.com/office/officeart/2005/8/layout/target3"/>
    <dgm:cxn modelId="{2C6E4BA9-3193-4E88-A997-0C6C99641457}" type="presParOf" srcId="{333A1088-737F-45CB-B68E-254E46348037}" destId="{5A5FFA88-C948-4069-8E93-59FA12366E83}" srcOrd="18" destOrd="0" presId="urn:microsoft.com/office/officeart/2005/8/layout/target3"/>
    <dgm:cxn modelId="{B9817FB6-A8B4-4F92-BA2F-B009F110F56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</a:t>
          </a:r>
          <a:r>
            <a:rPr lang="cs-CZ" sz="1600" kern="1200" smtClean="0"/>
            <a:t>: </a:t>
          </a:r>
          <a:r>
            <a:rPr lang="cs-CZ" sz="1600" kern="1200" smtClean="0"/>
            <a:t>VY_32_INOVACE_3.2.10.2. O 05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199581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TEMA</a:t>
          </a:r>
          <a:r>
            <a:rPr lang="cs-CZ" sz="1600" kern="1200" dirty="0" smtClean="0"/>
            <a:t>: Angličtina</a:t>
          </a:r>
          <a:endParaRPr lang="cs-CZ" sz="1600" kern="1200" dirty="0"/>
        </a:p>
      </dsp:txBody>
      <dsp:txXfrm>
        <a:off x="1273857" y="1199581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17007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73857" y="1617007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A0DB54-BC02-42C5-AEF1-C2AB78F12D4E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271F31-43B0-4E34-A8E3-74676417CF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97404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271F31-43B0-4E34-A8E3-74676417CF1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9685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271F31-43B0-4E34-A8E3-74676417CF11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304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271F31-43B0-4E34-A8E3-74676417CF11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7517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271F31-43B0-4E34-A8E3-74676417CF11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9784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271F31-43B0-4E34-A8E3-74676417CF11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94728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271F31-43B0-4E34-A8E3-74676417CF11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8112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AB7E2-52C4-4D94-B32C-40DED811DB2E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CABFA-5295-4CE7-B22F-4346EA4B94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AB7E2-52C4-4D94-B32C-40DED811DB2E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CABFA-5295-4CE7-B22F-4346EA4B94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AB7E2-52C4-4D94-B32C-40DED811DB2E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CABFA-5295-4CE7-B22F-4346EA4B94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AB7E2-52C4-4D94-B32C-40DED811DB2E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CABFA-5295-4CE7-B22F-4346EA4B94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AB7E2-52C4-4D94-B32C-40DED811DB2E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CABFA-5295-4CE7-B22F-4346EA4B94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AB7E2-52C4-4D94-B32C-40DED811DB2E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CABFA-5295-4CE7-B22F-4346EA4B94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AB7E2-52C4-4D94-B32C-40DED811DB2E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CABFA-5295-4CE7-B22F-4346EA4B94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AB7E2-52C4-4D94-B32C-40DED811DB2E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CABFA-5295-4CE7-B22F-4346EA4B94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AB7E2-52C4-4D94-B32C-40DED811DB2E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CABFA-5295-4CE7-B22F-4346EA4B94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AB7E2-52C4-4D94-B32C-40DED811DB2E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CABFA-5295-4CE7-B22F-4346EA4B94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AB7E2-52C4-4D94-B32C-40DED811DB2E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CABFA-5295-4CE7-B22F-4346EA4B94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AC9AB7E2-52C4-4D94-B32C-40DED811DB2E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019CABFA-5295-4CE7-B22F-4346EA4B94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1206913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06948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332656"/>
            <a:ext cx="1872208" cy="46166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340768"/>
            <a:ext cx="7200800" cy="415498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	</a:t>
            </a:r>
            <a:r>
              <a:rPr lang="cs-CZ" sz="2400" dirty="0" smtClean="0"/>
              <a:t>Prezentace je určena pro žáky 9. třídy na ZŠ k utřídění a procvičení učiva o podmínkových větách v angličtině. Protože je v osnovách na ZŠ zahrnuta pouze 1. a 2. podmínková věta, není třeba učit žáky 3. podmínkovou větu, pouze by si měli uvědomit gramatický systém tvoření podmínkových vět. 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Podmínkové věty je možno procvičit ve cvičeních ve druhé části prezentace. Cvičení mohou být využita i k testování znalostí.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77972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476672"/>
            <a:ext cx="8280920" cy="3123779"/>
          </a:xfrm>
          <a:ln w="57150"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CONDITIONALS</a:t>
            </a:r>
            <a:br>
              <a:rPr lang="cs-CZ" dirty="0" smtClean="0"/>
            </a:br>
            <a:r>
              <a:rPr lang="cs-CZ" dirty="0" smtClean="0"/>
              <a:t>(IF CLAUSES)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3753728"/>
            <a:ext cx="6224736" cy="539368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Lenka Kulhavá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20788396">
            <a:off x="458772" y="5869772"/>
            <a:ext cx="3682069" cy="538219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rgbClr val="FF0000"/>
                </a:solidFill>
              </a:rPr>
              <a:t>The zero conditional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 rot="311737">
            <a:off x="4796484" y="4398422"/>
            <a:ext cx="4113574" cy="589208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200" b="1" dirty="0" smtClean="0">
                <a:solidFill>
                  <a:srgbClr val="FF0000"/>
                </a:solidFill>
              </a:rPr>
              <a:t>The first conditional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 rot="838003">
            <a:off x="666643" y="4047278"/>
            <a:ext cx="2445050" cy="1077218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200" b="1" dirty="0" smtClean="0">
                <a:solidFill>
                  <a:srgbClr val="FF0000"/>
                </a:solidFill>
              </a:rPr>
              <a:t>The second </a:t>
            </a:r>
            <a:r>
              <a:rPr lang="cs-CZ" sz="3200" b="1" dirty="0" smtClean="0">
                <a:solidFill>
                  <a:srgbClr val="FF0000"/>
                </a:solidFill>
              </a:rPr>
              <a:t>    </a:t>
            </a:r>
            <a:r>
              <a:rPr lang="en-US" sz="3200" b="1" dirty="0" smtClean="0">
                <a:solidFill>
                  <a:srgbClr val="FF0000"/>
                </a:solidFill>
              </a:rPr>
              <a:t>conditional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 rot="1296298">
            <a:off x="3928775" y="5417178"/>
            <a:ext cx="4721866" cy="65005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rgbClr val="FF0000"/>
                </a:solidFill>
              </a:rPr>
              <a:t>The third conditional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294583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b="1" dirty="0" smtClean="0"/>
              <a:t>G</a:t>
            </a:r>
            <a:r>
              <a:rPr lang="cs-CZ" sz="2000" b="1" dirty="0" smtClean="0"/>
              <a:t>RAMMAR RULES OF CONDITIONALS:</a:t>
            </a:r>
            <a:endParaRPr lang="cs-CZ" sz="2000" b="1" dirty="0"/>
          </a:p>
          <a:p>
            <a:pPr marL="0" indent="0">
              <a:buNone/>
            </a:pPr>
            <a:r>
              <a:rPr lang="en-US" sz="1800" dirty="0" smtClean="0"/>
              <a:t>There </a:t>
            </a:r>
            <a:r>
              <a:rPr lang="en-US" sz="1800" dirty="0"/>
              <a:t>are four basic types of </a:t>
            </a:r>
            <a:r>
              <a:rPr lang="en-US" sz="1800" b="1" dirty="0"/>
              <a:t>conditional sentences </a:t>
            </a:r>
            <a:r>
              <a:rPr lang="en-US" sz="1800" dirty="0" smtClean="0"/>
              <a:t>in </a:t>
            </a:r>
            <a:r>
              <a:rPr lang="en-US" sz="1800" dirty="0" err="1" smtClean="0"/>
              <a:t>Englis</a:t>
            </a:r>
            <a:r>
              <a:rPr lang="cs-CZ" sz="1800" dirty="0" smtClean="0"/>
              <a:t>h</a:t>
            </a:r>
            <a:r>
              <a:rPr lang="en-US" sz="1800" dirty="0" smtClean="0"/>
              <a:t>. Examples: </a:t>
            </a:r>
          </a:p>
          <a:p>
            <a:r>
              <a:rPr lang="en-US" sz="1800" b="1" dirty="0" smtClean="0">
                <a:solidFill>
                  <a:srgbClr val="FF0000"/>
                </a:solidFill>
              </a:rPr>
              <a:t>The </a:t>
            </a:r>
            <a:r>
              <a:rPr lang="en-US" sz="1800" b="1" dirty="0">
                <a:solidFill>
                  <a:srgbClr val="FF0000"/>
                </a:solidFill>
              </a:rPr>
              <a:t>zero conditional</a:t>
            </a:r>
            <a:r>
              <a:rPr lang="en-US" sz="1800" dirty="0"/>
              <a:t>: </a:t>
            </a:r>
            <a:r>
              <a:rPr lang="en-US" sz="1800" b="1" i="1" dirty="0"/>
              <a:t>I take my umbrella if it rains.</a:t>
            </a:r>
            <a:endParaRPr lang="en-US" sz="1800" b="1" dirty="0" smtClean="0"/>
          </a:p>
          <a:p>
            <a:r>
              <a:rPr lang="en-US" sz="1800" b="1" dirty="0">
                <a:solidFill>
                  <a:srgbClr val="FF0000"/>
                </a:solidFill>
              </a:rPr>
              <a:t>The first conditional</a:t>
            </a:r>
            <a:r>
              <a:rPr lang="en-US" sz="1800" b="1" dirty="0"/>
              <a:t>:</a:t>
            </a:r>
            <a:r>
              <a:rPr lang="en-US" sz="1800" dirty="0"/>
              <a:t> </a:t>
            </a:r>
            <a:r>
              <a:rPr lang="cs-CZ" sz="1800" b="1" i="1" dirty="0" err="1" smtClean="0"/>
              <a:t>If</a:t>
            </a:r>
            <a:r>
              <a:rPr lang="cs-CZ" sz="1800" b="1" i="1" dirty="0" smtClean="0"/>
              <a:t> I </a:t>
            </a:r>
            <a:r>
              <a:rPr lang="cs-CZ" sz="1800" b="1" i="1" dirty="0" err="1" smtClean="0"/>
              <a:t>have</a:t>
            </a:r>
            <a:r>
              <a:rPr lang="cs-CZ" sz="1800" b="1" i="1" dirty="0" smtClean="0"/>
              <a:t> </a:t>
            </a:r>
            <a:r>
              <a:rPr lang="cs-CZ" sz="1800" b="1" i="1" dirty="0" err="1" smtClean="0"/>
              <a:t>time</a:t>
            </a:r>
            <a:r>
              <a:rPr lang="cs-CZ" sz="1800" b="1" i="1" dirty="0" smtClean="0"/>
              <a:t>, I </a:t>
            </a:r>
            <a:r>
              <a:rPr lang="cs-CZ" sz="1800" b="1" i="1" dirty="0" err="1" smtClean="0"/>
              <a:t>will</a:t>
            </a:r>
            <a:r>
              <a:rPr lang="cs-CZ" sz="1800" b="1" i="1" dirty="0" smtClean="0"/>
              <a:t> do </a:t>
            </a:r>
            <a:r>
              <a:rPr lang="cs-CZ" sz="1800" b="1" i="1" dirty="0" err="1" smtClean="0"/>
              <a:t>it</a:t>
            </a:r>
            <a:r>
              <a:rPr lang="cs-CZ" sz="1800" b="1" i="1" dirty="0" smtClean="0"/>
              <a:t>.</a:t>
            </a:r>
            <a:endParaRPr lang="en-US" sz="1800" b="1" dirty="0" smtClean="0"/>
          </a:p>
          <a:p>
            <a:r>
              <a:rPr lang="en-US" sz="1800" b="1" dirty="0">
                <a:solidFill>
                  <a:srgbClr val="FF0000"/>
                </a:solidFill>
              </a:rPr>
              <a:t>The second conditional</a:t>
            </a:r>
            <a:r>
              <a:rPr lang="en-US" sz="1800" dirty="0"/>
              <a:t>: </a:t>
            </a:r>
            <a:r>
              <a:rPr lang="en-US" sz="1800" b="1" i="1" dirty="0"/>
              <a:t>If </a:t>
            </a:r>
            <a:r>
              <a:rPr lang="cs-CZ" sz="1800" b="1" i="1" dirty="0" smtClean="0"/>
              <a:t>I had </a:t>
            </a:r>
            <a:r>
              <a:rPr lang="cs-CZ" sz="1800" b="1" i="1" dirty="0" err="1" smtClean="0"/>
              <a:t>time</a:t>
            </a:r>
            <a:r>
              <a:rPr lang="cs-CZ" sz="1800" b="1" i="1" dirty="0" smtClean="0"/>
              <a:t>, I </a:t>
            </a:r>
            <a:r>
              <a:rPr lang="cs-CZ" sz="1800" b="1" i="1" dirty="0" err="1" smtClean="0"/>
              <a:t>would</a:t>
            </a:r>
            <a:r>
              <a:rPr lang="cs-CZ" sz="1800" b="1" i="1" dirty="0" smtClean="0"/>
              <a:t> do </a:t>
            </a:r>
            <a:r>
              <a:rPr lang="cs-CZ" sz="1800" b="1" i="1" dirty="0" err="1" smtClean="0"/>
              <a:t>it</a:t>
            </a:r>
            <a:r>
              <a:rPr lang="cs-CZ" sz="1800" b="1" i="1" dirty="0" smtClean="0"/>
              <a:t>.</a:t>
            </a:r>
            <a:endParaRPr lang="en-US" sz="1800" b="1" dirty="0" smtClean="0"/>
          </a:p>
          <a:p>
            <a:r>
              <a:rPr lang="en-US" sz="1800" b="1" dirty="0">
                <a:solidFill>
                  <a:srgbClr val="FF0000"/>
                </a:solidFill>
              </a:rPr>
              <a:t>The third conditional</a:t>
            </a:r>
            <a:r>
              <a:rPr lang="en-US" sz="1800" dirty="0" smtClean="0"/>
              <a:t>:</a:t>
            </a:r>
            <a:r>
              <a:rPr lang="cs-CZ" sz="1800" dirty="0" smtClean="0"/>
              <a:t> </a:t>
            </a:r>
            <a:r>
              <a:rPr lang="cs-CZ" sz="1800" b="1" i="1" dirty="0" err="1" smtClean="0"/>
              <a:t>If</a:t>
            </a:r>
            <a:r>
              <a:rPr lang="cs-CZ" sz="1800" b="1" i="1" dirty="0" smtClean="0"/>
              <a:t> I had </a:t>
            </a:r>
            <a:r>
              <a:rPr lang="cs-CZ" sz="1800" b="1" i="1" dirty="0" err="1" smtClean="0"/>
              <a:t>time</a:t>
            </a:r>
            <a:r>
              <a:rPr lang="cs-CZ" sz="1800" b="1" i="1" dirty="0" smtClean="0"/>
              <a:t>, I </a:t>
            </a:r>
            <a:r>
              <a:rPr lang="cs-CZ" sz="1800" b="1" i="1" dirty="0" err="1" smtClean="0"/>
              <a:t>would</a:t>
            </a:r>
            <a:r>
              <a:rPr lang="cs-CZ" sz="1800" b="1" i="1" dirty="0" smtClean="0"/>
              <a:t> </a:t>
            </a:r>
            <a:r>
              <a:rPr lang="cs-CZ" sz="1800" b="1" i="1" dirty="0" err="1" smtClean="0"/>
              <a:t>have</a:t>
            </a:r>
            <a:r>
              <a:rPr lang="cs-CZ" sz="1800" b="1" i="1" dirty="0" smtClean="0"/>
              <a:t> done </a:t>
            </a:r>
            <a:r>
              <a:rPr lang="cs-CZ" sz="1800" b="1" i="1" dirty="0" err="1" smtClean="0"/>
              <a:t>it</a:t>
            </a:r>
            <a:r>
              <a:rPr lang="cs-CZ" sz="1800" b="1" i="1" dirty="0" smtClean="0"/>
              <a:t>.</a:t>
            </a:r>
            <a:endParaRPr lang="en-US" sz="1800" b="1" i="1" dirty="0" smtClean="0"/>
          </a:p>
          <a:p>
            <a:pPr marL="0" indent="0">
              <a:buNone/>
            </a:pPr>
            <a:r>
              <a:rPr lang="cs-CZ" sz="1800" b="1" dirty="0" smtClean="0"/>
              <a:t>   </a:t>
            </a:r>
            <a:r>
              <a:rPr lang="en-US" sz="1800" b="1" dirty="0" smtClean="0"/>
              <a:t>► </a:t>
            </a:r>
            <a:r>
              <a:rPr lang="en-US" sz="2000" b="1" dirty="0" smtClean="0"/>
              <a:t>The zero conditional</a:t>
            </a:r>
            <a:endParaRPr lang="en-US" sz="2000" dirty="0" smtClean="0"/>
          </a:p>
          <a:p>
            <a:r>
              <a:rPr lang="en-US" sz="1800" dirty="0">
                <a:solidFill>
                  <a:srgbClr val="FF0000"/>
                </a:solidFill>
              </a:rPr>
              <a:t>The </a:t>
            </a:r>
            <a:r>
              <a:rPr lang="en-US" sz="1800" b="1" dirty="0">
                <a:solidFill>
                  <a:srgbClr val="FF0000"/>
                </a:solidFill>
              </a:rPr>
              <a:t>zero conditional </a:t>
            </a:r>
            <a:r>
              <a:rPr lang="en-US" sz="1800" dirty="0"/>
              <a:t>describes situations that are always true. </a:t>
            </a:r>
            <a:r>
              <a:rPr lang="en-US" sz="1800" i="1" dirty="0"/>
              <a:t>If</a:t>
            </a:r>
            <a:r>
              <a:rPr lang="en-US" sz="1800" dirty="0"/>
              <a:t> has the same </a:t>
            </a:r>
            <a:endParaRPr lang="cs-CZ" sz="1800" dirty="0" smtClean="0"/>
          </a:p>
          <a:p>
            <a:pPr marL="109728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</a:t>
            </a:r>
            <a:r>
              <a:rPr lang="en-US" sz="1800" dirty="0" smtClean="0"/>
              <a:t>meaning </a:t>
            </a:r>
            <a:r>
              <a:rPr lang="en-US" sz="1800" dirty="0"/>
              <a:t>as </a:t>
            </a:r>
            <a:r>
              <a:rPr lang="en-US" sz="1800" i="1" dirty="0"/>
              <a:t>when</a:t>
            </a:r>
            <a:r>
              <a:rPr lang="en-US" sz="1800" dirty="0"/>
              <a:t> or </a:t>
            </a:r>
            <a:r>
              <a:rPr lang="en-US" sz="1800" i="1" dirty="0" smtClean="0"/>
              <a:t>whenever</a:t>
            </a:r>
            <a:r>
              <a:rPr lang="cs-CZ" sz="1800" dirty="0"/>
              <a:t> </a:t>
            </a:r>
            <a:r>
              <a:rPr lang="cs-CZ" sz="1800" dirty="0" smtClean="0"/>
              <a:t>(TIME CLAUSES)</a:t>
            </a:r>
            <a:endParaRPr lang="en-US" sz="1800" dirty="0" smtClean="0"/>
          </a:p>
          <a:p>
            <a:r>
              <a:rPr lang="en-US" sz="1800" i="1" dirty="0"/>
              <a:t>If I go to school, I get up at </a:t>
            </a:r>
            <a:r>
              <a:rPr lang="cs-CZ" sz="1800" i="1" dirty="0"/>
              <a:t> </a:t>
            </a:r>
            <a:r>
              <a:rPr lang="cs-CZ" sz="1800" i="1" dirty="0" err="1" smtClean="0"/>
              <a:t>five</a:t>
            </a:r>
            <a:r>
              <a:rPr lang="en-US" sz="1800" i="1" dirty="0" smtClean="0"/>
              <a:t>.</a:t>
            </a:r>
            <a:r>
              <a:rPr lang="en-US" sz="1800" dirty="0" smtClean="0"/>
              <a:t> </a:t>
            </a:r>
            <a:r>
              <a:rPr lang="en-US" sz="1800" dirty="0"/>
              <a:t>(Whenever I go to school I get up at the </a:t>
            </a:r>
            <a:r>
              <a:rPr lang="en-US" sz="1800" dirty="0" err="1" smtClean="0"/>
              <a:t>sam</a:t>
            </a:r>
            <a:r>
              <a:rPr lang="cs-CZ" sz="1800" dirty="0" smtClean="0"/>
              <a:t>e </a:t>
            </a:r>
            <a:r>
              <a:rPr lang="cs-CZ" sz="1800" dirty="0" err="1" smtClean="0"/>
              <a:t>time</a:t>
            </a:r>
            <a:r>
              <a:rPr lang="cs-CZ" sz="1800" dirty="0" smtClean="0"/>
              <a:t>.)</a:t>
            </a:r>
            <a:endParaRPr lang="en-US" sz="1800" dirty="0" smtClean="0"/>
          </a:p>
          <a:p>
            <a:r>
              <a:rPr lang="en-US" sz="1800" i="1" dirty="0"/>
              <a:t>If you park your car on double yellow lines, you pay a fine</a:t>
            </a:r>
            <a:r>
              <a:rPr lang="en-US" sz="1800" dirty="0"/>
              <a:t>. (Whenever you park </a:t>
            </a:r>
            <a:r>
              <a:rPr lang="cs-CZ" sz="1800" dirty="0" smtClean="0"/>
              <a:t>         </a:t>
            </a:r>
            <a:r>
              <a:rPr lang="en-US" sz="1800" dirty="0" smtClean="0"/>
              <a:t>illegally</a:t>
            </a:r>
            <a:r>
              <a:rPr lang="en-US" sz="1800" dirty="0"/>
              <a:t>, you pay a fine.)</a:t>
            </a:r>
            <a:endParaRPr lang="en-US" sz="1800" dirty="0" smtClean="0"/>
          </a:p>
          <a:p>
            <a:pPr marL="109728" indent="0">
              <a:buNone/>
            </a:pPr>
            <a:r>
              <a:rPr lang="en-US" sz="1800" dirty="0"/>
              <a:t>We use </a:t>
            </a:r>
            <a:r>
              <a:rPr lang="en-US" sz="1800" b="1" dirty="0"/>
              <a:t>the present simple tense in both the main clauses and the if clauses.</a:t>
            </a:r>
            <a:endParaRPr lang="en-US" sz="1800" b="1" dirty="0" smtClean="0"/>
          </a:p>
          <a:p>
            <a:pPr marL="0" indent="0">
              <a:buNone/>
            </a:pPr>
            <a:r>
              <a:rPr lang="cs-CZ" sz="1800" b="1" dirty="0" smtClean="0"/>
              <a:t>    </a:t>
            </a:r>
            <a:r>
              <a:rPr lang="en-US" sz="1800" b="1" dirty="0" smtClean="0"/>
              <a:t>► </a:t>
            </a:r>
            <a:r>
              <a:rPr lang="en-US" sz="2000" b="1" dirty="0" smtClean="0"/>
              <a:t>The first conditional</a:t>
            </a:r>
            <a:endParaRPr lang="en-US" sz="2000" dirty="0" smtClean="0"/>
          </a:p>
          <a:p>
            <a:r>
              <a:rPr lang="en-US" sz="1800" dirty="0">
                <a:solidFill>
                  <a:srgbClr val="FF0000"/>
                </a:solidFill>
              </a:rPr>
              <a:t>The </a:t>
            </a:r>
            <a:r>
              <a:rPr lang="en-US" sz="1800" b="1" dirty="0">
                <a:solidFill>
                  <a:srgbClr val="FF0000"/>
                </a:solidFill>
              </a:rPr>
              <a:t>first conditional </a:t>
            </a:r>
            <a:r>
              <a:rPr lang="en-US" sz="1800" b="1" dirty="0"/>
              <a:t>sentences </a:t>
            </a:r>
            <a:r>
              <a:rPr lang="en-US" sz="1800" dirty="0"/>
              <a:t>are used to speculate about possible situations </a:t>
            </a:r>
            <a:endParaRPr lang="cs-CZ" sz="1800" dirty="0" smtClean="0"/>
          </a:p>
          <a:p>
            <a:pPr marL="109728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</a:t>
            </a:r>
            <a:r>
              <a:rPr lang="en-US" sz="1800" dirty="0" smtClean="0"/>
              <a:t>that </a:t>
            </a:r>
            <a:r>
              <a:rPr lang="en-US" sz="1800" dirty="0"/>
              <a:t>can really happen at present or in </a:t>
            </a:r>
            <a:r>
              <a:rPr lang="en-US" sz="1800" dirty="0" err="1"/>
              <a:t>future.We</a:t>
            </a:r>
            <a:r>
              <a:rPr lang="en-US" sz="1800" dirty="0"/>
              <a:t> do not use </a:t>
            </a:r>
            <a:r>
              <a:rPr lang="en-US" sz="1800" i="1" dirty="0"/>
              <a:t>will </a:t>
            </a:r>
            <a:r>
              <a:rPr lang="en-US" sz="1800" dirty="0"/>
              <a:t>in an if clause to </a:t>
            </a:r>
            <a:r>
              <a:rPr lang="cs-CZ" sz="1800" dirty="0" smtClean="0"/>
              <a:t>         </a:t>
            </a:r>
            <a:r>
              <a:rPr lang="cs-CZ" sz="1800" dirty="0" err="1" smtClean="0"/>
              <a:t>describe</a:t>
            </a:r>
            <a:r>
              <a:rPr lang="cs-CZ" sz="1800" dirty="0" smtClean="0"/>
              <a:t> </a:t>
            </a:r>
            <a:r>
              <a:rPr lang="en-US" sz="1800" dirty="0" smtClean="0"/>
              <a:t>future </a:t>
            </a:r>
            <a:r>
              <a:rPr lang="en-US" sz="1800" dirty="0"/>
              <a:t>activities (compare it to time clauses).</a:t>
            </a:r>
          </a:p>
          <a:p>
            <a:r>
              <a:rPr lang="en-US" sz="1800" i="1" dirty="0"/>
              <a:t>If he studies hard, he'll pass the exams. If we catch the 10.15 train, we will arrive on </a:t>
            </a:r>
            <a:endParaRPr lang="cs-CZ" sz="1800" i="1" dirty="0" smtClean="0"/>
          </a:p>
          <a:p>
            <a:pPr marL="109728" indent="0">
              <a:buNone/>
            </a:pPr>
            <a:r>
              <a:rPr lang="cs-CZ" sz="1800" i="1" dirty="0"/>
              <a:t> </a:t>
            </a:r>
            <a:r>
              <a:rPr lang="cs-CZ" sz="1800" i="1" dirty="0" smtClean="0"/>
              <a:t>   </a:t>
            </a:r>
            <a:r>
              <a:rPr lang="en-US" sz="1800" i="1" dirty="0" smtClean="0"/>
              <a:t>time</a:t>
            </a:r>
            <a:r>
              <a:rPr lang="en-US" sz="1800" i="1" dirty="0"/>
              <a:t>. If you don't get the ticket, what will you do?</a:t>
            </a:r>
            <a:endParaRPr lang="en-US" sz="1800" dirty="0" smtClean="0"/>
          </a:p>
          <a:p>
            <a:pPr marL="109728" indent="0">
              <a:buNone/>
            </a:pPr>
            <a:r>
              <a:rPr lang="en-US" sz="1800" dirty="0"/>
              <a:t>We make if </a:t>
            </a:r>
            <a:r>
              <a:rPr lang="en-US" sz="1800" dirty="0" smtClean="0"/>
              <a:t>clauses</a:t>
            </a:r>
            <a:r>
              <a:rPr lang="cs-CZ" sz="1800" dirty="0" smtClean="0"/>
              <a:t>:</a:t>
            </a:r>
            <a:r>
              <a:rPr lang="en-US" sz="1800" dirty="0" smtClean="0"/>
              <a:t> </a:t>
            </a:r>
            <a:r>
              <a:rPr lang="en-US" sz="1800" b="1" dirty="0"/>
              <a:t>if + present tense</a:t>
            </a:r>
            <a:r>
              <a:rPr lang="en-US" sz="1800" b="1" dirty="0" smtClean="0"/>
              <a:t> and m</a:t>
            </a:r>
            <a:r>
              <a:rPr lang="en-US" sz="1800" b="1" dirty="0"/>
              <a:t>ain clauses with will + bare </a:t>
            </a:r>
            <a:r>
              <a:rPr lang="en-US" sz="1800" b="1" dirty="0" err="1" smtClean="0"/>
              <a:t>infinitiv</a:t>
            </a:r>
            <a:r>
              <a:rPr lang="cs-CZ" sz="1800" b="1" dirty="0" smtClean="0"/>
              <a:t>e</a:t>
            </a:r>
            <a:endParaRPr lang="en-US" sz="1800" dirty="0" smtClean="0"/>
          </a:p>
          <a:p>
            <a:pPr marL="0" indent="0">
              <a:buNone/>
            </a:pPr>
            <a:r>
              <a:rPr lang="cs-CZ" sz="1800" b="1" dirty="0" smtClean="0"/>
              <a:t>   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018783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188638"/>
            <a:ext cx="8820472" cy="61555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 </a:t>
            </a:r>
          </a:p>
          <a:p>
            <a:r>
              <a:rPr lang="en-US" b="1" dirty="0" smtClean="0"/>
              <a:t>► </a:t>
            </a:r>
            <a:r>
              <a:rPr lang="en-US" sz="3200" b="1" dirty="0" smtClean="0"/>
              <a:t>The second conditional</a:t>
            </a:r>
            <a:endParaRPr lang="cs-CZ" sz="3200" b="1" dirty="0" smtClean="0"/>
          </a:p>
          <a:p>
            <a:endParaRPr lang="en-US" sz="2400" dirty="0" smtClean="0"/>
          </a:p>
          <a:p>
            <a:r>
              <a:rPr lang="cs-CZ" sz="2000" dirty="0" smtClean="0"/>
              <a:t>    </a:t>
            </a:r>
            <a:r>
              <a:rPr lang="en-US" sz="2000" dirty="0" smtClean="0"/>
              <a:t>In </a:t>
            </a:r>
            <a:r>
              <a:rPr lang="en-US" sz="2000" b="1" dirty="0" smtClean="0">
                <a:solidFill>
                  <a:srgbClr val="FF0000"/>
                </a:solidFill>
              </a:rPr>
              <a:t>the second conditional</a:t>
            </a:r>
            <a:r>
              <a:rPr lang="en-US" sz="2000" b="1" dirty="0" smtClean="0"/>
              <a:t> sentences </a:t>
            </a:r>
            <a:r>
              <a:rPr lang="en-US" sz="2000" dirty="0" smtClean="0"/>
              <a:t>we speculate about situations that </a:t>
            </a:r>
            <a:r>
              <a:rPr lang="cs-CZ" sz="2000" dirty="0" smtClean="0"/>
              <a:t>    </a:t>
            </a:r>
            <a:r>
              <a:rPr lang="en-US" sz="2000" dirty="0" smtClean="0"/>
              <a:t>will probably never happen at present or in future. </a:t>
            </a:r>
            <a:endParaRPr lang="cs-CZ" sz="2000" dirty="0" smtClean="0"/>
          </a:p>
          <a:p>
            <a:endParaRPr lang="en-US" sz="20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en-US" sz="2000" i="1" dirty="0" smtClean="0"/>
              <a:t>If I had more time, I would help you</a:t>
            </a:r>
            <a:r>
              <a:rPr lang="en-US" sz="2000" dirty="0" smtClean="0"/>
              <a:t>. (But I am not free at the moment. I can't help you).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en-US" sz="2000" i="1" dirty="0" smtClean="0"/>
              <a:t>If I won a million dollars, I would start a business of my own</a:t>
            </a:r>
            <a:r>
              <a:rPr lang="en-US" sz="2000" dirty="0" smtClean="0"/>
              <a:t>. (But I know that it is not realistic.)</a:t>
            </a:r>
          </a:p>
          <a:p>
            <a:pPr algn="just"/>
            <a:r>
              <a:rPr lang="cs-CZ" sz="2000" dirty="0" smtClean="0"/>
              <a:t>   </a:t>
            </a:r>
            <a:r>
              <a:rPr lang="en-US" sz="2000" dirty="0" smtClean="0"/>
              <a:t>We make if clauses with </a:t>
            </a:r>
            <a:r>
              <a:rPr lang="en-US" sz="2000" b="1" dirty="0" smtClean="0"/>
              <a:t>if + past tense and main clauses with would + </a:t>
            </a:r>
            <a:r>
              <a:rPr lang="cs-CZ" sz="2000" b="1" dirty="0" smtClean="0"/>
              <a:t>    </a:t>
            </a:r>
            <a:r>
              <a:rPr lang="en-US" sz="2000" b="1" dirty="0" smtClean="0"/>
              <a:t>bare infinitive</a:t>
            </a:r>
            <a:r>
              <a:rPr lang="en-US" sz="2000" dirty="0" smtClean="0"/>
              <a:t>.</a:t>
            </a:r>
          </a:p>
          <a:p>
            <a:r>
              <a:rPr lang="cs-CZ" sz="2000" dirty="0" smtClean="0"/>
              <a:t>    </a:t>
            </a:r>
            <a:r>
              <a:rPr lang="en-US" sz="2000" dirty="0" smtClean="0"/>
              <a:t>Note: the verb </a:t>
            </a:r>
            <a:r>
              <a:rPr lang="en-US" sz="2000" i="1" dirty="0" smtClean="0"/>
              <a:t>to be</a:t>
            </a:r>
            <a:r>
              <a:rPr lang="en-US" sz="2000" dirty="0" smtClean="0"/>
              <a:t> can be specific in the if clause.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en-US" sz="2000" i="1" dirty="0" smtClean="0"/>
              <a:t>If I were rich, I wouldn't work. If he were younger, he would marry her.</a:t>
            </a:r>
            <a:endParaRPr lang="cs-CZ" sz="2000" i="1" dirty="0" smtClean="0"/>
          </a:p>
          <a:p>
            <a:endParaRPr lang="en-US" sz="2000" dirty="0" smtClean="0"/>
          </a:p>
          <a:p>
            <a:r>
              <a:rPr lang="en-US" sz="2000" dirty="0" smtClean="0"/>
              <a:t>(But </a:t>
            </a:r>
            <a:r>
              <a:rPr lang="en-US" sz="2000" i="1" dirty="0" smtClean="0"/>
              <a:t>was</a:t>
            </a:r>
            <a:r>
              <a:rPr lang="en-US" sz="2000" dirty="0" smtClean="0"/>
              <a:t> is also possible: </a:t>
            </a:r>
            <a:r>
              <a:rPr lang="en-US" sz="2000" i="1" dirty="0" smtClean="0"/>
              <a:t>If I was rich, I wouldn't work. If he was younger, he would marry her</a:t>
            </a:r>
            <a:r>
              <a:rPr lang="en-US" sz="2000" dirty="0" smtClean="0"/>
              <a:t>.)</a:t>
            </a:r>
          </a:p>
          <a:p>
            <a:r>
              <a:rPr lang="en-US" sz="2000" i="1" dirty="0" smtClean="0"/>
              <a:t>But: If I were you, I wouldn't do it</a:t>
            </a:r>
            <a:r>
              <a:rPr lang="en-US" sz="2000" dirty="0" smtClean="0"/>
              <a:t>. (In this expression, </a:t>
            </a:r>
            <a:r>
              <a:rPr lang="en-US" sz="2000" i="1" dirty="0" smtClean="0"/>
              <a:t>were</a:t>
            </a:r>
            <a:r>
              <a:rPr lang="en-US" sz="2000" dirty="0" smtClean="0"/>
              <a:t> is much more usual than </a:t>
            </a:r>
            <a:r>
              <a:rPr lang="en-US" sz="2000" i="1" dirty="0" smtClean="0"/>
              <a:t>was</a:t>
            </a:r>
            <a:r>
              <a:rPr lang="en-US" sz="2000" dirty="0" smtClean="0"/>
              <a:t>.)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8903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Autofit/>
          </a:bodyPr>
          <a:lstStyle/>
          <a:p>
            <a:pPr marL="109728" indent="0">
              <a:buNone/>
            </a:pPr>
            <a:r>
              <a:rPr lang="cs-CZ" sz="1600" b="1" dirty="0" smtClean="0"/>
              <a:t>     </a:t>
            </a:r>
          </a:p>
          <a:p>
            <a:pPr marL="109728" indent="0">
              <a:buNone/>
            </a:pPr>
            <a:r>
              <a:rPr lang="cs-CZ" sz="1600" b="1" dirty="0"/>
              <a:t> </a:t>
            </a:r>
            <a:r>
              <a:rPr lang="cs-CZ" sz="1600" b="1" dirty="0" smtClean="0"/>
              <a:t>  </a:t>
            </a:r>
            <a:r>
              <a:rPr lang="en-US" sz="2800" b="1" dirty="0" smtClean="0"/>
              <a:t>Compare </a:t>
            </a:r>
            <a:r>
              <a:rPr lang="en-US" sz="2800" b="1" dirty="0"/>
              <a:t>the first conditional with the </a:t>
            </a:r>
            <a:r>
              <a:rPr lang="en-US" sz="2800" b="1" dirty="0" smtClean="0"/>
              <a:t>second</a:t>
            </a:r>
            <a:endParaRPr lang="cs-CZ" sz="2800" b="1" dirty="0" smtClean="0"/>
          </a:p>
          <a:p>
            <a:pPr marL="109728" indent="0">
              <a:buNone/>
            </a:pPr>
            <a:r>
              <a:rPr lang="en-US" sz="2800" b="1" dirty="0" smtClean="0"/>
              <a:t> </a:t>
            </a:r>
            <a:r>
              <a:rPr lang="en-US" sz="2000" dirty="0" smtClean="0"/>
              <a:t>The </a:t>
            </a:r>
            <a:r>
              <a:rPr lang="en-US" sz="2000" dirty="0"/>
              <a:t>main difference between the first conditional and the second conditional </a:t>
            </a:r>
            <a:endParaRPr lang="cs-CZ" sz="2000" dirty="0" smtClean="0"/>
          </a:p>
          <a:p>
            <a:pPr marL="109728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</a:t>
            </a:r>
            <a:r>
              <a:rPr lang="en-US" sz="2000" dirty="0" smtClean="0"/>
              <a:t>is </a:t>
            </a:r>
            <a:r>
              <a:rPr lang="en-US" sz="2000" dirty="0"/>
              <a:t>about </a:t>
            </a:r>
            <a:r>
              <a:rPr lang="cs-CZ" sz="2000" dirty="0" smtClean="0"/>
              <a:t>pro</a:t>
            </a:r>
            <a:r>
              <a:rPr lang="en-US" sz="2000" dirty="0" err="1" smtClean="0"/>
              <a:t>bability</a:t>
            </a:r>
            <a:r>
              <a:rPr lang="en-US" sz="2000" dirty="0"/>
              <a:t>: the first conditional is </a:t>
            </a:r>
            <a:r>
              <a:rPr lang="en-US" sz="2000" i="1" dirty="0"/>
              <a:t>realistic</a:t>
            </a:r>
            <a:r>
              <a:rPr lang="en-US" sz="2000" dirty="0"/>
              <a:t>, </a:t>
            </a:r>
            <a:r>
              <a:rPr lang="en-US" sz="2000" dirty="0" smtClean="0"/>
              <a:t>the </a:t>
            </a:r>
            <a:r>
              <a:rPr lang="en-US" sz="2000" dirty="0"/>
              <a:t>second conditional is </a:t>
            </a:r>
            <a:endParaRPr lang="cs-CZ" sz="2000" dirty="0" smtClean="0"/>
          </a:p>
          <a:p>
            <a:pPr marL="109728" indent="0">
              <a:buNone/>
            </a:pPr>
            <a:r>
              <a:rPr lang="cs-CZ" sz="2000" i="1" dirty="0" smtClean="0"/>
              <a:t>  </a:t>
            </a:r>
            <a:r>
              <a:rPr lang="en-US" sz="2000" i="1" dirty="0" smtClean="0"/>
              <a:t>unrealistic</a:t>
            </a:r>
            <a:r>
              <a:rPr lang="en-US" sz="2000" dirty="0"/>
              <a:t>. </a:t>
            </a:r>
            <a:endParaRPr lang="en-US" sz="2000" dirty="0" smtClean="0"/>
          </a:p>
          <a:p>
            <a:r>
              <a:rPr lang="en-US" sz="2000" dirty="0"/>
              <a:t>Sometimes we can use both with the following difference in meaning.</a:t>
            </a:r>
            <a:endParaRPr lang="en-US" sz="2000" dirty="0" smtClean="0"/>
          </a:p>
          <a:p>
            <a:r>
              <a:rPr lang="en-US" sz="2000" i="1" dirty="0"/>
              <a:t>If I see him, I will tell him.</a:t>
            </a:r>
            <a:r>
              <a:rPr lang="en-US" sz="2000" dirty="0"/>
              <a:t> (I suppose I will see him, because we go to </a:t>
            </a:r>
            <a:r>
              <a:rPr lang="en-US" sz="2000" dirty="0" smtClean="0"/>
              <a:t>the</a:t>
            </a:r>
            <a:endParaRPr lang="cs-CZ" sz="2000" dirty="0" smtClean="0"/>
          </a:p>
          <a:p>
            <a:pPr marL="109728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</a:t>
            </a:r>
            <a:r>
              <a:rPr lang="en-US" sz="2000" dirty="0" smtClean="0"/>
              <a:t> </a:t>
            </a:r>
            <a:r>
              <a:rPr lang="en-US" sz="2000" dirty="0"/>
              <a:t>same school.)</a:t>
            </a:r>
            <a:endParaRPr lang="en-US" sz="2000" dirty="0" smtClean="0"/>
          </a:p>
          <a:p>
            <a:r>
              <a:rPr lang="en-US" sz="2000" i="1" dirty="0"/>
              <a:t>If I saw him, I would tell him.</a:t>
            </a:r>
            <a:r>
              <a:rPr lang="en-US" sz="2000" dirty="0"/>
              <a:t> (I don't think I will see him, because he is ill.)</a:t>
            </a:r>
            <a:endParaRPr lang="en-US" sz="2000" dirty="0" smtClean="0"/>
          </a:p>
          <a:p>
            <a:r>
              <a:rPr lang="en-US" sz="2000" i="1" dirty="0"/>
              <a:t>If I need your help, I'll call you.</a:t>
            </a:r>
            <a:r>
              <a:rPr lang="en-US" sz="2000" dirty="0"/>
              <a:t> (It is probable that I will need your help.)</a:t>
            </a:r>
            <a:endParaRPr lang="en-US" sz="2000" dirty="0" smtClean="0"/>
          </a:p>
          <a:p>
            <a:r>
              <a:rPr lang="en-US" sz="2000" i="1" dirty="0"/>
              <a:t>If I needed your help, I'd call you.</a:t>
            </a:r>
            <a:r>
              <a:rPr lang="en-US" sz="2000" dirty="0"/>
              <a:t> (It is not very probable that I will need your help.)</a:t>
            </a:r>
            <a:endParaRPr lang="en-US" sz="2000" dirty="0" smtClean="0"/>
          </a:p>
          <a:p>
            <a:r>
              <a:rPr lang="en-US" sz="2000" dirty="0"/>
              <a:t>Sometimes we must use either the first conditional or the second conditional to make it clear that the situation is real or unreal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r>
              <a:rPr lang="en-US" sz="2000" i="1" dirty="0" smtClean="0"/>
              <a:t>If </a:t>
            </a:r>
            <a:r>
              <a:rPr lang="en-US" sz="2000" i="1" dirty="0"/>
              <a:t>you get up late, you will miss your bus.</a:t>
            </a:r>
            <a:r>
              <a:rPr lang="en-US" sz="2000" dirty="0"/>
              <a:t> (a real situation)</a:t>
            </a:r>
            <a:endParaRPr lang="en-US" sz="2000" dirty="0" smtClean="0"/>
          </a:p>
          <a:p>
            <a:r>
              <a:rPr lang="en-US" sz="2000" i="1" dirty="0"/>
              <a:t>If I came from your country, I would understand your problems</a:t>
            </a:r>
            <a:r>
              <a:rPr lang="en-US" sz="2000" dirty="0"/>
              <a:t>. (an unreal </a:t>
            </a:r>
            <a:endParaRPr lang="cs-CZ" sz="2000" dirty="0" smtClean="0"/>
          </a:p>
          <a:p>
            <a:pPr marL="109728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</a:t>
            </a:r>
            <a:r>
              <a:rPr lang="en-US" sz="2000" dirty="0" smtClean="0"/>
              <a:t>situation </a:t>
            </a:r>
            <a:r>
              <a:rPr lang="en-US" sz="2000" dirty="0"/>
              <a:t>- I am </a:t>
            </a:r>
            <a:r>
              <a:rPr lang="en-US" sz="2000" dirty="0" smtClean="0"/>
              <a:t>not</a:t>
            </a:r>
            <a:r>
              <a:rPr lang="cs-CZ" sz="2000" dirty="0" smtClean="0"/>
              <a:t> </a:t>
            </a:r>
            <a:r>
              <a:rPr lang="en-US" sz="2000" dirty="0" smtClean="0"/>
              <a:t>from </a:t>
            </a:r>
            <a:r>
              <a:rPr lang="en-US" sz="2000" dirty="0"/>
              <a:t>your country.)</a:t>
            </a:r>
          </a:p>
          <a:p>
            <a:endParaRPr lang="cs-CZ" sz="2000" dirty="0" smtClean="0"/>
          </a:p>
          <a:p>
            <a:pPr marL="109728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</a:t>
            </a:r>
            <a:r>
              <a:rPr lang="en-US" sz="20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31766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686800" cy="764704"/>
          </a:xfrm>
        </p:spPr>
        <p:txBody>
          <a:bodyPr/>
          <a:lstStyle/>
          <a:p>
            <a:r>
              <a:rPr lang="cs-CZ" sz="4800" dirty="0" smtClean="0">
                <a:solidFill>
                  <a:schemeClr val="tx1"/>
                </a:solidFill>
              </a:rPr>
              <a:t/>
            </a:r>
            <a:br>
              <a:rPr lang="cs-CZ" sz="4800" dirty="0" smtClean="0">
                <a:solidFill>
                  <a:schemeClr val="tx1"/>
                </a:solidFill>
              </a:rPr>
            </a:br>
            <a:r>
              <a:rPr lang="cs-CZ" sz="4800" dirty="0">
                <a:solidFill>
                  <a:schemeClr val="tx1"/>
                </a:solidFill>
              </a:rPr>
              <a:t> </a:t>
            </a:r>
            <a:r>
              <a:rPr lang="cs-CZ" sz="4800" dirty="0" smtClean="0">
                <a:solidFill>
                  <a:schemeClr val="tx1"/>
                </a:solidFill>
              </a:rPr>
              <a:t>   </a:t>
            </a:r>
            <a:r>
              <a:rPr lang="en-US" sz="4800" dirty="0" smtClean="0">
                <a:solidFill>
                  <a:schemeClr val="tx1"/>
                </a:solidFill>
              </a:rPr>
              <a:t>Other </a:t>
            </a:r>
            <a:r>
              <a:rPr lang="en-US" sz="4800" dirty="0">
                <a:solidFill>
                  <a:schemeClr val="tx1"/>
                </a:solidFill>
              </a:rPr>
              <a:t>forms</a:t>
            </a:r>
            <a:br>
              <a:rPr lang="en-US" sz="4800" dirty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36712"/>
            <a:ext cx="9144000" cy="6021288"/>
          </a:xfrm>
        </p:spPr>
        <p:txBody>
          <a:bodyPr>
            <a:normAutofit fontScale="85000" lnSpcReduction="20000"/>
          </a:bodyPr>
          <a:lstStyle/>
          <a:p>
            <a:r>
              <a:rPr lang="en-US" sz="2800" dirty="0" smtClean="0"/>
              <a:t>Apart </a:t>
            </a:r>
            <a:r>
              <a:rPr lang="en-US" sz="2800" dirty="0"/>
              <a:t>from the basic structures (if + the present simple + will </a:t>
            </a:r>
            <a:endParaRPr lang="cs-CZ" sz="2800" dirty="0" smtClean="0"/>
          </a:p>
          <a:p>
            <a:pPr marL="109728" indent="0">
              <a:buNone/>
            </a:pPr>
            <a:r>
              <a:rPr lang="en-US" sz="2800" dirty="0" smtClean="0"/>
              <a:t>and </a:t>
            </a:r>
            <a:r>
              <a:rPr lang="en-US" sz="2800" dirty="0"/>
              <a:t>if + the past simple + would), we can also make different </a:t>
            </a:r>
            <a:endParaRPr lang="cs-CZ" sz="2800" dirty="0" smtClean="0"/>
          </a:p>
          <a:p>
            <a:pPr marL="109728" indent="0">
              <a:buNone/>
            </a:pPr>
            <a:r>
              <a:rPr lang="en-US" sz="2800" dirty="0" smtClean="0"/>
              <a:t>combinations.</a:t>
            </a:r>
            <a:endParaRPr lang="cs-CZ" sz="2800" dirty="0" smtClean="0"/>
          </a:p>
          <a:p>
            <a:endParaRPr lang="en-US" sz="2800" dirty="0"/>
          </a:p>
          <a:p>
            <a:r>
              <a:rPr lang="en-US" sz="2800" dirty="0">
                <a:solidFill>
                  <a:srgbClr val="FF0000"/>
                </a:solidFill>
              </a:rPr>
              <a:t>Examples - type 1: </a:t>
            </a:r>
          </a:p>
          <a:p>
            <a:r>
              <a:rPr lang="en-US" sz="2800" i="1" dirty="0"/>
              <a:t>If you have finished your dinner, you can ask for the bill. </a:t>
            </a:r>
            <a:endParaRPr lang="en-US" sz="2800" dirty="0"/>
          </a:p>
          <a:p>
            <a:r>
              <a:rPr lang="en-US" sz="2800" i="1" dirty="0"/>
              <a:t>If you are feeling tired, take a rest. </a:t>
            </a:r>
            <a:endParaRPr lang="en-US" sz="2800" dirty="0"/>
          </a:p>
          <a:p>
            <a:r>
              <a:rPr lang="en-US" sz="2800" i="1" dirty="0"/>
              <a:t>If he is a good skier, he might make it. </a:t>
            </a:r>
            <a:endParaRPr lang="en-US" sz="2800" dirty="0"/>
          </a:p>
          <a:p>
            <a:r>
              <a:rPr lang="en-US" sz="2800" i="1" dirty="0"/>
              <a:t>If you want to be slim, you should eat less. </a:t>
            </a:r>
            <a:endParaRPr lang="en-US" sz="2800" dirty="0"/>
          </a:p>
          <a:p>
            <a:r>
              <a:rPr lang="en-US" sz="2800" i="1" dirty="0"/>
              <a:t>If you meet her, could you let me know</a:t>
            </a:r>
            <a:r>
              <a:rPr lang="en-US" sz="2800" i="1" dirty="0" smtClean="0"/>
              <a:t>?</a:t>
            </a:r>
            <a:endParaRPr lang="cs-CZ" sz="2800" i="1" dirty="0" smtClean="0"/>
          </a:p>
          <a:p>
            <a:endParaRPr lang="en-US" sz="2800" dirty="0"/>
          </a:p>
          <a:p>
            <a:r>
              <a:rPr lang="en-US" sz="2800" dirty="0">
                <a:solidFill>
                  <a:srgbClr val="FF0000"/>
                </a:solidFill>
              </a:rPr>
              <a:t>Examples - type 2:</a:t>
            </a:r>
          </a:p>
          <a:p>
            <a:r>
              <a:rPr lang="en-US" sz="2800" i="1" dirty="0"/>
              <a:t>If I knew his address, I might go and see him. </a:t>
            </a:r>
            <a:endParaRPr lang="en-US" sz="2800" dirty="0"/>
          </a:p>
          <a:p>
            <a:r>
              <a:rPr lang="en-US" sz="2800" i="1" dirty="0"/>
              <a:t>If we were on holiday, we would be lying on a beach now. </a:t>
            </a:r>
            <a:endParaRPr lang="en-US" sz="2800" dirty="0"/>
          </a:p>
          <a:p>
            <a:r>
              <a:rPr lang="en-US" sz="2800" i="1" dirty="0"/>
              <a:t>Why are we watching this film? If we were watching the news, it </a:t>
            </a:r>
            <a:endParaRPr lang="cs-CZ" sz="2800" i="1" dirty="0" smtClean="0"/>
          </a:p>
          <a:p>
            <a:pPr marL="109728" indent="0">
              <a:buNone/>
            </a:pPr>
            <a:r>
              <a:rPr lang="cs-CZ" sz="2800" i="1" dirty="0"/>
              <a:t> </a:t>
            </a:r>
            <a:r>
              <a:rPr lang="cs-CZ" sz="2800" i="1" dirty="0" smtClean="0"/>
              <a:t>   </a:t>
            </a:r>
            <a:r>
              <a:rPr lang="en-US" sz="2800" i="1" dirty="0" smtClean="0"/>
              <a:t>would </a:t>
            </a:r>
            <a:r>
              <a:rPr lang="en-US" sz="2800" i="1" dirty="0"/>
              <a:t>be more interesting. </a:t>
            </a:r>
            <a:endParaRPr lang="en-US" sz="2800" dirty="0"/>
          </a:p>
          <a:p>
            <a:pPr marL="109728" indent="0">
              <a:buNone/>
            </a:pPr>
            <a:endParaRPr lang="en-US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3473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</a:t>
            </a:r>
            <a:r>
              <a:rPr lang="en-US" b="1" dirty="0" smtClean="0"/>
              <a:t>► </a:t>
            </a:r>
            <a:r>
              <a:rPr lang="en-US" sz="4400" b="1" dirty="0" smtClean="0"/>
              <a:t>The third conditional</a:t>
            </a:r>
            <a:endParaRPr lang="cs-CZ" sz="4400" b="1" dirty="0" smtClean="0"/>
          </a:p>
          <a:p>
            <a:endParaRPr lang="cs-CZ" sz="3800" dirty="0" smtClean="0"/>
          </a:p>
          <a:p>
            <a:r>
              <a:rPr lang="en-US" sz="3800" dirty="0" smtClean="0"/>
              <a:t>The </a:t>
            </a:r>
            <a:r>
              <a:rPr lang="en-US" sz="3800" b="1" dirty="0" smtClean="0"/>
              <a:t>third conditional </a:t>
            </a:r>
            <a:r>
              <a:rPr lang="en-US" sz="3800" dirty="0" smtClean="0"/>
              <a:t>sentences always refer to the past. We </a:t>
            </a:r>
            <a:endParaRPr lang="cs-CZ" sz="3800" dirty="0" smtClean="0"/>
          </a:p>
          <a:p>
            <a:pPr marL="109728" indent="0">
              <a:buNone/>
            </a:pPr>
            <a:r>
              <a:rPr lang="cs-CZ" sz="3800" dirty="0"/>
              <a:t> </a:t>
            </a:r>
            <a:r>
              <a:rPr lang="cs-CZ" sz="3800" dirty="0" smtClean="0"/>
              <a:t>   </a:t>
            </a:r>
            <a:r>
              <a:rPr lang="en-US" sz="3800" dirty="0" smtClean="0"/>
              <a:t>speculate about situations that happened or did not happen in the </a:t>
            </a:r>
            <a:endParaRPr lang="cs-CZ" sz="3800" dirty="0" smtClean="0"/>
          </a:p>
          <a:p>
            <a:pPr marL="109728" indent="0">
              <a:buNone/>
            </a:pPr>
            <a:r>
              <a:rPr lang="cs-CZ" sz="3800" dirty="0"/>
              <a:t> </a:t>
            </a:r>
            <a:r>
              <a:rPr lang="cs-CZ" sz="3800" dirty="0" smtClean="0"/>
              <a:t>   </a:t>
            </a:r>
            <a:r>
              <a:rPr lang="en-US" sz="3800" dirty="0" smtClean="0"/>
              <a:t>past.</a:t>
            </a:r>
          </a:p>
          <a:p>
            <a:r>
              <a:rPr lang="en-US" sz="3800" i="1" dirty="0" smtClean="0"/>
              <a:t>If I had won a million, I would have started a business of my own.</a:t>
            </a:r>
            <a:r>
              <a:rPr lang="en-US" sz="3800" dirty="0" smtClean="0"/>
              <a:t> (But I didn't win anything.)</a:t>
            </a:r>
          </a:p>
          <a:p>
            <a:r>
              <a:rPr lang="en-US" sz="3800" i="1" dirty="0" smtClean="0"/>
              <a:t>If he had met her, he would have told her.</a:t>
            </a:r>
            <a:r>
              <a:rPr lang="en-US" sz="3800" dirty="0" smtClean="0"/>
              <a:t> (Unfortunately, he didn't meet her.)</a:t>
            </a:r>
          </a:p>
          <a:p>
            <a:r>
              <a:rPr lang="en-US" sz="3800" i="1" dirty="0" smtClean="0"/>
              <a:t>If we hadn't </a:t>
            </a:r>
            <a:r>
              <a:rPr lang="en-US" sz="3800" i="1" dirty="0" err="1" smtClean="0"/>
              <a:t>practised</a:t>
            </a:r>
            <a:r>
              <a:rPr lang="en-US" sz="3800" i="1" dirty="0" smtClean="0"/>
              <a:t>, we wouldn't have won the match</a:t>
            </a:r>
            <a:r>
              <a:rPr lang="en-US" sz="3800" dirty="0" smtClean="0"/>
              <a:t>. (But we</a:t>
            </a:r>
            <a:endParaRPr lang="cs-CZ" sz="3800" dirty="0" smtClean="0"/>
          </a:p>
          <a:p>
            <a:pPr marL="109728" indent="0">
              <a:buNone/>
            </a:pPr>
            <a:r>
              <a:rPr lang="cs-CZ" sz="3800" dirty="0"/>
              <a:t> </a:t>
            </a:r>
            <a:r>
              <a:rPr lang="cs-CZ" sz="3800" dirty="0" smtClean="0"/>
              <a:t>  </a:t>
            </a:r>
            <a:r>
              <a:rPr lang="en-US" sz="3800" dirty="0" smtClean="0"/>
              <a:t> </a:t>
            </a:r>
            <a:r>
              <a:rPr lang="en-US" sz="3800" dirty="0" err="1" smtClean="0"/>
              <a:t>practised</a:t>
            </a:r>
            <a:r>
              <a:rPr lang="en-US" sz="3800" dirty="0" smtClean="0"/>
              <a:t> and won.) </a:t>
            </a:r>
          </a:p>
          <a:p>
            <a:r>
              <a:rPr lang="en-US" sz="3800" dirty="0" smtClean="0"/>
              <a:t>We make if clauses with </a:t>
            </a:r>
            <a:r>
              <a:rPr lang="en-US" sz="3800" dirty="0" smtClean="0">
                <a:solidFill>
                  <a:srgbClr val="FF0000"/>
                </a:solidFill>
              </a:rPr>
              <a:t>if + past perfect and main clauses with would + perfect infinitive (have + past participle</a:t>
            </a:r>
            <a:r>
              <a:rPr lang="cs-CZ" sz="3800" dirty="0" smtClean="0">
                <a:solidFill>
                  <a:srgbClr val="FF0000"/>
                </a:solidFill>
              </a:rPr>
              <a:t>)</a:t>
            </a:r>
            <a:endParaRPr lang="en-US" sz="3800" dirty="0" smtClean="0"/>
          </a:p>
          <a:p>
            <a:r>
              <a:rPr lang="en-US" sz="3800" dirty="0" smtClean="0"/>
              <a:t>But we can also combine other verb structures in third conditional </a:t>
            </a:r>
            <a:endParaRPr lang="cs-CZ" sz="3800" dirty="0" smtClean="0"/>
          </a:p>
          <a:p>
            <a:pPr marL="109728" indent="0">
              <a:buNone/>
            </a:pPr>
            <a:r>
              <a:rPr lang="cs-CZ" sz="3800" dirty="0"/>
              <a:t> </a:t>
            </a:r>
            <a:r>
              <a:rPr lang="cs-CZ" sz="3800" dirty="0" smtClean="0"/>
              <a:t>   </a:t>
            </a:r>
            <a:r>
              <a:rPr lang="en-US" sz="3800" dirty="0" smtClean="0"/>
              <a:t>sentences.</a:t>
            </a:r>
          </a:p>
          <a:p>
            <a:r>
              <a:rPr lang="en-US" sz="3800" i="1" dirty="0" smtClean="0"/>
              <a:t>We didn't save any money. If we had saved some money, we might </a:t>
            </a:r>
            <a:endParaRPr lang="cs-CZ" sz="3800" i="1" dirty="0" smtClean="0"/>
          </a:p>
          <a:p>
            <a:pPr marL="109728" indent="0">
              <a:buNone/>
            </a:pPr>
            <a:r>
              <a:rPr lang="cs-CZ" sz="3800" i="1" dirty="0"/>
              <a:t> </a:t>
            </a:r>
            <a:r>
              <a:rPr lang="cs-CZ" sz="3800" i="1" dirty="0" smtClean="0"/>
              <a:t>   </a:t>
            </a:r>
            <a:r>
              <a:rPr lang="en-US" sz="3800" i="1" dirty="0" smtClean="0"/>
              <a:t>have bought the house. </a:t>
            </a:r>
            <a:endParaRPr lang="en-US" sz="3800" dirty="0" smtClean="0"/>
          </a:p>
          <a:p>
            <a:r>
              <a:rPr lang="en-US" sz="3800" i="1" dirty="0" smtClean="0"/>
              <a:t>She wasn't there and I wasn't sitting next to her. But if she had been</a:t>
            </a:r>
            <a:endParaRPr lang="cs-CZ" sz="3800" i="1" dirty="0" smtClean="0"/>
          </a:p>
          <a:p>
            <a:pPr marL="109728" indent="0">
              <a:buNone/>
            </a:pPr>
            <a:r>
              <a:rPr lang="cs-CZ" sz="3800" i="1" dirty="0"/>
              <a:t> </a:t>
            </a:r>
            <a:r>
              <a:rPr lang="cs-CZ" sz="3800" i="1" dirty="0" smtClean="0"/>
              <a:t>  </a:t>
            </a:r>
            <a:r>
              <a:rPr lang="en-US" sz="3800" i="1" dirty="0" smtClean="0"/>
              <a:t> there, I would have been sitting next to her. </a:t>
            </a:r>
            <a:endParaRPr lang="en-US" sz="3800" dirty="0" smtClean="0"/>
          </a:p>
          <a:p>
            <a:r>
              <a:rPr lang="en-US" sz="3800" i="1" dirty="0" smtClean="0"/>
              <a:t>I was looking at the trees when I fell off the bike. If I hadn't been looking at the trees, I </a:t>
            </a:r>
            <a:r>
              <a:rPr lang="en-US" sz="3800" i="1" dirty="0" err="1" smtClean="0"/>
              <a:t>wouldn</a:t>
            </a:r>
            <a:r>
              <a:rPr lang="en-US" sz="3800" i="1" dirty="0" smtClean="0"/>
              <a:t>' t have fallen off the bike. </a:t>
            </a:r>
            <a:endParaRPr lang="en-US" sz="3800" dirty="0" smtClean="0"/>
          </a:p>
          <a:p>
            <a:endParaRPr lang="cs-CZ" sz="3800" dirty="0"/>
          </a:p>
        </p:txBody>
      </p:sp>
    </p:spTree>
    <p:extLst>
      <p:ext uri="{BB962C8B-B14F-4D97-AF65-F5344CB8AC3E}">
        <p14:creationId xmlns:p14="http://schemas.microsoft.com/office/powerpoint/2010/main" val="1752684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      </a:t>
            </a:r>
            <a:r>
              <a:rPr lang="en-US" sz="3800" b="1" dirty="0" smtClean="0"/>
              <a:t>The </a:t>
            </a:r>
            <a:r>
              <a:rPr lang="en-US" sz="3800" b="1" dirty="0"/>
              <a:t>mixed conditionals</a:t>
            </a:r>
            <a:endParaRPr lang="en-US" sz="3800" b="1" dirty="0" smtClean="0"/>
          </a:p>
          <a:p>
            <a:r>
              <a:rPr lang="en-US" sz="3200" dirty="0"/>
              <a:t>In the </a:t>
            </a:r>
            <a:r>
              <a:rPr lang="en-US" sz="3200" b="1" dirty="0"/>
              <a:t>mixed conditional </a:t>
            </a:r>
            <a:r>
              <a:rPr lang="en-US" sz="3200" dirty="0"/>
              <a:t>sentences we can </a:t>
            </a:r>
            <a:r>
              <a:rPr lang="en-US" sz="3200" dirty="0">
                <a:solidFill>
                  <a:srgbClr val="FF0000"/>
                </a:solidFill>
              </a:rPr>
              <a:t>combine the second and third 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   </a:t>
            </a:r>
            <a:r>
              <a:rPr lang="en-US" sz="3200" dirty="0" smtClean="0">
                <a:solidFill>
                  <a:srgbClr val="FF0000"/>
                </a:solidFill>
              </a:rPr>
              <a:t>conditional</a:t>
            </a:r>
            <a:r>
              <a:rPr lang="en-US" sz="3200" dirty="0"/>
              <a:t>.</a:t>
            </a:r>
            <a:endParaRPr lang="en-US" sz="3200" dirty="0" smtClean="0"/>
          </a:p>
          <a:p>
            <a:r>
              <a:rPr lang="en-US" sz="3200" i="1" dirty="0"/>
              <a:t>If he had left immediately, he would be here now.</a:t>
            </a:r>
            <a:r>
              <a:rPr lang="en-US" sz="3200" dirty="0"/>
              <a:t> (He didn't leave immediately </a:t>
            </a:r>
            <a:r>
              <a:rPr lang="en-US" sz="3200" dirty="0" smtClean="0"/>
              <a:t>and</a:t>
            </a:r>
            <a:endParaRPr lang="cs-CZ" sz="3200" dirty="0" smtClean="0"/>
          </a:p>
          <a:p>
            <a:pPr marL="109728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</a:t>
            </a:r>
            <a:r>
              <a:rPr lang="en-US" sz="3200" dirty="0" smtClean="0"/>
              <a:t> </a:t>
            </a:r>
            <a:r>
              <a:rPr lang="en-US" sz="3200" dirty="0"/>
              <a:t>isn't here.)</a:t>
            </a:r>
            <a:endParaRPr lang="en-US" sz="3200" dirty="0" smtClean="0"/>
          </a:p>
          <a:p>
            <a:r>
              <a:rPr lang="en-US" sz="3200" i="1" dirty="0"/>
              <a:t>If I had studied hard when I was young, I wouldn't be a porter now.</a:t>
            </a:r>
            <a:r>
              <a:rPr lang="en-US" sz="3200" dirty="0"/>
              <a:t> (I didn't study and I am a porter.)</a:t>
            </a:r>
            <a:endParaRPr lang="en-US" sz="3200" dirty="0" smtClean="0"/>
          </a:p>
          <a:p>
            <a:r>
              <a:rPr lang="en-US" sz="3200" i="1" dirty="0"/>
              <a:t>If we hadn't told him the way while he was preparing for his journey, he would get </a:t>
            </a:r>
            <a:endParaRPr lang="cs-CZ" sz="3200" i="1" dirty="0" smtClean="0"/>
          </a:p>
          <a:p>
            <a:pPr marL="109728" indent="0">
              <a:buNone/>
            </a:pPr>
            <a:r>
              <a:rPr lang="cs-CZ" sz="3200" i="1" dirty="0"/>
              <a:t> </a:t>
            </a:r>
            <a:r>
              <a:rPr lang="cs-CZ" sz="3200" i="1" dirty="0" smtClean="0"/>
              <a:t>   </a:t>
            </a:r>
            <a:r>
              <a:rPr lang="en-US" sz="3200" i="1" dirty="0" smtClean="0"/>
              <a:t>lost </a:t>
            </a:r>
            <a:r>
              <a:rPr lang="en-US" sz="3200" i="1" dirty="0"/>
              <a:t>now.</a:t>
            </a:r>
            <a:r>
              <a:rPr lang="en-US" sz="3200" dirty="0"/>
              <a:t> (We told him and he isn't lost.)</a:t>
            </a:r>
            <a:endParaRPr lang="en-US" sz="3200" dirty="0" smtClean="0"/>
          </a:p>
          <a:p>
            <a:pPr marL="109728" indent="0">
              <a:buNone/>
            </a:pPr>
            <a:r>
              <a:rPr lang="cs-CZ" sz="3600" b="1" dirty="0" smtClean="0"/>
              <a:t>    </a:t>
            </a:r>
            <a:r>
              <a:rPr lang="en-US" sz="3600" b="1" dirty="0" smtClean="0"/>
              <a:t>The </a:t>
            </a:r>
            <a:r>
              <a:rPr lang="en-US" sz="3600" b="1" dirty="0"/>
              <a:t>inverted conditionals</a:t>
            </a:r>
            <a:endParaRPr lang="en-US" sz="3600" b="1" dirty="0" smtClean="0"/>
          </a:p>
          <a:p>
            <a:r>
              <a:rPr lang="en-US" sz="3200" dirty="0"/>
              <a:t>We can also make conditional sentences by changing the word order in the if clause.</a:t>
            </a:r>
            <a:endParaRPr lang="en-US" sz="3200" dirty="0" smtClean="0"/>
          </a:p>
          <a:p>
            <a:r>
              <a:rPr lang="en-US" sz="3200" i="1" dirty="0"/>
              <a:t>Had he booked the hotel room, he </a:t>
            </a:r>
            <a:r>
              <a:rPr lang="en-US" sz="3200" i="1" dirty="0" err="1" smtClean="0"/>
              <a:t>wou</a:t>
            </a:r>
            <a:r>
              <a:rPr lang="cs-CZ" sz="3200" i="1" dirty="0" smtClean="0"/>
              <a:t>d</a:t>
            </a:r>
            <a:r>
              <a:rPr lang="en-US" sz="3200" i="1" dirty="0" err="1" smtClean="0"/>
              <a:t>n't</a:t>
            </a:r>
            <a:r>
              <a:rPr lang="en-US" sz="3200" i="1" dirty="0" smtClean="0"/>
              <a:t> </a:t>
            </a:r>
            <a:r>
              <a:rPr lang="en-US" sz="3200" i="1" dirty="0"/>
              <a:t>have slept at the camp</a:t>
            </a:r>
            <a:r>
              <a:rPr lang="en-US" sz="3200" dirty="0"/>
              <a:t>. (If he had booked ... )</a:t>
            </a:r>
            <a:endParaRPr lang="en-US" sz="3200" dirty="0" smtClean="0"/>
          </a:p>
          <a:p>
            <a:r>
              <a:rPr lang="en-US" sz="3200" i="1" dirty="0"/>
              <a:t>Were I in your position, I would accept it.</a:t>
            </a:r>
            <a:r>
              <a:rPr lang="en-US" sz="3200" dirty="0"/>
              <a:t> (If I were ... )</a:t>
            </a:r>
            <a:endParaRPr lang="en-US" sz="3200" dirty="0" smtClean="0"/>
          </a:p>
          <a:p>
            <a:r>
              <a:rPr lang="en-US" sz="3200" dirty="0"/>
              <a:t>This is less common, quite formal and is mostly used in writing.</a:t>
            </a:r>
            <a:endParaRPr lang="en-US" sz="3200" dirty="0" smtClean="0"/>
          </a:p>
          <a:p>
            <a:pPr marL="109728" indent="0">
              <a:buNone/>
            </a:pPr>
            <a:r>
              <a:rPr lang="cs-CZ" sz="3200" dirty="0" smtClean="0"/>
              <a:t>    </a:t>
            </a:r>
            <a:r>
              <a:rPr lang="en-US" sz="3200" b="1" dirty="0" smtClean="0"/>
              <a:t>Note</a:t>
            </a:r>
            <a:r>
              <a:rPr lang="cs-CZ" sz="3200" b="1" dirty="0" smtClean="0"/>
              <a:t>:</a:t>
            </a:r>
            <a:endParaRPr lang="en-US" sz="3200" b="1" dirty="0" smtClean="0"/>
          </a:p>
          <a:p>
            <a:r>
              <a:rPr lang="en-US" sz="3200" i="1" dirty="0"/>
              <a:t>If</a:t>
            </a:r>
            <a:r>
              <a:rPr lang="en-US" sz="3200" dirty="0"/>
              <a:t> is the most frequent expression in the if clauses, but other expressions are also </a:t>
            </a:r>
            <a:endParaRPr lang="cs-CZ" sz="3200" dirty="0" smtClean="0"/>
          </a:p>
          <a:p>
            <a:pPr marL="109728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</a:t>
            </a:r>
            <a:r>
              <a:rPr lang="en-US" sz="3200" dirty="0" smtClean="0"/>
              <a:t>possible</a:t>
            </a:r>
            <a:r>
              <a:rPr lang="en-US" sz="3200" dirty="0"/>
              <a:t>.</a:t>
            </a:r>
            <a:endParaRPr lang="en-US" sz="3200" dirty="0" smtClean="0"/>
          </a:p>
          <a:p>
            <a:r>
              <a:rPr lang="en-US" sz="3200" i="1" dirty="0"/>
              <a:t>even if, provided (that), unless, on condition (that), in case </a:t>
            </a:r>
            <a:endParaRPr lang="en-US" sz="3200" dirty="0" smtClean="0"/>
          </a:p>
          <a:p>
            <a:pPr marL="109728" indent="0">
              <a:buNone/>
            </a:pPr>
            <a:r>
              <a:rPr lang="cs-CZ" sz="3200" dirty="0" smtClean="0"/>
              <a:t>    </a:t>
            </a:r>
            <a:r>
              <a:rPr lang="en-US" sz="3200" b="1" dirty="0" smtClean="0"/>
              <a:t>Examples: </a:t>
            </a:r>
          </a:p>
          <a:p>
            <a:r>
              <a:rPr lang="en-US" sz="3200" i="1" dirty="0"/>
              <a:t>You will leave tonight even if you don't want to. </a:t>
            </a:r>
            <a:endParaRPr lang="en-US" sz="3200" dirty="0" smtClean="0"/>
          </a:p>
          <a:p>
            <a:r>
              <a:rPr lang="en-US" sz="3200" i="1" dirty="0"/>
              <a:t>You can have your birthday party provided that you aren't noisy. </a:t>
            </a:r>
            <a:endParaRPr lang="en-US" sz="3200" dirty="0" smtClean="0"/>
          </a:p>
          <a:p>
            <a:r>
              <a:rPr lang="en-US" sz="3200" i="1" dirty="0"/>
              <a:t>We'll sell you the ranch on condition you pay in cash.</a:t>
            </a:r>
            <a:endParaRPr lang="en-US" sz="3200" dirty="0" smtClean="0"/>
          </a:p>
          <a:p>
            <a:r>
              <a:rPr lang="en-US" sz="3200" i="1" dirty="0"/>
              <a:t>You should take a dictionary with you in case you forgot some words.</a:t>
            </a:r>
            <a:endParaRPr lang="en-US" sz="3200" dirty="0" smtClean="0"/>
          </a:p>
          <a:p>
            <a:r>
              <a:rPr lang="en-US" sz="3200" i="1" dirty="0"/>
              <a:t>Unless you do something, she won't come back.</a:t>
            </a:r>
            <a:r>
              <a:rPr lang="en-US" sz="3200" dirty="0"/>
              <a:t> (If you don't do anything, ... )</a:t>
            </a:r>
            <a:endParaRPr lang="en-US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6434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  <a:solidFill>
            <a:schemeClr val="bg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    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  <a:effectLst/>
              </a:rPr>
              <a:t>Make a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  <a:effectLst/>
              </a:rPr>
              <a:t>meaningfull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  <a:effectLst/>
              </a:rPr>
              <a:t>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  <a:effectLst/>
              </a:rPr>
              <a:t>sentences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  <a:effectLst/>
              </a:rPr>
              <a:t>:</a:t>
            </a:r>
            <a:endParaRPr lang="cs-CZ" sz="2400" b="1" dirty="0">
              <a:solidFill>
                <a:schemeClr val="tx2">
                  <a:lumMod val="50000"/>
                </a:schemeClr>
              </a:solidFill>
              <a:effectLst/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9346052"/>
              </p:ext>
            </p:extLst>
          </p:nvPr>
        </p:nvGraphicFramePr>
        <p:xfrm>
          <a:off x="107504" y="692696"/>
          <a:ext cx="8887428" cy="4680522"/>
        </p:xfrm>
        <a:graphic>
          <a:graphicData uri="http://schemas.openxmlformats.org/drawingml/2006/table">
            <a:tbl>
              <a:tblPr/>
              <a:tblGrid>
                <a:gridCol w="4443714"/>
                <a:gridCol w="4443714"/>
              </a:tblGrid>
              <a:tr h="520058">
                <a:tc>
                  <a:txBody>
                    <a:bodyPr/>
                    <a:lstStyle/>
                    <a:p>
                      <a:r>
                        <a:rPr lang="cs-CZ" sz="2000" dirty="0" err="1">
                          <a:solidFill>
                            <a:srgbClr val="FF0000"/>
                          </a:solidFill>
                        </a:rPr>
                        <a:t>Dependent</a:t>
                      </a:r>
                      <a:r>
                        <a:rPr lang="cs-CZ" sz="200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rgbClr val="FF0000"/>
                          </a:solidFill>
                        </a:rPr>
                        <a:t>Clause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: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err="1">
                          <a:solidFill>
                            <a:srgbClr val="FF0000"/>
                          </a:solidFill>
                        </a:rPr>
                        <a:t>Main</a:t>
                      </a:r>
                      <a:r>
                        <a:rPr lang="cs-CZ" sz="200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rgbClr val="FF0000"/>
                          </a:solidFill>
                        </a:rPr>
                        <a:t>Clause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: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520058">
                <a:tc>
                  <a:txBody>
                    <a:bodyPr/>
                    <a:lstStyle/>
                    <a:p>
                      <a:r>
                        <a:rPr lang="cs-CZ" dirty="0" err="1">
                          <a:solidFill>
                            <a:srgbClr val="0000FF"/>
                          </a:solidFill>
                          <a:effectLst/>
                        </a:rPr>
                        <a:t>If</a:t>
                      </a:r>
                      <a:r>
                        <a:rPr lang="cs-CZ" dirty="0">
                          <a:solidFill>
                            <a:srgbClr val="0000FF"/>
                          </a:solidFill>
                          <a:effectLst/>
                        </a:rPr>
                        <a:t> </a:t>
                      </a:r>
                      <a:r>
                        <a:rPr lang="cs-CZ" dirty="0" err="1">
                          <a:solidFill>
                            <a:srgbClr val="0000FF"/>
                          </a:solidFill>
                          <a:effectLst/>
                        </a:rPr>
                        <a:t>it</a:t>
                      </a:r>
                      <a:r>
                        <a:rPr lang="cs-CZ" dirty="0">
                          <a:solidFill>
                            <a:srgbClr val="0000FF"/>
                          </a:solidFill>
                          <a:effectLst/>
                        </a:rPr>
                        <a:t> </a:t>
                      </a:r>
                      <a:r>
                        <a:rPr lang="cs-CZ" dirty="0" err="1">
                          <a:solidFill>
                            <a:srgbClr val="0000FF"/>
                          </a:solidFill>
                          <a:effectLst/>
                        </a:rPr>
                        <a:t>rains</a:t>
                      </a:r>
                      <a:r>
                        <a:rPr lang="cs-CZ" dirty="0">
                          <a:solidFill>
                            <a:srgbClr val="0000FF"/>
                          </a:solidFill>
                          <a:effectLst/>
                        </a:rPr>
                        <a:t>,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00FF"/>
                        </a:solidFill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20058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00FF"/>
                          </a:solidFill>
                          <a:effectLst/>
                        </a:rPr>
                        <a:t>If you promise to do it,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00FF"/>
                        </a:solidFill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520058">
                <a:tc>
                  <a:txBody>
                    <a:bodyPr/>
                    <a:lstStyle/>
                    <a:p>
                      <a:r>
                        <a:rPr lang="cs-CZ" dirty="0" err="1">
                          <a:solidFill>
                            <a:srgbClr val="0000FF"/>
                          </a:solidFill>
                          <a:effectLst/>
                        </a:rPr>
                        <a:t>If</a:t>
                      </a:r>
                      <a:r>
                        <a:rPr lang="cs-CZ" dirty="0">
                          <a:solidFill>
                            <a:srgbClr val="0000FF"/>
                          </a:solidFill>
                          <a:effectLst/>
                        </a:rPr>
                        <a:t> </a:t>
                      </a:r>
                      <a:r>
                        <a:rPr lang="cs-CZ" dirty="0" err="1">
                          <a:solidFill>
                            <a:srgbClr val="0000FF"/>
                          </a:solidFill>
                          <a:effectLst/>
                        </a:rPr>
                        <a:t>she</a:t>
                      </a:r>
                      <a:r>
                        <a:rPr lang="cs-CZ" dirty="0">
                          <a:solidFill>
                            <a:srgbClr val="0000FF"/>
                          </a:solidFill>
                          <a:effectLst/>
                        </a:rPr>
                        <a:t> </a:t>
                      </a:r>
                      <a:r>
                        <a:rPr lang="cs-CZ" dirty="0" err="1">
                          <a:solidFill>
                            <a:srgbClr val="0000FF"/>
                          </a:solidFill>
                          <a:effectLst/>
                        </a:rPr>
                        <a:t>calls</a:t>
                      </a:r>
                      <a:r>
                        <a:rPr lang="cs-CZ" dirty="0">
                          <a:solidFill>
                            <a:srgbClr val="0000FF"/>
                          </a:solidFill>
                          <a:effectLst/>
                        </a:rPr>
                        <a:t> </a:t>
                      </a:r>
                      <a:r>
                        <a:rPr lang="cs-CZ" dirty="0" err="1">
                          <a:solidFill>
                            <a:srgbClr val="0000FF"/>
                          </a:solidFill>
                          <a:effectLst/>
                        </a:rPr>
                        <a:t>me</a:t>
                      </a:r>
                      <a:r>
                        <a:rPr lang="cs-CZ" dirty="0">
                          <a:solidFill>
                            <a:srgbClr val="0000FF"/>
                          </a:solidFill>
                          <a:effectLst/>
                        </a:rPr>
                        <a:t>,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00FF"/>
                        </a:solidFill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20058">
                <a:tc>
                  <a:txBody>
                    <a:bodyPr/>
                    <a:lstStyle/>
                    <a:p>
                      <a:r>
                        <a:rPr lang="cs-CZ" dirty="0" err="1">
                          <a:solidFill>
                            <a:srgbClr val="0000FF"/>
                          </a:solidFill>
                          <a:effectLst/>
                        </a:rPr>
                        <a:t>If</a:t>
                      </a:r>
                      <a:r>
                        <a:rPr lang="cs-CZ" dirty="0">
                          <a:solidFill>
                            <a:srgbClr val="0000FF"/>
                          </a:solidFill>
                          <a:effectLst/>
                        </a:rPr>
                        <a:t> Jane </a:t>
                      </a:r>
                      <a:r>
                        <a:rPr lang="cs-CZ" dirty="0" err="1">
                          <a:solidFill>
                            <a:srgbClr val="0000FF"/>
                          </a:solidFill>
                          <a:effectLst/>
                        </a:rPr>
                        <a:t>were</a:t>
                      </a:r>
                      <a:r>
                        <a:rPr lang="cs-CZ" dirty="0">
                          <a:solidFill>
                            <a:srgbClr val="0000FF"/>
                          </a:solidFill>
                          <a:effectLst/>
                        </a:rPr>
                        <a:t> </a:t>
                      </a:r>
                      <a:r>
                        <a:rPr lang="cs-CZ" dirty="0" err="1">
                          <a:solidFill>
                            <a:srgbClr val="0000FF"/>
                          </a:solidFill>
                          <a:effectLst/>
                        </a:rPr>
                        <a:t>here</a:t>
                      </a:r>
                      <a:r>
                        <a:rPr lang="cs-CZ" dirty="0">
                          <a:solidFill>
                            <a:srgbClr val="0000FF"/>
                          </a:solidFill>
                          <a:effectLst/>
                        </a:rPr>
                        <a:t>,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00FF"/>
                        </a:solidFill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520058">
                <a:tc>
                  <a:txBody>
                    <a:bodyPr/>
                    <a:lstStyle/>
                    <a:p>
                      <a:r>
                        <a:rPr lang="cs-CZ" dirty="0" err="1">
                          <a:solidFill>
                            <a:srgbClr val="0000FF"/>
                          </a:solidFill>
                          <a:effectLst/>
                        </a:rPr>
                        <a:t>If</a:t>
                      </a:r>
                      <a:r>
                        <a:rPr lang="cs-CZ" dirty="0">
                          <a:solidFill>
                            <a:srgbClr val="0000FF"/>
                          </a:solidFill>
                          <a:effectLst/>
                        </a:rPr>
                        <a:t> he had </a:t>
                      </a:r>
                      <a:r>
                        <a:rPr lang="cs-CZ" dirty="0" err="1">
                          <a:solidFill>
                            <a:srgbClr val="0000FF"/>
                          </a:solidFill>
                          <a:effectLst/>
                        </a:rPr>
                        <a:t>studied</a:t>
                      </a:r>
                      <a:r>
                        <a:rPr lang="cs-CZ" dirty="0">
                          <a:solidFill>
                            <a:srgbClr val="0000FF"/>
                          </a:solidFill>
                          <a:effectLst/>
                        </a:rPr>
                        <a:t>,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00FF"/>
                        </a:solidFill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20058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00FF"/>
                          </a:solidFill>
                          <a:effectLst/>
                        </a:rPr>
                        <a:t>If he hadn't eaten so much,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00FF"/>
                        </a:solidFill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520058">
                <a:tc>
                  <a:txBody>
                    <a:bodyPr/>
                    <a:lstStyle/>
                    <a:p>
                      <a:r>
                        <a:rPr lang="cs-CZ" dirty="0" err="1">
                          <a:solidFill>
                            <a:srgbClr val="0000FF"/>
                          </a:solidFill>
                          <a:effectLst/>
                        </a:rPr>
                        <a:t>If</a:t>
                      </a:r>
                      <a:r>
                        <a:rPr lang="cs-CZ" dirty="0">
                          <a:solidFill>
                            <a:srgbClr val="0000FF"/>
                          </a:solidFill>
                          <a:effectLst/>
                        </a:rPr>
                        <a:t> I </a:t>
                      </a:r>
                      <a:r>
                        <a:rPr lang="cs-CZ" dirty="0" err="1">
                          <a:solidFill>
                            <a:srgbClr val="0000FF"/>
                          </a:solidFill>
                          <a:effectLst/>
                        </a:rPr>
                        <a:t>were</a:t>
                      </a:r>
                      <a:r>
                        <a:rPr lang="cs-CZ" dirty="0">
                          <a:solidFill>
                            <a:srgbClr val="0000FF"/>
                          </a:solidFill>
                          <a:effectLst/>
                        </a:rPr>
                        <a:t> </a:t>
                      </a:r>
                      <a:r>
                        <a:rPr lang="cs-CZ" dirty="0" err="1">
                          <a:solidFill>
                            <a:srgbClr val="0000FF"/>
                          </a:solidFill>
                          <a:effectLst/>
                        </a:rPr>
                        <a:t>you</a:t>
                      </a:r>
                      <a:r>
                        <a:rPr lang="cs-CZ" dirty="0">
                          <a:solidFill>
                            <a:srgbClr val="0000FF"/>
                          </a:solidFill>
                          <a:effectLst/>
                        </a:rPr>
                        <a:t>,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00FF"/>
                        </a:solidFill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20058">
                <a:tc>
                  <a:txBody>
                    <a:bodyPr/>
                    <a:lstStyle/>
                    <a:p>
                      <a:r>
                        <a:rPr lang="cs-CZ" dirty="0" err="1">
                          <a:solidFill>
                            <a:srgbClr val="0000FF"/>
                          </a:solidFill>
                          <a:effectLst/>
                        </a:rPr>
                        <a:t>If</a:t>
                      </a:r>
                      <a:r>
                        <a:rPr lang="cs-CZ" dirty="0">
                          <a:solidFill>
                            <a:srgbClr val="0000FF"/>
                          </a:solidFill>
                          <a:effectLst/>
                        </a:rPr>
                        <a:t> </a:t>
                      </a:r>
                      <a:r>
                        <a:rPr lang="cs-CZ" dirty="0" err="1">
                          <a:solidFill>
                            <a:srgbClr val="0000FF"/>
                          </a:solidFill>
                          <a:effectLst/>
                        </a:rPr>
                        <a:t>we</a:t>
                      </a:r>
                      <a:r>
                        <a:rPr lang="cs-CZ" dirty="0">
                          <a:solidFill>
                            <a:srgbClr val="0000FF"/>
                          </a:solidFill>
                          <a:effectLst/>
                        </a:rPr>
                        <a:t> had </a:t>
                      </a:r>
                      <a:r>
                        <a:rPr lang="cs-CZ" dirty="0" err="1">
                          <a:solidFill>
                            <a:srgbClr val="0000FF"/>
                          </a:solidFill>
                          <a:effectLst/>
                        </a:rPr>
                        <a:t>money</a:t>
                      </a:r>
                      <a:r>
                        <a:rPr lang="cs-CZ" dirty="0">
                          <a:solidFill>
                            <a:srgbClr val="0000FF"/>
                          </a:solidFill>
                          <a:effectLst/>
                        </a:rPr>
                        <a:t>,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00FF"/>
                        </a:solidFill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0" y="5445224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002060"/>
                </a:solidFill>
              </a:rPr>
              <a:t>1.  I </a:t>
            </a:r>
            <a:r>
              <a:rPr lang="cs-CZ" dirty="0" err="1" smtClean="0">
                <a:solidFill>
                  <a:srgbClr val="002060"/>
                </a:solidFill>
              </a:rPr>
              <a:t>wouldn´t</a:t>
            </a:r>
            <a:r>
              <a:rPr lang="cs-CZ" dirty="0" smtClean="0">
                <a:solidFill>
                  <a:srgbClr val="002060"/>
                </a:solidFill>
              </a:rPr>
              <a:t> do </a:t>
            </a:r>
            <a:r>
              <a:rPr lang="cs-CZ" dirty="0" err="1" smtClean="0">
                <a:solidFill>
                  <a:srgbClr val="002060"/>
                </a:solidFill>
              </a:rPr>
              <a:t>it</a:t>
            </a:r>
            <a:r>
              <a:rPr lang="cs-CZ" dirty="0" smtClean="0">
                <a:solidFill>
                  <a:srgbClr val="002060"/>
                </a:solidFill>
              </a:rPr>
              <a:t>.                                                    5.  </a:t>
            </a:r>
            <a:r>
              <a:rPr lang="cs-CZ" dirty="0" err="1" smtClean="0">
                <a:solidFill>
                  <a:srgbClr val="002060"/>
                </a:solidFill>
              </a:rPr>
              <a:t>he´d</a:t>
            </a:r>
            <a:r>
              <a:rPr lang="cs-CZ" dirty="0" smtClean="0">
                <a:solidFill>
                  <a:srgbClr val="002060"/>
                </a:solidFill>
              </a:rPr>
              <a:t> not </a:t>
            </a:r>
            <a:r>
              <a:rPr lang="cs-CZ" dirty="0" err="1" smtClean="0">
                <a:solidFill>
                  <a:srgbClr val="002060"/>
                </a:solidFill>
              </a:rPr>
              <a:t>be</a:t>
            </a:r>
            <a:r>
              <a:rPr lang="cs-CZ" dirty="0" smtClean="0">
                <a:solidFill>
                  <a:srgbClr val="002060"/>
                </a:solidFill>
              </a:rPr>
              <a:t> in </a:t>
            </a:r>
            <a:r>
              <a:rPr lang="cs-CZ" dirty="0" err="1" smtClean="0">
                <a:solidFill>
                  <a:srgbClr val="002060"/>
                </a:solidFill>
              </a:rPr>
              <a:t>bed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now</a:t>
            </a:r>
            <a:r>
              <a:rPr lang="cs-CZ" dirty="0" smtClean="0">
                <a:solidFill>
                  <a:srgbClr val="002060"/>
                </a:solidFill>
              </a:rPr>
              <a:t>.                            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 2.  he </a:t>
            </a:r>
            <a:r>
              <a:rPr lang="cs-CZ" dirty="0" err="1" smtClean="0">
                <a:solidFill>
                  <a:srgbClr val="002060"/>
                </a:solidFill>
              </a:rPr>
              <a:t>would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know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what</a:t>
            </a:r>
            <a:r>
              <a:rPr lang="cs-CZ" dirty="0" smtClean="0">
                <a:solidFill>
                  <a:srgbClr val="002060"/>
                </a:solidFill>
              </a:rPr>
              <a:t> to do.                               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6.  </a:t>
            </a:r>
            <a:r>
              <a:rPr lang="cs-CZ" dirty="0" err="1" smtClean="0">
                <a:solidFill>
                  <a:srgbClr val="002060"/>
                </a:solidFill>
              </a:rPr>
              <a:t>tell</a:t>
            </a:r>
            <a:r>
              <a:rPr lang="cs-CZ" dirty="0" smtClean="0">
                <a:solidFill>
                  <a:srgbClr val="002060"/>
                </a:solidFill>
              </a:rPr>
              <a:t> her to </a:t>
            </a:r>
            <a:r>
              <a:rPr lang="cs-CZ" dirty="0" err="1" smtClean="0">
                <a:solidFill>
                  <a:srgbClr val="002060"/>
                </a:solidFill>
              </a:rPr>
              <a:t>leave</a:t>
            </a:r>
            <a:r>
              <a:rPr lang="cs-CZ" dirty="0" smtClean="0">
                <a:solidFill>
                  <a:srgbClr val="002060"/>
                </a:solidFill>
              </a:rPr>
              <a:t> a </a:t>
            </a:r>
            <a:r>
              <a:rPr lang="cs-CZ" dirty="0" err="1" smtClean="0">
                <a:solidFill>
                  <a:srgbClr val="002060"/>
                </a:solidFill>
              </a:rPr>
              <a:t>message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 3.  </a:t>
            </a:r>
            <a:r>
              <a:rPr lang="cs-CZ" dirty="0" err="1" smtClean="0">
                <a:solidFill>
                  <a:srgbClr val="002060"/>
                </a:solidFill>
              </a:rPr>
              <a:t>I´ll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stay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at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home</a:t>
            </a:r>
            <a:r>
              <a:rPr lang="cs-CZ" dirty="0" smtClean="0">
                <a:solidFill>
                  <a:srgbClr val="002060"/>
                </a:solidFill>
              </a:rPr>
              <a:t>.                                                  7.  </a:t>
            </a:r>
            <a:r>
              <a:rPr lang="cs-CZ" dirty="0" err="1" smtClean="0">
                <a:solidFill>
                  <a:srgbClr val="002060"/>
                </a:solidFill>
              </a:rPr>
              <a:t>he´d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have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passed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 4.  </a:t>
            </a:r>
            <a:r>
              <a:rPr lang="cs-CZ" dirty="0" err="1" smtClean="0">
                <a:solidFill>
                  <a:srgbClr val="002060"/>
                </a:solidFill>
              </a:rPr>
              <a:t>we´d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buy</a:t>
            </a:r>
            <a:r>
              <a:rPr lang="cs-CZ" dirty="0" smtClean="0">
                <a:solidFill>
                  <a:srgbClr val="002060"/>
                </a:solidFill>
              </a:rPr>
              <a:t> a </a:t>
            </a:r>
            <a:r>
              <a:rPr lang="cs-CZ" dirty="0" err="1" smtClean="0">
                <a:solidFill>
                  <a:srgbClr val="002060"/>
                </a:solidFill>
              </a:rPr>
              <a:t>bigger</a:t>
            </a:r>
            <a:r>
              <a:rPr lang="cs-CZ" dirty="0" smtClean="0">
                <a:solidFill>
                  <a:srgbClr val="002060"/>
                </a:solidFill>
              </a:rPr>
              <a:t> house.                                    8.  </a:t>
            </a:r>
            <a:r>
              <a:rPr lang="cs-CZ" dirty="0" err="1" smtClean="0">
                <a:solidFill>
                  <a:srgbClr val="002060"/>
                </a:solidFill>
              </a:rPr>
              <a:t>I´ll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help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you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9848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588"/>
            <a:ext cx="9144000" cy="407252"/>
          </a:xfrm>
          <a:solidFill>
            <a:schemeClr val="bg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l"/>
            <a:r>
              <a:rPr lang="cs-CZ" sz="2800" b="1" dirty="0" smtClean="0"/>
              <a:t>  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Make a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</a:rPr>
              <a:t>meaningfull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</a:rPr>
              <a:t>sentences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: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3331422"/>
              </p:ext>
            </p:extLst>
          </p:nvPr>
        </p:nvGraphicFramePr>
        <p:xfrm>
          <a:off x="0" y="577611"/>
          <a:ext cx="9143999" cy="4511765"/>
        </p:xfrm>
        <a:graphic>
          <a:graphicData uri="http://schemas.openxmlformats.org/drawingml/2006/table">
            <a:tbl>
              <a:tblPr/>
              <a:tblGrid>
                <a:gridCol w="3119915"/>
                <a:gridCol w="3012042"/>
                <a:gridCol w="3012042"/>
              </a:tblGrid>
              <a:tr h="445285">
                <a:tc>
                  <a:txBody>
                    <a:bodyPr/>
                    <a:lstStyle/>
                    <a:p>
                      <a:pPr algn="l"/>
                      <a:r>
                        <a:rPr lang="en-US" sz="1400" dirty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Geneva"/>
                        </a:rPr>
                        <a:t>If you get to work late again,</a:t>
                      </a: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b="1" dirty="0">
                        <a:solidFill>
                          <a:srgbClr val="000000"/>
                        </a:solidFill>
                        <a:effectLst/>
                        <a:latin typeface="Geneva"/>
                      </a:endParaRP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dirty="0">
                        <a:solidFill>
                          <a:srgbClr val="000000"/>
                        </a:solidFill>
                        <a:effectLst/>
                        <a:latin typeface="Geneva"/>
                      </a:endParaRP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255099">
                <a:tc>
                  <a:txBody>
                    <a:bodyPr/>
                    <a:lstStyle/>
                    <a:p>
                      <a:pPr algn="l"/>
                      <a:r>
                        <a:rPr lang="en-US" sz="1400" dirty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Geneva"/>
                        </a:rPr>
                        <a:t>You won't catch the train</a:t>
                      </a: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b="1" dirty="0">
                        <a:solidFill>
                          <a:srgbClr val="000000"/>
                        </a:solidFill>
                        <a:effectLst/>
                        <a:latin typeface="Geneva"/>
                      </a:endParaRP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dirty="0">
                        <a:solidFill>
                          <a:srgbClr val="000000"/>
                        </a:solidFill>
                        <a:effectLst/>
                        <a:latin typeface="Geneva"/>
                      </a:endParaRP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5099">
                <a:tc>
                  <a:txBody>
                    <a:bodyPr/>
                    <a:lstStyle/>
                    <a:p>
                      <a:pPr algn="l"/>
                      <a:r>
                        <a:rPr lang="en-US" sz="1400" dirty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Geneva"/>
                        </a:rPr>
                        <a:t>If I had enough money,</a:t>
                      </a: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b="1" dirty="0">
                        <a:solidFill>
                          <a:srgbClr val="000000"/>
                        </a:solidFill>
                        <a:effectLst/>
                        <a:latin typeface="Geneva"/>
                      </a:endParaRP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dirty="0">
                        <a:solidFill>
                          <a:srgbClr val="000000"/>
                        </a:solidFill>
                        <a:effectLst/>
                        <a:latin typeface="Geneva"/>
                      </a:endParaRP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45285">
                <a:tc>
                  <a:txBody>
                    <a:bodyPr/>
                    <a:lstStyle/>
                    <a:p>
                      <a:pPr algn="l"/>
                      <a:r>
                        <a:rPr lang="en-US" sz="1400" dirty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Geneva"/>
                        </a:rPr>
                        <a:t>If I had been at home yesterday, </a:t>
                      </a: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b="1" dirty="0">
                        <a:solidFill>
                          <a:srgbClr val="000000"/>
                        </a:solidFill>
                        <a:effectLst/>
                        <a:latin typeface="Geneva"/>
                      </a:endParaRP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dirty="0">
                        <a:solidFill>
                          <a:srgbClr val="000000"/>
                        </a:solidFill>
                        <a:effectLst/>
                        <a:latin typeface="Geneva"/>
                      </a:endParaRP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45285">
                <a:tc>
                  <a:txBody>
                    <a:bodyPr/>
                    <a:lstStyle/>
                    <a:p>
                      <a:pPr algn="l"/>
                      <a:r>
                        <a:rPr lang="en-US" sz="1400" dirty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Geneva"/>
                        </a:rPr>
                        <a:t>If Peter and John were here,</a:t>
                      </a: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b="1" dirty="0">
                        <a:solidFill>
                          <a:srgbClr val="000000"/>
                        </a:solidFill>
                        <a:effectLst/>
                        <a:latin typeface="Geneva"/>
                      </a:endParaRP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dirty="0">
                        <a:solidFill>
                          <a:srgbClr val="000000"/>
                        </a:solidFill>
                        <a:effectLst/>
                        <a:latin typeface="Geneva"/>
                      </a:endParaRP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255099">
                <a:tc>
                  <a:txBody>
                    <a:bodyPr/>
                    <a:lstStyle/>
                    <a:p>
                      <a:pPr algn="l"/>
                      <a:r>
                        <a:rPr lang="cs-CZ" sz="1400" dirty="0" err="1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Geneva"/>
                        </a:rPr>
                        <a:t>I'll</a:t>
                      </a:r>
                      <a:r>
                        <a:rPr lang="cs-CZ" sz="1400" dirty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Geneva"/>
                        </a:rPr>
                        <a:t> </a:t>
                      </a:r>
                      <a:r>
                        <a:rPr lang="cs-CZ" sz="1400" dirty="0" err="1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Geneva"/>
                        </a:rPr>
                        <a:t>take</a:t>
                      </a:r>
                      <a:r>
                        <a:rPr lang="cs-CZ" sz="1400" dirty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Geneva"/>
                        </a:rPr>
                        <a:t> </a:t>
                      </a:r>
                      <a:r>
                        <a:rPr lang="cs-CZ" sz="1400" dirty="0" err="1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Geneva"/>
                        </a:rPr>
                        <a:t>you</a:t>
                      </a:r>
                      <a:r>
                        <a:rPr lang="cs-CZ" sz="1400" dirty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Geneva"/>
                        </a:rPr>
                        <a:t> </a:t>
                      </a:r>
                      <a:r>
                        <a:rPr lang="cs-CZ" sz="1400" dirty="0" err="1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Geneva"/>
                        </a:rPr>
                        <a:t>home</a:t>
                      </a:r>
                      <a:endParaRPr lang="cs-CZ" sz="1400" dirty="0"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Geneva"/>
                      </a:endParaRP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b="1" dirty="0">
                        <a:solidFill>
                          <a:srgbClr val="000000"/>
                        </a:solidFill>
                        <a:effectLst/>
                        <a:latin typeface="Geneva"/>
                      </a:endParaRP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dirty="0">
                        <a:solidFill>
                          <a:srgbClr val="000000"/>
                        </a:solidFill>
                        <a:effectLst/>
                        <a:latin typeface="Geneva"/>
                      </a:endParaRP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45285">
                <a:tc>
                  <a:txBody>
                    <a:bodyPr/>
                    <a:lstStyle/>
                    <a:p>
                      <a:pPr algn="l"/>
                      <a:r>
                        <a:rPr lang="en-US" sz="1400" dirty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Geneva"/>
                        </a:rPr>
                        <a:t>I would go with you to the cinema</a:t>
                      </a: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b="1" dirty="0">
                        <a:solidFill>
                          <a:srgbClr val="000000"/>
                        </a:solidFill>
                        <a:effectLst/>
                        <a:latin typeface="Geneva"/>
                      </a:endParaRP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dirty="0">
                        <a:solidFill>
                          <a:srgbClr val="000000"/>
                        </a:solidFill>
                        <a:effectLst/>
                        <a:latin typeface="Geneva"/>
                      </a:endParaRP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45285">
                <a:tc>
                  <a:txBody>
                    <a:bodyPr/>
                    <a:lstStyle/>
                    <a:p>
                      <a:pPr algn="l"/>
                      <a:r>
                        <a:rPr lang="en-US" sz="1400" dirty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Geneva"/>
                        </a:rPr>
                        <a:t>You would have had a great time </a:t>
                      </a: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b="1" dirty="0">
                        <a:solidFill>
                          <a:srgbClr val="000000"/>
                        </a:solidFill>
                        <a:effectLst/>
                        <a:latin typeface="Geneva"/>
                      </a:endParaRP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dirty="0">
                        <a:solidFill>
                          <a:srgbClr val="000000"/>
                        </a:solidFill>
                        <a:effectLst/>
                        <a:latin typeface="Geneva"/>
                      </a:endParaRP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5099">
                <a:tc>
                  <a:txBody>
                    <a:bodyPr/>
                    <a:lstStyle/>
                    <a:p>
                      <a:pPr algn="l"/>
                      <a:r>
                        <a:rPr lang="cs-CZ" sz="1400" dirty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Geneva"/>
                        </a:rPr>
                        <a:t>I </a:t>
                      </a:r>
                      <a:r>
                        <a:rPr lang="cs-CZ" sz="1400" dirty="0" err="1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Geneva"/>
                        </a:rPr>
                        <a:t>would</a:t>
                      </a:r>
                      <a:r>
                        <a:rPr lang="cs-CZ" sz="1400" dirty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Geneva"/>
                        </a:rPr>
                        <a:t> study </a:t>
                      </a:r>
                      <a:r>
                        <a:rPr lang="cs-CZ" sz="1400" dirty="0" err="1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Geneva"/>
                        </a:rPr>
                        <a:t>Japanese</a:t>
                      </a:r>
                      <a:endParaRPr lang="cs-CZ" sz="1400" dirty="0"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Geneva"/>
                      </a:endParaRP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b="1" dirty="0">
                        <a:solidFill>
                          <a:srgbClr val="000000"/>
                        </a:solidFill>
                        <a:effectLst/>
                        <a:latin typeface="Geneva"/>
                      </a:endParaRP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dirty="0">
                        <a:solidFill>
                          <a:srgbClr val="000000"/>
                        </a:solidFill>
                        <a:effectLst/>
                        <a:latin typeface="Geneva"/>
                      </a:endParaRP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45285">
                <a:tc>
                  <a:txBody>
                    <a:bodyPr/>
                    <a:lstStyle/>
                    <a:p>
                      <a:pPr algn="l"/>
                      <a:r>
                        <a:rPr lang="en-US" sz="1400" dirty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Geneva"/>
                        </a:rPr>
                        <a:t>If Peter doesn't stop smoking,</a:t>
                      </a: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b="1" dirty="0">
                        <a:solidFill>
                          <a:srgbClr val="000000"/>
                        </a:solidFill>
                        <a:effectLst/>
                        <a:latin typeface="Geneva"/>
                      </a:endParaRP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dirty="0">
                        <a:solidFill>
                          <a:srgbClr val="000000"/>
                        </a:solidFill>
                        <a:effectLst/>
                        <a:latin typeface="Geneva"/>
                      </a:endParaRP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45285">
                <a:tc>
                  <a:txBody>
                    <a:bodyPr/>
                    <a:lstStyle/>
                    <a:p>
                      <a:pPr algn="l"/>
                      <a:r>
                        <a:rPr lang="en-US" sz="1400" dirty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Geneva"/>
                        </a:rPr>
                        <a:t>If Mark had bought a new car, </a:t>
                      </a: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b="1" dirty="0">
                        <a:solidFill>
                          <a:srgbClr val="000000"/>
                        </a:solidFill>
                        <a:effectLst/>
                        <a:latin typeface="Geneva"/>
                      </a:endParaRP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dirty="0">
                        <a:solidFill>
                          <a:srgbClr val="000000"/>
                        </a:solidFill>
                        <a:effectLst/>
                        <a:latin typeface="Geneva"/>
                      </a:endParaRP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255099">
                <a:tc>
                  <a:txBody>
                    <a:bodyPr/>
                    <a:lstStyle/>
                    <a:p>
                      <a:pPr algn="l"/>
                      <a:r>
                        <a:rPr lang="cs-CZ" sz="1400" dirty="0" err="1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Geneva"/>
                        </a:rPr>
                        <a:t>She</a:t>
                      </a:r>
                      <a:r>
                        <a:rPr lang="cs-CZ" sz="1400" dirty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Geneva"/>
                        </a:rPr>
                        <a:t> </a:t>
                      </a:r>
                      <a:r>
                        <a:rPr lang="cs-CZ" sz="1400" dirty="0" err="1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Geneva"/>
                        </a:rPr>
                        <a:t>would</a:t>
                      </a:r>
                      <a:r>
                        <a:rPr lang="cs-CZ" sz="1400" dirty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Geneva"/>
                        </a:rPr>
                        <a:t> </a:t>
                      </a:r>
                      <a:r>
                        <a:rPr lang="cs-CZ" sz="1400" dirty="0" err="1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Geneva"/>
                        </a:rPr>
                        <a:t>have</a:t>
                      </a:r>
                      <a:r>
                        <a:rPr lang="cs-CZ" sz="1400" dirty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Geneva"/>
                        </a:rPr>
                        <a:t> </a:t>
                      </a:r>
                      <a:r>
                        <a:rPr lang="cs-CZ" sz="1400" dirty="0" err="1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Geneva"/>
                        </a:rPr>
                        <a:t>slept</a:t>
                      </a:r>
                      <a:r>
                        <a:rPr lang="cs-CZ" sz="1400" dirty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Geneva"/>
                        </a:rPr>
                        <a:t> </a:t>
                      </a: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b="1" dirty="0">
                        <a:solidFill>
                          <a:srgbClr val="000000"/>
                        </a:solidFill>
                        <a:effectLst/>
                        <a:latin typeface="Geneva"/>
                      </a:endParaRPr>
                    </a:p>
                  </a:txBody>
                  <a:tcPr marL="65594" marR="65594" marT="32797" marB="327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dirty="0"/>
                    </a:p>
                  </a:txBody>
                  <a:tcPr marL="65594" marR="65594" marT="32797" marB="32797">
                    <a:lnL>
                      <a:noFill/>
                    </a:lnL>
                    <a:lnT>
                      <a:noFill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0" y="5085184"/>
            <a:ext cx="9144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dirty="0" smtClean="0">
                <a:solidFill>
                  <a:srgbClr val="002060"/>
                </a:solidFill>
              </a:rPr>
              <a:t>1.  </a:t>
            </a:r>
            <a:r>
              <a:rPr lang="cs-CZ" dirty="0" err="1" smtClean="0">
                <a:solidFill>
                  <a:srgbClr val="002060"/>
                </a:solidFill>
              </a:rPr>
              <a:t>if</a:t>
            </a:r>
            <a:r>
              <a:rPr lang="cs-CZ" dirty="0" smtClean="0">
                <a:solidFill>
                  <a:srgbClr val="002060"/>
                </a:solidFill>
              </a:rPr>
              <a:t> my </a:t>
            </a:r>
            <a:r>
              <a:rPr lang="cs-CZ" dirty="0" err="1" smtClean="0">
                <a:solidFill>
                  <a:srgbClr val="002060"/>
                </a:solidFill>
              </a:rPr>
              <a:t>mother</a:t>
            </a:r>
            <a:r>
              <a:rPr lang="cs-CZ" dirty="0" smtClean="0">
                <a:solidFill>
                  <a:srgbClr val="002060"/>
                </a:solidFill>
              </a:rPr>
              <a:t> let </a:t>
            </a:r>
            <a:r>
              <a:rPr lang="cs-CZ" dirty="0" err="1" smtClean="0">
                <a:solidFill>
                  <a:srgbClr val="002060"/>
                </a:solidFill>
              </a:rPr>
              <a:t>me</a:t>
            </a:r>
            <a:r>
              <a:rPr lang="cs-CZ" dirty="0" smtClean="0">
                <a:solidFill>
                  <a:srgbClr val="002060"/>
                </a:solidFill>
              </a:rPr>
              <a:t>.                                    7. I </a:t>
            </a:r>
            <a:r>
              <a:rPr lang="cs-CZ" dirty="0" err="1" smtClean="0">
                <a:solidFill>
                  <a:srgbClr val="002060"/>
                </a:solidFill>
              </a:rPr>
              <a:t>would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buy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this</a:t>
            </a:r>
            <a:r>
              <a:rPr lang="cs-CZ" dirty="0" smtClean="0">
                <a:solidFill>
                  <a:srgbClr val="002060"/>
                </a:solidFill>
              </a:rPr>
              <a:t> house.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   2.  </a:t>
            </a:r>
            <a:r>
              <a:rPr lang="cs-CZ" dirty="0" err="1" smtClean="0">
                <a:solidFill>
                  <a:srgbClr val="002060"/>
                </a:solidFill>
              </a:rPr>
              <a:t>he´ll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get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lung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cancer</a:t>
            </a:r>
            <a:r>
              <a:rPr lang="cs-CZ" dirty="0" smtClean="0">
                <a:solidFill>
                  <a:srgbClr val="002060"/>
                </a:solidFill>
              </a:rPr>
              <a:t>.                                  8. </a:t>
            </a:r>
            <a:r>
              <a:rPr lang="cs-CZ" dirty="0" err="1" smtClean="0">
                <a:solidFill>
                  <a:srgbClr val="002060"/>
                </a:solidFill>
              </a:rPr>
              <a:t>if</a:t>
            </a:r>
            <a:r>
              <a:rPr lang="cs-CZ" dirty="0" smtClean="0">
                <a:solidFill>
                  <a:srgbClr val="002060"/>
                </a:solidFill>
              </a:rPr>
              <a:t> I had more </a:t>
            </a:r>
            <a:r>
              <a:rPr lang="cs-CZ" dirty="0" err="1" smtClean="0">
                <a:solidFill>
                  <a:srgbClr val="002060"/>
                </a:solidFill>
              </a:rPr>
              <a:t>time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   3.  I </a:t>
            </a:r>
            <a:r>
              <a:rPr lang="cs-CZ" dirty="0" err="1" smtClean="0">
                <a:solidFill>
                  <a:srgbClr val="002060"/>
                </a:solidFill>
              </a:rPr>
              <a:t>would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have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watched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the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movie</a:t>
            </a:r>
            <a:r>
              <a:rPr lang="cs-CZ" dirty="0" smtClean="0">
                <a:solidFill>
                  <a:srgbClr val="002060"/>
                </a:solidFill>
              </a:rPr>
              <a:t>.               9. </a:t>
            </a:r>
            <a:r>
              <a:rPr lang="cs-CZ" dirty="0" err="1" smtClean="0">
                <a:solidFill>
                  <a:srgbClr val="002060"/>
                </a:solidFill>
              </a:rPr>
              <a:t>if</a:t>
            </a:r>
            <a:r>
              <a:rPr lang="cs-CZ" dirty="0" smtClean="0">
                <a:solidFill>
                  <a:srgbClr val="002060"/>
                </a:solidFill>
              </a:rPr>
              <a:t> I </a:t>
            </a:r>
            <a:r>
              <a:rPr lang="cs-CZ" dirty="0" err="1" smtClean="0">
                <a:solidFill>
                  <a:srgbClr val="002060"/>
                </a:solidFill>
              </a:rPr>
              <a:t>find</a:t>
            </a:r>
            <a:r>
              <a:rPr lang="cs-CZ" dirty="0" smtClean="0">
                <a:solidFill>
                  <a:srgbClr val="002060"/>
                </a:solidFill>
              </a:rPr>
              <a:t> my car </a:t>
            </a:r>
            <a:r>
              <a:rPr lang="cs-CZ" dirty="0" err="1" smtClean="0">
                <a:solidFill>
                  <a:srgbClr val="002060"/>
                </a:solidFill>
              </a:rPr>
              <a:t>keys</a:t>
            </a:r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   4.  </a:t>
            </a:r>
            <a:r>
              <a:rPr lang="cs-CZ" dirty="0" err="1" smtClean="0">
                <a:solidFill>
                  <a:srgbClr val="002060"/>
                </a:solidFill>
              </a:rPr>
              <a:t>if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you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don´t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leave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now</a:t>
            </a:r>
            <a:r>
              <a:rPr lang="cs-CZ" dirty="0" smtClean="0">
                <a:solidFill>
                  <a:srgbClr val="002060"/>
                </a:solidFill>
              </a:rPr>
              <a:t>                              10. </a:t>
            </a:r>
            <a:r>
              <a:rPr lang="cs-CZ" dirty="0" err="1" smtClean="0">
                <a:solidFill>
                  <a:srgbClr val="002060"/>
                </a:solidFill>
              </a:rPr>
              <a:t>if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she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hadn´t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drunk</a:t>
            </a:r>
            <a:r>
              <a:rPr lang="cs-CZ" dirty="0" smtClean="0">
                <a:solidFill>
                  <a:srgbClr val="002060"/>
                </a:solidFill>
              </a:rPr>
              <a:t> so much </a:t>
            </a:r>
            <a:r>
              <a:rPr lang="cs-CZ" dirty="0" err="1" smtClean="0">
                <a:solidFill>
                  <a:srgbClr val="002060"/>
                </a:solidFill>
              </a:rPr>
              <a:t>coffee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   5.  </a:t>
            </a:r>
            <a:r>
              <a:rPr lang="cs-CZ" dirty="0" err="1" smtClean="0">
                <a:solidFill>
                  <a:srgbClr val="002060"/>
                </a:solidFill>
              </a:rPr>
              <a:t>you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will</a:t>
            </a:r>
            <a:r>
              <a:rPr lang="cs-CZ" dirty="0" smtClean="0">
                <a:solidFill>
                  <a:srgbClr val="002060"/>
                </a:solidFill>
              </a:rPr>
              <a:t> lose </a:t>
            </a:r>
            <a:r>
              <a:rPr lang="cs-CZ" dirty="0" err="1" smtClean="0">
                <a:solidFill>
                  <a:srgbClr val="002060"/>
                </a:solidFill>
              </a:rPr>
              <a:t>your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job</a:t>
            </a:r>
            <a:r>
              <a:rPr lang="cs-CZ" dirty="0" smtClean="0">
                <a:solidFill>
                  <a:srgbClr val="002060"/>
                </a:solidFill>
              </a:rPr>
              <a:t>.                               11. </a:t>
            </a:r>
            <a:r>
              <a:rPr lang="cs-CZ" dirty="0" err="1" smtClean="0">
                <a:solidFill>
                  <a:srgbClr val="002060"/>
                </a:solidFill>
              </a:rPr>
              <a:t>if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you</a:t>
            </a:r>
            <a:r>
              <a:rPr lang="cs-CZ" dirty="0" smtClean="0">
                <a:solidFill>
                  <a:srgbClr val="002060"/>
                </a:solidFill>
              </a:rPr>
              <a:t> had </a:t>
            </a:r>
            <a:r>
              <a:rPr lang="cs-CZ" dirty="0" err="1" smtClean="0">
                <a:solidFill>
                  <a:srgbClr val="002060"/>
                </a:solidFill>
              </a:rPr>
              <a:t>come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with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us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   6. he </a:t>
            </a:r>
            <a:r>
              <a:rPr lang="cs-CZ" dirty="0" err="1" smtClean="0">
                <a:solidFill>
                  <a:srgbClr val="002060"/>
                </a:solidFill>
              </a:rPr>
              <a:t>would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have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spent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all</a:t>
            </a:r>
            <a:r>
              <a:rPr lang="cs-CZ" dirty="0" smtClean="0">
                <a:solidFill>
                  <a:srgbClr val="002060"/>
                </a:solidFill>
              </a:rPr>
              <a:t> his </a:t>
            </a:r>
            <a:r>
              <a:rPr lang="cs-CZ" dirty="0" err="1" smtClean="0">
                <a:solidFill>
                  <a:srgbClr val="002060"/>
                </a:solidFill>
              </a:rPr>
              <a:t>money</a:t>
            </a:r>
            <a:r>
              <a:rPr lang="cs-CZ" dirty="0" smtClean="0">
                <a:solidFill>
                  <a:srgbClr val="002060"/>
                </a:solidFill>
              </a:rPr>
              <a:t>           12. </a:t>
            </a:r>
            <a:r>
              <a:rPr lang="cs-CZ" dirty="0" err="1" smtClean="0">
                <a:solidFill>
                  <a:srgbClr val="002060"/>
                </a:solidFill>
              </a:rPr>
              <a:t>they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would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help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you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6625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5121"/>
            <a:ext cx="9143999" cy="739583"/>
          </a:xfrm>
        </p:spPr>
        <p:txBody>
          <a:bodyPr>
            <a:noAutofit/>
          </a:bodyPr>
          <a:lstStyle/>
          <a:p>
            <a:r>
              <a:rPr lang="cs-CZ" sz="3200" dirty="0" smtClean="0"/>
              <a:t>IF CLAUSES – TYPE 1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184576"/>
          </a:xfrm>
          <a:solidFill>
            <a:schemeClr val="bg2">
              <a:lumMod val="20000"/>
              <a:lumOff val="80000"/>
            </a:schemeClr>
          </a:solidFill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dirty="0" smtClean="0"/>
              <a:t>1</a:t>
            </a:r>
            <a:r>
              <a:rPr lang="cs-CZ" dirty="0" smtClean="0"/>
              <a:t>. </a:t>
            </a:r>
            <a:r>
              <a:rPr lang="en-US" dirty="0" smtClean="0"/>
              <a:t> If </a:t>
            </a:r>
            <a:r>
              <a:rPr lang="en-US" dirty="0"/>
              <a:t>you </a:t>
            </a:r>
            <a:r>
              <a:rPr lang="cs-CZ" dirty="0" smtClean="0"/>
              <a:t>               </a:t>
            </a:r>
            <a:r>
              <a:rPr lang="en-US" dirty="0" smtClean="0"/>
              <a:t>hard</a:t>
            </a:r>
            <a:r>
              <a:rPr lang="en-US" dirty="0"/>
              <a:t>, you </a:t>
            </a:r>
            <a:r>
              <a:rPr lang="cs-CZ" dirty="0" smtClean="0"/>
              <a:t>              </a:t>
            </a:r>
            <a:r>
              <a:rPr lang="en-US" dirty="0" smtClean="0"/>
              <a:t>the </a:t>
            </a:r>
            <a:r>
              <a:rPr lang="en-US" dirty="0"/>
              <a:t>exam. (STUDY / PASS)</a:t>
            </a:r>
            <a:br>
              <a:rPr lang="en-US" dirty="0"/>
            </a:br>
            <a:r>
              <a:rPr lang="en-US" dirty="0" smtClean="0"/>
              <a:t>2</a:t>
            </a:r>
            <a:r>
              <a:rPr lang="cs-CZ" dirty="0" smtClean="0"/>
              <a:t>. </a:t>
            </a:r>
            <a:r>
              <a:rPr lang="en-US" dirty="0" smtClean="0"/>
              <a:t> </a:t>
            </a:r>
            <a:r>
              <a:rPr lang="en-US" dirty="0"/>
              <a:t>If Peter </a:t>
            </a:r>
            <a:r>
              <a:rPr lang="cs-CZ" dirty="0" smtClean="0"/>
              <a:t>            </a:t>
            </a:r>
            <a:r>
              <a:rPr lang="en-US" dirty="0" smtClean="0"/>
              <a:t>smoking</a:t>
            </a:r>
            <a:r>
              <a:rPr lang="en-US" dirty="0"/>
              <a:t>, </a:t>
            </a:r>
            <a:r>
              <a:rPr lang="en-US" dirty="0" smtClean="0"/>
              <a:t>he</a:t>
            </a:r>
            <a:r>
              <a:rPr lang="cs-CZ" dirty="0" smtClean="0"/>
              <a:t>                  </a:t>
            </a:r>
            <a:r>
              <a:rPr lang="en-US" dirty="0" smtClean="0"/>
              <a:t> </a:t>
            </a:r>
            <a:r>
              <a:rPr lang="en-US" dirty="0"/>
              <a:t>ill. (NOT STOP / GET)</a:t>
            </a:r>
            <a:br>
              <a:rPr lang="en-US" dirty="0"/>
            </a:br>
            <a:r>
              <a:rPr lang="en-US" dirty="0" smtClean="0"/>
              <a:t>3</a:t>
            </a:r>
            <a:r>
              <a:rPr lang="cs-CZ" dirty="0" smtClean="0"/>
              <a:t>. </a:t>
            </a:r>
            <a:r>
              <a:rPr lang="en-US" dirty="0" smtClean="0"/>
              <a:t> </a:t>
            </a:r>
            <a:r>
              <a:rPr lang="en-US" dirty="0"/>
              <a:t>They </a:t>
            </a:r>
            <a:r>
              <a:rPr lang="cs-CZ" dirty="0" smtClean="0"/>
              <a:t>                </a:t>
            </a:r>
            <a:r>
              <a:rPr lang="en-US" dirty="0" smtClean="0"/>
              <a:t>you </a:t>
            </a:r>
            <a:r>
              <a:rPr lang="en-US" dirty="0"/>
              <a:t>if you </a:t>
            </a:r>
            <a:r>
              <a:rPr lang="cs-CZ" dirty="0" smtClean="0"/>
              <a:t>                      </a:t>
            </a:r>
            <a:r>
              <a:rPr lang="en-US" dirty="0" smtClean="0"/>
              <a:t>them</a:t>
            </a:r>
            <a:r>
              <a:rPr lang="en-US" dirty="0"/>
              <a:t>. (HELP / ASK)</a:t>
            </a:r>
            <a:br>
              <a:rPr lang="en-US" dirty="0"/>
            </a:br>
            <a:r>
              <a:rPr lang="en-US" dirty="0" smtClean="0"/>
              <a:t>4</a:t>
            </a:r>
            <a:r>
              <a:rPr lang="cs-CZ" dirty="0" smtClean="0"/>
              <a:t>.  </a:t>
            </a:r>
            <a:r>
              <a:rPr lang="en-US" dirty="0" smtClean="0"/>
              <a:t>If </a:t>
            </a:r>
            <a:r>
              <a:rPr lang="en-US" dirty="0"/>
              <a:t>you </a:t>
            </a:r>
            <a:r>
              <a:rPr lang="cs-CZ" dirty="0" smtClean="0"/>
              <a:t>          </a:t>
            </a:r>
            <a:r>
              <a:rPr lang="en-US" dirty="0" smtClean="0"/>
              <a:t>an </a:t>
            </a:r>
            <a:r>
              <a:rPr lang="en-US" dirty="0"/>
              <a:t>apple every day, you </a:t>
            </a:r>
            <a:r>
              <a:rPr lang="cs-CZ" dirty="0" smtClean="0"/>
              <a:t>       </a:t>
            </a:r>
            <a:r>
              <a:rPr lang="en-US" dirty="0" smtClean="0"/>
              <a:t>healthy</a:t>
            </a:r>
            <a:r>
              <a:rPr lang="en-US" dirty="0"/>
              <a:t>. (EAT / BE)</a:t>
            </a:r>
            <a:br>
              <a:rPr lang="en-US" dirty="0"/>
            </a:br>
            <a:r>
              <a:rPr lang="en-US" dirty="0" smtClean="0"/>
              <a:t>5</a:t>
            </a:r>
            <a:r>
              <a:rPr lang="cs-CZ" dirty="0" smtClean="0"/>
              <a:t>.  </a:t>
            </a:r>
            <a:r>
              <a:rPr lang="en-US" dirty="0" smtClean="0"/>
              <a:t>If </a:t>
            </a:r>
            <a:r>
              <a:rPr lang="en-US" dirty="0"/>
              <a:t>you </a:t>
            </a:r>
            <a:r>
              <a:rPr lang="cs-CZ" dirty="0" smtClean="0"/>
              <a:t>        </a:t>
            </a:r>
            <a:r>
              <a:rPr lang="en-US" dirty="0" smtClean="0"/>
              <a:t>in </a:t>
            </a:r>
            <a:r>
              <a:rPr lang="en-US" dirty="0"/>
              <a:t>the fridge, you </a:t>
            </a:r>
            <a:r>
              <a:rPr lang="cs-CZ" dirty="0" smtClean="0"/>
              <a:t>         </a:t>
            </a:r>
            <a:r>
              <a:rPr lang="en-US" dirty="0" smtClean="0"/>
              <a:t>some </a:t>
            </a:r>
            <a:r>
              <a:rPr lang="en-US" dirty="0"/>
              <a:t>cold drinks. (LOOK /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en-US" dirty="0" smtClean="0"/>
              <a:t>FIND</a:t>
            </a:r>
            <a:r>
              <a:rPr lang="en-US" dirty="0"/>
              <a:t>)</a:t>
            </a:r>
            <a:br>
              <a:rPr lang="en-US" dirty="0"/>
            </a:br>
            <a:r>
              <a:rPr lang="en-US" dirty="0" smtClean="0"/>
              <a:t>6</a:t>
            </a:r>
            <a:r>
              <a:rPr lang="cs-CZ" dirty="0" smtClean="0"/>
              <a:t>.  </a:t>
            </a:r>
            <a:r>
              <a:rPr lang="en-US" dirty="0" smtClean="0"/>
              <a:t>They </a:t>
            </a:r>
            <a:r>
              <a:rPr lang="cs-CZ" dirty="0" smtClean="0"/>
              <a:t>           </a:t>
            </a:r>
            <a:r>
              <a:rPr lang="en-US" dirty="0" smtClean="0"/>
              <a:t>TV </a:t>
            </a:r>
            <a:r>
              <a:rPr lang="en-US" dirty="0"/>
              <a:t>tonight if they </a:t>
            </a:r>
            <a:r>
              <a:rPr lang="cs-CZ" dirty="0" smtClean="0"/>
              <a:t>         </a:t>
            </a:r>
            <a:r>
              <a:rPr lang="en-US" dirty="0" smtClean="0"/>
              <a:t>out</a:t>
            </a:r>
            <a:r>
              <a:rPr lang="en-US" dirty="0"/>
              <a:t>. (WATCH / NOT GO)</a:t>
            </a:r>
            <a:br>
              <a:rPr lang="en-US" dirty="0"/>
            </a:br>
            <a:r>
              <a:rPr lang="en-US" dirty="0" smtClean="0"/>
              <a:t>7</a:t>
            </a:r>
            <a:r>
              <a:rPr lang="cs-CZ" dirty="0" smtClean="0"/>
              <a:t>.  </a:t>
            </a:r>
            <a:r>
              <a:rPr lang="en-US" dirty="0" smtClean="0"/>
              <a:t>If </a:t>
            </a:r>
            <a:r>
              <a:rPr lang="en-US" dirty="0"/>
              <a:t>you </a:t>
            </a:r>
            <a:r>
              <a:rPr lang="cs-CZ" dirty="0" smtClean="0"/>
              <a:t>         </a:t>
            </a:r>
            <a:r>
              <a:rPr lang="en-US" dirty="0" smtClean="0"/>
              <a:t>my </a:t>
            </a:r>
            <a:r>
              <a:rPr lang="en-US" dirty="0"/>
              <a:t>advice, you </a:t>
            </a:r>
            <a:r>
              <a:rPr lang="cs-CZ" dirty="0" smtClean="0"/>
              <a:t>          </a:t>
            </a:r>
            <a:r>
              <a:rPr lang="en-US" dirty="0" smtClean="0"/>
              <a:t>in </a:t>
            </a:r>
            <a:r>
              <a:rPr lang="en-US" dirty="0"/>
              <a:t>big trouble. (NOT TAKE /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en-US" dirty="0" smtClean="0"/>
              <a:t>BE</a:t>
            </a:r>
            <a:r>
              <a:rPr lang="en-US" dirty="0"/>
              <a:t>)</a:t>
            </a:r>
            <a:br>
              <a:rPr lang="en-US" dirty="0"/>
            </a:br>
            <a:r>
              <a:rPr lang="en-US" dirty="0" smtClean="0"/>
              <a:t>8</a:t>
            </a:r>
            <a:r>
              <a:rPr lang="cs-CZ" dirty="0" smtClean="0"/>
              <a:t>. </a:t>
            </a:r>
            <a:r>
              <a:rPr lang="en-US" dirty="0" smtClean="0"/>
              <a:t> </a:t>
            </a:r>
            <a:r>
              <a:rPr lang="en-US" dirty="0"/>
              <a:t>If you </a:t>
            </a:r>
            <a:r>
              <a:rPr lang="cs-CZ" dirty="0" smtClean="0"/>
              <a:t>          </a:t>
            </a:r>
            <a:r>
              <a:rPr lang="en-US" dirty="0" smtClean="0"/>
              <a:t>me </a:t>
            </a:r>
            <a:r>
              <a:rPr lang="en-US" dirty="0"/>
              <a:t>some money, I </a:t>
            </a:r>
            <a:r>
              <a:rPr lang="cs-CZ" dirty="0" smtClean="0"/>
              <a:t>             </a:t>
            </a:r>
            <a:r>
              <a:rPr lang="en-US" dirty="0" smtClean="0"/>
              <a:t>you </a:t>
            </a:r>
            <a:r>
              <a:rPr lang="en-US" dirty="0"/>
              <a:t>back tomorrow.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en-US" dirty="0" smtClean="0"/>
              <a:t>(</a:t>
            </a:r>
            <a:r>
              <a:rPr lang="en-US" dirty="0"/>
              <a:t>GIVE / PAY)</a:t>
            </a:r>
            <a:br>
              <a:rPr lang="en-US" dirty="0"/>
            </a:br>
            <a:r>
              <a:rPr lang="en-US" dirty="0" smtClean="0"/>
              <a:t>9</a:t>
            </a:r>
            <a:r>
              <a:rPr lang="cs-CZ" dirty="0" smtClean="0"/>
              <a:t>. </a:t>
            </a:r>
            <a:r>
              <a:rPr lang="en-US" dirty="0" smtClean="0"/>
              <a:t> </a:t>
            </a:r>
            <a:r>
              <a:rPr lang="en-US" dirty="0"/>
              <a:t>If you </a:t>
            </a:r>
            <a:r>
              <a:rPr lang="cs-CZ" dirty="0" smtClean="0"/>
              <a:t>             </a:t>
            </a:r>
            <a:r>
              <a:rPr lang="en-US" dirty="0" smtClean="0"/>
              <a:t>the </a:t>
            </a:r>
            <a:r>
              <a:rPr lang="en-US" dirty="0"/>
              <a:t>train, you </a:t>
            </a:r>
            <a:r>
              <a:rPr lang="cs-CZ" dirty="0" smtClean="0"/>
              <a:t>          </a:t>
            </a:r>
            <a:r>
              <a:rPr lang="en-US" dirty="0" smtClean="0"/>
              <a:t>to </a:t>
            </a:r>
            <a:r>
              <a:rPr lang="en-US" dirty="0"/>
              <a:t>wait an hour for the next. </a:t>
            </a:r>
            <a:r>
              <a:rPr lang="cs-CZ" dirty="0" smtClean="0"/>
              <a:t>     </a:t>
            </a:r>
            <a:r>
              <a:rPr lang="cs-CZ" dirty="0"/>
              <a:t> </a:t>
            </a:r>
            <a:r>
              <a:rPr lang="cs-CZ" dirty="0" smtClean="0"/>
              <a:t>      (</a:t>
            </a:r>
            <a:r>
              <a:rPr lang="en-US" dirty="0" smtClean="0"/>
              <a:t>MISS </a:t>
            </a:r>
            <a:r>
              <a:rPr lang="en-US" dirty="0"/>
              <a:t>/ HAVE)</a:t>
            </a:r>
            <a:br>
              <a:rPr lang="en-US" dirty="0"/>
            </a:br>
            <a:r>
              <a:rPr lang="en-US" dirty="0" smtClean="0"/>
              <a:t>10</a:t>
            </a:r>
            <a:r>
              <a:rPr lang="cs-CZ" dirty="0" smtClean="0"/>
              <a:t>. </a:t>
            </a:r>
            <a:r>
              <a:rPr lang="en-US" dirty="0" smtClean="0"/>
              <a:t>If </a:t>
            </a:r>
            <a:r>
              <a:rPr lang="en-US" dirty="0"/>
              <a:t>she </a:t>
            </a:r>
            <a:r>
              <a:rPr lang="cs-CZ" dirty="0" smtClean="0"/>
              <a:t>             </a:t>
            </a:r>
            <a:r>
              <a:rPr lang="en-US" dirty="0" smtClean="0"/>
              <a:t>no</a:t>
            </a:r>
            <a:r>
              <a:rPr lang="en-US" dirty="0"/>
              <a:t>, I </a:t>
            </a:r>
            <a:r>
              <a:rPr lang="cs-CZ" dirty="0" smtClean="0"/>
              <a:t>               </a:t>
            </a:r>
            <a:r>
              <a:rPr lang="en-US" dirty="0" smtClean="0"/>
              <a:t>furious</a:t>
            </a:r>
            <a:r>
              <a:rPr lang="en-US" dirty="0"/>
              <a:t>. (SAY / BE)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8464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9306493"/>
              </p:ext>
            </p:extLst>
          </p:nvPr>
        </p:nvGraphicFramePr>
        <p:xfrm>
          <a:off x="0" y="578296"/>
          <a:ext cx="9144000" cy="6223614"/>
        </p:xfrm>
        <a:graphic>
          <a:graphicData uri="http://schemas.openxmlformats.org/drawingml/2006/table">
            <a:tbl>
              <a:tblPr/>
              <a:tblGrid>
                <a:gridCol w="8899927"/>
                <a:gridCol w="244073"/>
              </a:tblGrid>
              <a:tr h="621231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1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If I</a:t>
                      </a:r>
                      <a:r>
                        <a:rPr lang="cs-CZ" sz="2000" dirty="0" smtClean="0"/>
                        <a:t>         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study)</a:t>
                      </a:r>
                      <a:r>
                        <a:rPr lang="en-US" sz="2000" dirty="0"/>
                        <a:t>, I </a:t>
                      </a:r>
                      <a:r>
                        <a:rPr lang="cs-CZ" sz="2000" dirty="0" smtClean="0"/>
                        <a:t>                     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pass)</a:t>
                      </a:r>
                      <a:r>
                        <a:rPr lang="en-US" sz="2000" dirty="0"/>
                        <a:t> the exams</a:t>
                      </a:r>
                      <a:r>
                        <a:rPr lang="en-US" sz="2000" dirty="0" smtClean="0"/>
                        <a:t>.</a:t>
                      </a:r>
                      <a:r>
                        <a:rPr lang="cs-CZ" sz="2000" dirty="0" smtClean="0"/>
                        <a:t>     </a:t>
                      </a:r>
                      <a:endParaRPr lang="en-US" sz="2000" dirty="0"/>
                    </a:p>
                  </a:txBody>
                  <a:tcPr marL="6522" marR="6522" marT="6522" marB="65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1231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2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the sun </a:t>
                      </a:r>
                      <a:r>
                        <a:rPr lang="cs-CZ" sz="2000" dirty="0" smtClean="0"/>
                        <a:t>              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shine)</a:t>
                      </a:r>
                      <a:r>
                        <a:rPr lang="en-US" sz="2000" dirty="0"/>
                        <a:t>, </a:t>
                      </a:r>
                      <a:r>
                        <a:rPr lang="en-US" sz="2000" dirty="0" smtClean="0"/>
                        <a:t>we</a:t>
                      </a:r>
                      <a:r>
                        <a:rPr lang="cs-CZ" sz="2000" dirty="0" smtClean="0"/>
                        <a:t>           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walk)</a:t>
                      </a:r>
                      <a:r>
                        <a:rPr lang="en-US" sz="2000" dirty="0"/>
                        <a:t> to the town.</a:t>
                      </a:r>
                    </a:p>
                  </a:txBody>
                  <a:tcPr marL="6522" marR="6522" marT="6522" marB="65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1231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3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If </a:t>
                      </a:r>
                      <a:r>
                        <a:rPr lang="en-US" sz="2000" dirty="0"/>
                        <a:t>he </a:t>
                      </a:r>
                      <a:r>
                        <a:rPr lang="cs-CZ" sz="2000" dirty="0" smtClean="0"/>
                        <a:t>                   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have)</a:t>
                      </a:r>
                      <a:r>
                        <a:rPr lang="en-US" sz="2000" dirty="0"/>
                        <a:t> a temperature, he </a:t>
                      </a:r>
                      <a:r>
                        <a:rPr lang="cs-CZ" sz="2000" dirty="0" smtClean="0"/>
                        <a:t>                    </a:t>
                      </a:r>
                      <a:r>
                        <a:rPr lang="cs-CZ" sz="2000" baseline="0" dirty="0" smtClean="0"/>
                        <a:t>  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b="1" i="1" dirty="0" smtClean="0"/>
                        <a:t>(se</a:t>
                      </a:r>
                      <a:r>
                        <a:rPr lang="en-US" sz="2000" b="1" i="1" dirty="0" smtClean="0"/>
                        <a:t>e</a:t>
                      </a:r>
                      <a:r>
                        <a:rPr lang="en-US" sz="2000" b="1" i="1" dirty="0"/>
                        <a:t>)</a:t>
                      </a:r>
                      <a:r>
                        <a:rPr lang="en-US" sz="2000" dirty="0"/>
                        <a:t> the doctor.</a:t>
                      </a:r>
                    </a:p>
                  </a:txBody>
                  <a:tcPr marL="6522" marR="6522" marT="6522" marB="65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1231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4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my friends </a:t>
                      </a:r>
                      <a:r>
                        <a:rPr lang="cs-CZ" sz="2000" dirty="0" smtClean="0"/>
                        <a:t>           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come)</a:t>
                      </a:r>
                      <a:r>
                        <a:rPr lang="en-US" sz="2000" dirty="0"/>
                        <a:t>, </a:t>
                      </a:r>
                      <a:r>
                        <a:rPr lang="en-US" sz="2000" dirty="0" smtClean="0"/>
                        <a:t>I</a:t>
                      </a:r>
                      <a:r>
                        <a:rPr lang="cs-CZ" sz="2000" dirty="0" smtClean="0"/>
                        <a:t>        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be)</a:t>
                      </a:r>
                      <a:r>
                        <a:rPr lang="en-US" sz="2000" dirty="0"/>
                        <a:t> very happy.</a:t>
                      </a:r>
                    </a:p>
                  </a:txBody>
                  <a:tcPr marL="6522" marR="6522" marT="6522" marB="65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1231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5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she </a:t>
                      </a:r>
                      <a:r>
                        <a:rPr lang="cs-CZ" sz="2000" dirty="0" smtClean="0"/>
                        <a:t>           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earn)</a:t>
                      </a:r>
                      <a:r>
                        <a:rPr lang="en-US" sz="2000" dirty="0"/>
                        <a:t> a lot of money, she </a:t>
                      </a:r>
                      <a:r>
                        <a:rPr lang="cs-CZ" sz="2000" dirty="0" smtClean="0"/>
                        <a:t>                    </a:t>
                      </a:r>
                      <a:r>
                        <a:rPr lang="cs-CZ" sz="2000" baseline="0" dirty="0" smtClean="0"/>
                        <a:t>  </a:t>
                      </a:r>
                      <a:r>
                        <a:rPr lang="cs-CZ" sz="2000" dirty="0" smtClean="0"/>
                        <a:t>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fly)</a:t>
                      </a:r>
                      <a:r>
                        <a:rPr lang="en-US" sz="2000" dirty="0"/>
                        <a:t> to New York.</a:t>
                      </a:r>
                    </a:p>
                  </a:txBody>
                  <a:tcPr marL="6522" marR="6522" marT="6522" marB="65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1231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6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If we</a:t>
                      </a:r>
                      <a:r>
                        <a:rPr lang="cs-CZ" sz="2000" dirty="0" smtClean="0"/>
                        <a:t>       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travel)</a:t>
                      </a:r>
                      <a:r>
                        <a:rPr lang="en-US" sz="2000" dirty="0"/>
                        <a:t> to London, </a:t>
                      </a:r>
                      <a:r>
                        <a:rPr lang="en-US" sz="2000" dirty="0" smtClean="0"/>
                        <a:t>we</a:t>
                      </a:r>
                      <a:r>
                        <a:rPr lang="cs-CZ" sz="2000" dirty="0" smtClean="0"/>
                        <a:t>                        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visit)</a:t>
                      </a:r>
                      <a:r>
                        <a:rPr lang="en-US" sz="2000" dirty="0"/>
                        <a:t> the museums.</a:t>
                      </a:r>
                    </a:p>
                  </a:txBody>
                  <a:tcPr marL="6522" marR="6522" marT="6522" marB="65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1231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7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</a:t>
                      </a:r>
                      <a:r>
                        <a:rPr lang="en-US" sz="2000" dirty="0" smtClean="0"/>
                        <a:t>you</a:t>
                      </a:r>
                      <a:r>
                        <a:rPr lang="cs-CZ" sz="2000" dirty="0" smtClean="0"/>
                        <a:t>    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wear)</a:t>
                      </a:r>
                      <a:r>
                        <a:rPr lang="en-US" sz="2000" dirty="0"/>
                        <a:t> sandals in the mountains, </a:t>
                      </a:r>
                      <a:r>
                        <a:rPr lang="en-US" sz="2000" dirty="0" smtClean="0"/>
                        <a:t>you</a:t>
                      </a:r>
                      <a:r>
                        <a:rPr lang="cs-CZ" sz="2000" dirty="0" smtClean="0"/>
                        <a:t>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slip)</a:t>
                      </a:r>
                      <a:r>
                        <a:rPr lang="en-US" sz="2000" dirty="0"/>
                        <a:t> on the rocks.</a:t>
                      </a:r>
                    </a:p>
                  </a:txBody>
                  <a:tcPr marL="6522" marR="6522" marT="6522" marB="65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1231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8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Rita </a:t>
                      </a:r>
                      <a:r>
                        <a:rPr lang="cs-CZ" sz="2000" baseline="0" dirty="0" smtClean="0"/>
                        <a:t>     </a:t>
                      </a:r>
                      <a:r>
                        <a:rPr lang="cs-CZ" sz="2000" dirty="0" smtClean="0"/>
                        <a:t>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forget)</a:t>
                      </a:r>
                      <a:r>
                        <a:rPr lang="en-US" sz="2000" dirty="0"/>
                        <a:t> her homework, the </a:t>
                      </a:r>
                      <a:r>
                        <a:rPr lang="en-US" sz="2000" dirty="0" smtClean="0"/>
                        <a:t>teacher</a:t>
                      </a:r>
                      <a:r>
                        <a:rPr lang="cs-CZ" sz="2000" dirty="0" smtClean="0"/>
                        <a:t>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cs-CZ" sz="2000" b="1" i="1" dirty="0" smtClean="0"/>
                        <a:t> </a:t>
                      </a:r>
                      <a:r>
                        <a:rPr lang="en-US" sz="2000" b="1" i="1" dirty="0" smtClean="0"/>
                        <a:t>to </a:t>
                      </a:r>
                      <a:r>
                        <a:rPr lang="en-US" sz="2000" b="1" i="1" dirty="0"/>
                        <a:t>give)</a:t>
                      </a:r>
                      <a:r>
                        <a:rPr lang="en-US" sz="2000" dirty="0"/>
                        <a:t> her a low mark.</a:t>
                      </a:r>
                    </a:p>
                  </a:txBody>
                  <a:tcPr marL="6522" marR="6522" marT="6522" marB="65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1231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9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If they</a:t>
                      </a:r>
                      <a:r>
                        <a:rPr lang="cs-CZ" sz="2000" dirty="0" smtClean="0"/>
                        <a:t>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go)</a:t>
                      </a:r>
                      <a:r>
                        <a:rPr lang="en-US" sz="2000" dirty="0"/>
                        <a:t> to the disco, </a:t>
                      </a:r>
                      <a:r>
                        <a:rPr lang="en-US" sz="2000" dirty="0" smtClean="0"/>
                        <a:t>they</a:t>
                      </a:r>
                      <a:r>
                        <a:rPr lang="cs-CZ" sz="2000" dirty="0" smtClean="0"/>
                        <a:t>          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listen)</a:t>
                      </a:r>
                      <a:r>
                        <a:rPr lang="en-US" sz="2000" dirty="0"/>
                        <a:t> to loud music.</a:t>
                      </a:r>
                    </a:p>
                  </a:txBody>
                  <a:tcPr marL="6522" marR="6522" marT="6522" marB="65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1231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10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</a:t>
                      </a:r>
                      <a:r>
                        <a:rPr lang="en-US" sz="2000" dirty="0" smtClean="0"/>
                        <a:t>you</a:t>
                      </a:r>
                      <a:r>
                        <a:rPr lang="cs-CZ" sz="2000" dirty="0" smtClean="0"/>
                        <a:t>       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wait)</a:t>
                      </a:r>
                      <a:r>
                        <a:rPr lang="en-US" sz="2000" dirty="0"/>
                        <a:t> a minute, I </a:t>
                      </a:r>
                      <a:r>
                        <a:rPr lang="cs-CZ" sz="2000" dirty="0" smtClean="0"/>
                        <a:t>                  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ask)</a:t>
                      </a:r>
                      <a:r>
                        <a:rPr lang="en-US" sz="2000" dirty="0"/>
                        <a:t> my parents.</a:t>
                      </a:r>
                    </a:p>
                  </a:txBody>
                  <a:tcPr marL="6522" marR="6522" marT="6522" marB="65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0" y="116632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IF CLAUSES – TYPE 1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13299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1151565"/>
              </p:ext>
            </p:extLst>
          </p:nvPr>
        </p:nvGraphicFramePr>
        <p:xfrm>
          <a:off x="1" y="620688"/>
          <a:ext cx="9144000" cy="6076156"/>
        </p:xfrm>
        <a:graphic>
          <a:graphicData uri="http://schemas.openxmlformats.org/drawingml/2006/table">
            <a:tbl>
              <a:tblPr/>
              <a:tblGrid>
                <a:gridCol w="8880391"/>
                <a:gridCol w="263609"/>
              </a:tblGrid>
              <a:tr h="576064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1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I </a:t>
                      </a:r>
                      <a:r>
                        <a:rPr lang="cs-CZ" sz="2000" dirty="0" smtClean="0"/>
                        <a:t>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come)</a:t>
                      </a:r>
                      <a:r>
                        <a:rPr lang="en-US" sz="2000" dirty="0"/>
                        <a:t> home earlier, I </a:t>
                      </a:r>
                      <a:r>
                        <a:rPr lang="cs-CZ" sz="2000" dirty="0" smtClean="0"/>
                        <a:t>          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prepare)</a:t>
                      </a:r>
                      <a:r>
                        <a:rPr lang="en-US" sz="2000" dirty="0"/>
                        <a:t> dinner.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2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</a:t>
                      </a:r>
                      <a:r>
                        <a:rPr lang="en-US" sz="2000" dirty="0" smtClean="0"/>
                        <a:t>we</a:t>
                      </a:r>
                      <a:r>
                        <a:rPr lang="cs-CZ" sz="2000" dirty="0" smtClean="0"/>
                        <a:t>     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live)</a:t>
                      </a:r>
                      <a:r>
                        <a:rPr lang="en-US" sz="2000" dirty="0"/>
                        <a:t> in Rome, </a:t>
                      </a:r>
                      <a:r>
                        <a:rPr lang="en-US" sz="2000" dirty="0" smtClean="0"/>
                        <a:t>Francesco</a:t>
                      </a:r>
                      <a:r>
                        <a:rPr lang="cs-CZ" sz="2000" dirty="0" smtClean="0"/>
                        <a:t> 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visit)</a:t>
                      </a:r>
                      <a:r>
                        <a:rPr lang="en-US" sz="2000" dirty="0"/>
                        <a:t> us.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3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Tim and </a:t>
                      </a:r>
                      <a:r>
                        <a:rPr lang="en-US" sz="2000" dirty="0" smtClean="0"/>
                        <a:t>Tom</a:t>
                      </a:r>
                      <a:r>
                        <a:rPr lang="cs-CZ" sz="2000" dirty="0" smtClean="0"/>
                        <a:t> 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be)</a:t>
                      </a:r>
                      <a:r>
                        <a:rPr lang="en-US" sz="2000" dirty="0"/>
                        <a:t> older, </a:t>
                      </a:r>
                      <a:r>
                        <a:rPr lang="en-US" sz="2000" dirty="0" smtClean="0"/>
                        <a:t>they</a:t>
                      </a:r>
                      <a:r>
                        <a:rPr lang="cs-CZ" sz="2000" dirty="0" smtClean="0"/>
                        <a:t>   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play)</a:t>
                      </a:r>
                      <a:r>
                        <a:rPr lang="en-US" sz="2000" dirty="0"/>
                        <a:t> in our hockey team.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4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 </a:t>
                      </a:r>
                      <a:r>
                        <a:rPr lang="en-US" sz="2000" dirty="0" smtClean="0"/>
                        <a:t>If he</a:t>
                      </a:r>
                      <a:r>
                        <a:rPr lang="cs-CZ" sz="2000" dirty="0" smtClean="0"/>
                        <a:t>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be)</a:t>
                      </a:r>
                      <a:r>
                        <a:rPr lang="en-US" sz="2000" dirty="0"/>
                        <a:t> my friend, I </a:t>
                      </a:r>
                      <a:r>
                        <a:rPr lang="cs-CZ" sz="2000" dirty="0" smtClean="0"/>
                        <a:t>      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invite)</a:t>
                      </a:r>
                      <a:r>
                        <a:rPr lang="en-US" sz="2000" dirty="0"/>
                        <a:t> him to my birthday party.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5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 </a:t>
                      </a:r>
                      <a:r>
                        <a:rPr lang="en-US" sz="2000" dirty="0" smtClean="0"/>
                        <a:t>If </a:t>
                      </a:r>
                      <a:r>
                        <a:rPr lang="en-US" sz="2000" dirty="0"/>
                        <a:t>Susan </a:t>
                      </a:r>
                      <a:r>
                        <a:rPr lang="cs-CZ" sz="2000" dirty="0" smtClean="0"/>
                        <a:t>          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study)</a:t>
                      </a:r>
                      <a:r>
                        <a:rPr lang="en-US" sz="2000" dirty="0"/>
                        <a:t> harder, </a:t>
                      </a:r>
                      <a:r>
                        <a:rPr lang="en-US" sz="2000" dirty="0" smtClean="0"/>
                        <a:t>she</a:t>
                      </a:r>
                      <a:r>
                        <a:rPr lang="cs-CZ" sz="2000" dirty="0" smtClean="0"/>
                        <a:t>  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be)</a:t>
                      </a:r>
                      <a:r>
                        <a:rPr lang="en-US" sz="2000" dirty="0"/>
                        <a:t> better at school.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6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</a:t>
                      </a:r>
                      <a:r>
                        <a:rPr lang="en-US" sz="2000" dirty="0" smtClean="0"/>
                        <a:t>they</a:t>
                      </a:r>
                      <a:r>
                        <a:rPr lang="cs-CZ" sz="2000" dirty="0" smtClean="0"/>
                        <a:t>     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have)</a:t>
                      </a:r>
                      <a:r>
                        <a:rPr lang="en-US" sz="2000" dirty="0"/>
                        <a:t> enough money, </a:t>
                      </a:r>
                      <a:r>
                        <a:rPr lang="en-US" sz="2000" dirty="0" smtClean="0"/>
                        <a:t>they</a:t>
                      </a:r>
                      <a:r>
                        <a:rPr lang="cs-CZ" sz="2000" dirty="0" smtClean="0"/>
                        <a:t>    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buy)</a:t>
                      </a:r>
                      <a:r>
                        <a:rPr lang="en-US" sz="2000" dirty="0"/>
                        <a:t> a new car.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7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 </a:t>
                      </a:r>
                      <a:r>
                        <a:rPr lang="en-US" sz="2000" dirty="0" smtClean="0"/>
                        <a:t>If you</a:t>
                      </a:r>
                      <a:r>
                        <a:rPr lang="cs-CZ" sz="2000" dirty="0" smtClean="0"/>
                        <a:t>  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do)</a:t>
                      </a:r>
                      <a:r>
                        <a:rPr lang="en-US" sz="2000" dirty="0"/>
                        <a:t> a paper round, </a:t>
                      </a:r>
                      <a:r>
                        <a:rPr lang="en-US" sz="2000" dirty="0" smtClean="0"/>
                        <a:t>you</a:t>
                      </a:r>
                      <a:r>
                        <a:rPr lang="cs-CZ" sz="2000" dirty="0" smtClean="0"/>
                        <a:t>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earn)</a:t>
                      </a:r>
                      <a:r>
                        <a:rPr lang="en-US" sz="2000" dirty="0"/>
                        <a:t> a little extra money.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8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</a:t>
                      </a:r>
                      <a:r>
                        <a:rPr lang="en-US" sz="2000" dirty="0" smtClean="0"/>
                        <a:t>Michael</a:t>
                      </a:r>
                      <a:r>
                        <a:rPr lang="cs-CZ" sz="2000" dirty="0" smtClean="0"/>
                        <a:t> 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get)</a:t>
                      </a:r>
                      <a:r>
                        <a:rPr lang="en-US" sz="2000" dirty="0"/>
                        <a:t> more pocket money, he </a:t>
                      </a:r>
                      <a:r>
                        <a:rPr lang="cs-CZ" sz="2000" dirty="0" smtClean="0"/>
                        <a:t>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ask)</a:t>
                      </a:r>
                      <a:r>
                        <a:rPr lang="en-US" sz="2000" dirty="0"/>
                        <a:t> Doris out for dinner.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9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 </a:t>
                      </a:r>
                      <a:r>
                        <a:rPr lang="en-US" sz="2000" dirty="0" smtClean="0"/>
                        <a:t>If we</a:t>
                      </a:r>
                      <a:r>
                        <a:rPr lang="cs-CZ" sz="2000" dirty="0" smtClean="0"/>
                        <a:t>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hurry)</a:t>
                      </a:r>
                      <a:r>
                        <a:rPr lang="en-US" sz="2000" dirty="0"/>
                        <a:t>, we </a:t>
                      </a:r>
                      <a:r>
                        <a:rPr lang="cs-CZ" sz="2000" dirty="0" smtClean="0"/>
                        <a:t>     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catch)</a:t>
                      </a:r>
                      <a:r>
                        <a:rPr lang="en-US" sz="2000" dirty="0"/>
                        <a:t> the bus.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10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</a:t>
                      </a:r>
                      <a:r>
                        <a:rPr lang="en-US" sz="2000" dirty="0" smtClean="0"/>
                        <a:t>If </a:t>
                      </a:r>
                      <a:r>
                        <a:rPr lang="en-US" sz="2000" dirty="0"/>
                        <a:t>it </a:t>
                      </a:r>
                      <a:r>
                        <a:rPr lang="cs-CZ" sz="2000" dirty="0" smtClean="0"/>
                        <a:t>   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rain)</a:t>
                      </a:r>
                      <a:r>
                        <a:rPr lang="en-US" sz="2000" dirty="0"/>
                        <a:t>, </a:t>
                      </a:r>
                      <a:r>
                        <a:rPr lang="en-US" sz="2000" dirty="0" smtClean="0"/>
                        <a:t>Nina</a:t>
                      </a:r>
                      <a:r>
                        <a:rPr lang="cs-CZ" sz="2000" dirty="0" smtClean="0"/>
                        <a:t>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take)</a:t>
                      </a:r>
                      <a:r>
                        <a:rPr lang="en-US" sz="2000" dirty="0"/>
                        <a:t> an umbrella with her.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r>
              <a:rPr lang="cs-CZ" sz="2800" dirty="0" smtClean="0"/>
              <a:t>IF CLAUSES – TYPE 2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1879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5236231"/>
              </p:ext>
            </p:extLst>
          </p:nvPr>
        </p:nvGraphicFramePr>
        <p:xfrm>
          <a:off x="0" y="620688"/>
          <a:ext cx="9144000" cy="6255516"/>
        </p:xfrm>
        <a:graphic>
          <a:graphicData uri="http://schemas.openxmlformats.org/drawingml/2006/table">
            <a:tbl>
              <a:tblPr/>
              <a:tblGrid>
                <a:gridCol w="8912578"/>
                <a:gridCol w="231422"/>
              </a:tblGrid>
              <a:tr h="597666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1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 </a:t>
                      </a:r>
                      <a:r>
                        <a:rPr lang="en-US" sz="2000" dirty="0" smtClean="0"/>
                        <a:t>If </a:t>
                      </a:r>
                      <a:r>
                        <a:rPr lang="en-US" sz="2000" dirty="0"/>
                        <a:t>the weather </a:t>
                      </a:r>
                      <a:r>
                        <a:rPr lang="cs-CZ" sz="2000" dirty="0" smtClean="0"/>
                        <a:t> 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be)</a:t>
                      </a:r>
                      <a:r>
                        <a:rPr lang="en-US" sz="2000" dirty="0"/>
                        <a:t> nice, </a:t>
                      </a:r>
                      <a:r>
                        <a:rPr lang="en-US" sz="2000" dirty="0" smtClean="0"/>
                        <a:t>they</a:t>
                      </a:r>
                      <a:r>
                        <a:rPr lang="cs-CZ" sz="2000" dirty="0" smtClean="0"/>
                        <a:t>       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play)</a:t>
                      </a:r>
                      <a:r>
                        <a:rPr lang="en-US" sz="2000" dirty="0"/>
                        <a:t> football.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8650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2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</a:t>
                      </a:r>
                      <a:r>
                        <a:rPr lang="en-US" sz="2000" dirty="0" smtClean="0"/>
                        <a:t>we</a:t>
                      </a:r>
                      <a:r>
                        <a:rPr lang="cs-CZ" sz="2000" dirty="0" smtClean="0"/>
                        <a:t>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go)</a:t>
                      </a:r>
                      <a:r>
                        <a:rPr lang="en-US" sz="2000" dirty="0"/>
                        <a:t> to a good restaurant, </a:t>
                      </a:r>
                      <a:r>
                        <a:rPr lang="en-US" sz="2000" dirty="0" smtClean="0"/>
                        <a:t>we</a:t>
                      </a:r>
                      <a:r>
                        <a:rPr lang="cs-CZ" sz="2000" dirty="0" smtClean="0"/>
                        <a:t>   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have)</a:t>
                      </a:r>
                      <a:r>
                        <a:rPr lang="en-US" sz="2000" dirty="0"/>
                        <a:t> a better dinner.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8650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3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 </a:t>
                      </a:r>
                      <a:r>
                        <a:rPr lang="en-US" sz="2000" dirty="0" smtClean="0"/>
                        <a:t>If </a:t>
                      </a:r>
                      <a:r>
                        <a:rPr lang="en-US" sz="2000" dirty="0"/>
                        <a:t>John </a:t>
                      </a:r>
                      <a:r>
                        <a:rPr lang="cs-CZ" sz="2000" dirty="0" smtClean="0"/>
                        <a:t> 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learn)</a:t>
                      </a:r>
                      <a:r>
                        <a:rPr lang="en-US" sz="2000" dirty="0"/>
                        <a:t> more words, </a:t>
                      </a:r>
                      <a:r>
                        <a:rPr lang="en-US" sz="2000" dirty="0" smtClean="0"/>
                        <a:t>he</a:t>
                      </a:r>
                      <a:r>
                        <a:rPr lang="cs-CZ" sz="2000" dirty="0" smtClean="0"/>
                        <a:t>   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write)</a:t>
                      </a:r>
                      <a:r>
                        <a:rPr lang="en-US" sz="2000" dirty="0"/>
                        <a:t> a good report.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8650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4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 </a:t>
                      </a:r>
                      <a:r>
                        <a:rPr lang="en-US" sz="2000" dirty="0" smtClean="0"/>
                        <a:t>If </a:t>
                      </a:r>
                      <a:r>
                        <a:rPr lang="en-US" sz="2000" dirty="0"/>
                        <a:t>the boys </a:t>
                      </a:r>
                      <a:r>
                        <a:rPr lang="cs-CZ" sz="2000" dirty="0" smtClean="0"/>
                        <a:t>  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take)</a:t>
                      </a:r>
                      <a:r>
                        <a:rPr lang="en-US" sz="2000" dirty="0"/>
                        <a:t> the bus to school, </a:t>
                      </a:r>
                      <a:r>
                        <a:rPr lang="en-US" sz="2000" dirty="0" smtClean="0"/>
                        <a:t>they</a:t>
                      </a:r>
                      <a:r>
                        <a:rPr lang="cs-CZ" sz="2000" dirty="0" smtClean="0"/>
                        <a:t> 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arrive)</a:t>
                      </a:r>
                      <a:r>
                        <a:rPr lang="en-US" sz="2000" dirty="0"/>
                        <a:t> on time.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8650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5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the </a:t>
                      </a:r>
                      <a:r>
                        <a:rPr lang="en-US" sz="2000" dirty="0" smtClean="0"/>
                        <a:t>teacher</a:t>
                      </a:r>
                      <a:r>
                        <a:rPr lang="cs-CZ" sz="2000" dirty="0" smtClean="0"/>
                        <a:t>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explain)</a:t>
                      </a:r>
                      <a:r>
                        <a:rPr lang="en-US" sz="2000" dirty="0"/>
                        <a:t> the homework, </a:t>
                      </a:r>
                      <a:r>
                        <a:rPr lang="en-US" sz="2000" dirty="0" smtClean="0"/>
                        <a:t>I</a:t>
                      </a:r>
                      <a:r>
                        <a:rPr lang="cs-CZ" sz="2000" dirty="0" smtClean="0"/>
                        <a:t>        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do)</a:t>
                      </a:r>
                      <a:r>
                        <a:rPr lang="en-US" sz="2000" dirty="0"/>
                        <a:t> it.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8650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6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 </a:t>
                      </a:r>
                      <a:r>
                        <a:rPr lang="en-US" sz="2000" dirty="0" smtClean="0"/>
                        <a:t>If they</a:t>
                      </a:r>
                      <a:r>
                        <a:rPr lang="cs-CZ" sz="2000" dirty="0" smtClean="0"/>
                        <a:t>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wait)</a:t>
                      </a:r>
                      <a:r>
                        <a:rPr lang="en-US" sz="2000" dirty="0"/>
                        <a:t> for another 10 minutes, </a:t>
                      </a:r>
                      <a:r>
                        <a:rPr lang="en-US" sz="2000" dirty="0" smtClean="0"/>
                        <a:t>they</a:t>
                      </a:r>
                      <a:r>
                        <a:rPr lang="cs-CZ" sz="2000" dirty="0" smtClean="0"/>
                        <a:t>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see)</a:t>
                      </a:r>
                      <a:r>
                        <a:rPr lang="en-US" sz="2000" dirty="0"/>
                        <a:t> the pop star.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8650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7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 </a:t>
                      </a:r>
                      <a:r>
                        <a:rPr lang="en-US" sz="2000" dirty="0" smtClean="0"/>
                        <a:t>If </a:t>
                      </a:r>
                      <a:r>
                        <a:rPr lang="en-US" sz="2000" dirty="0"/>
                        <a:t>the police </a:t>
                      </a:r>
                      <a:r>
                        <a:rPr lang="cs-CZ" sz="2000" dirty="0" smtClean="0"/>
                        <a:t>   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come)</a:t>
                      </a:r>
                      <a:r>
                        <a:rPr lang="en-US" sz="2000" dirty="0"/>
                        <a:t> earlier, </a:t>
                      </a:r>
                      <a:r>
                        <a:rPr lang="en-US" sz="2000" dirty="0" smtClean="0"/>
                        <a:t>they</a:t>
                      </a:r>
                      <a:r>
                        <a:rPr lang="cs-CZ" sz="2000" dirty="0" smtClean="0"/>
                        <a:t>       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arrest)</a:t>
                      </a:r>
                      <a:r>
                        <a:rPr lang="en-US" sz="2000" dirty="0"/>
                        <a:t> the burglar.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8650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8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you </a:t>
                      </a:r>
                      <a:r>
                        <a:rPr lang="cs-CZ" sz="2000" dirty="0" smtClean="0"/>
                        <a:t>  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buy)</a:t>
                      </a:r>
                      <a:r>
                        <a:rPr lang="en-US" sz="2000" dirty="0"/>
                        <a:t> fresh green vegetable, your salad </a:t>
                      </a:r>
                      <a:r>
                        <a:rPr lang="cs-CZ" sz="2000" dirty="0" smtClean="0"/>
                        <a:t>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taste)</a:t>
                      </a:r>
                      <a:r>
                        <a:rPr lang="en-US" sz="2000" dirty="0"/>
                        <a:t> better.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8650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9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 </a:t>
                      </a:r>
                      <a:r>
                        <a:rPr lang="en-US" sz="2000" dirty="0" smtClean="0"/>
                        <a:t>If </a:t>
                      </a:r>
                      <a:r>
                        <a:rPr lang="en-US" sz="2000" dirty="0"/>
                        <a:t>Alex </a:t>
                      </a:r>
                      <a:r>
                        <a:rPr lang="cs-CZ" sz="2000" dirty="0" smtClean="0"/>
                        <a:t>     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ask)</a:t>
                      </a:r>
                      <a:r>
                        <a:rPr lang="en-US" sz="2000" dirty="0"/>
                        <a:t> me, I </a:t>
                      </a:r>
                      <a:r>
                        <a:rPr lang="cs-CZ" sz="2000" dirty="0" smtClean="0"/>
                        <a:t>            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email)</a:t>
                      </a:r>
                      <a:r>
                        <a:rPr lang="en-US" sz="2000" dirty="0"/>
                        <a:t> the documents.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8650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10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he </a:t>
                      </a:r>
                      <a:r>
                        <a:rPr lang="cs-CZ" sz="2000" dirty="0" smtClean="0"/>
                        <a:t>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speak)</a:t>
                      </a:r>
                      <a:r>
                        <a:rPr lang="en-US" sz="2000" dirty="0"/>
                        <a:t> more </a:t>
                      </a:r>
                      <a:r>
                        <a:rPr lang="en-US" sz="2000" dirty="0" smtClean="0"/>
                        <a:t>slow</a:t>
                      </a:r>
                      <a:r>
                        <a:rPr lang="cs-CZ" sz="2000" dirty="0" smtClean="0"/>
                        <a:t>l</a:t>
                      </a:r>
                      <a:r>
                        <a:rPr lang="en-US" sz="2000" dirty="0" smtClean="0"/>
                        <a:t>y</a:t>
                      </a:r>
                      <a:r>
                        <a:rPr lang="en-US" sz="2000" dirty="0"/>
                        <a:t>, Peggy </a:t>
                      </a:r>
                      <a:r>
                        <a:rPr lang="cs-CZ" sz="2000" dirty="0" smtClean="0"/>
                        <a:t>    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understand)</a:t>
                      </a:r>
                      <a:r>
                        <a:rPr lang="en-US" sz="2000" dirty="0"/>
                        <a:t> him.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0" y="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</a:t>
            </a:r>
            <a:r>
              <a:rPr lang="cs-CZ" sz="2400" dirty="0" smtClean="0"/>
              <a:t>IF CLAUSES – TYPE 3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75803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7930090"/>
              </p:ext>
            </p:extLst>
          </p:nvPr>
        </p:nvGraphicFramePr>
        <p:xfrm>
          <a:off x="55989" y="703575"/>
          <a:ext cx="9036496" cy="6177420"/>
        </p:xfrm>
        <a:graphic>
          <a:graphicData uri="http://schemas.openxmlformats.org/drawingml/2006/table">
            <a:tbl>
              <a:tblPr/>
              <a:tblGrid>
                <a:gridCol w="8807795"/>
                <a:gridCol w="228701"/>
              </a:tblGrid>
              <a:tr h="616530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1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</a:t>
                      </a:r>
                      <a:r>
                        <a:rPr lang="en-US" sz="2000" dirty="0" smtClean="0"/>
                        <a:t>you</a:t>
                      </a:r>
                      <a:r>
                        <a:rPr lang="cs-CZ" sz="2000" dirty="0" smtClean="0"/>
                        <a:t> </a:t>
                      </a:r>
                      <a:r>
                        <a:rPr lang="en-US" sz="2000" b="1" u="none" dirty="0" smtClean="0"/>
                        <a:t>come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with me, I </a:t>
                      </a:r>
                      <a:r>
                        <a:rPr lang="cs-CZ" sz="2000" dirty="0" smtClean="0"/>
                        <a:t>   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do)</a:t>
                      </a:r>
                      <a:r>
                        <a:rPr lang="en-US" sz="2000" dirty="0"/>
                        <a:t> the shopping with you.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6530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2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 </a:t>
                      </a:r>
                      <a:r>
                        <a:rPr lang="en-US" sz="2000" dirty="0" smtClean="0"/>
                        <a:t>Walter </a:t>
                      </a:r>
                      <a:r>
                        <a:rPr lang="cs-CZ" sz="2000" dirty="0" smtClean="0"/>
                        <a:t>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help)</a:t>
                      </a:r>
                      <a:r>
                        <a:rPr lang="en-US" sz="2000" dirty="0"/>
                        <a:t> his mother in the garden if </a:t>
                      </a:r>
                      <a:r>
                        <a:rPr lang="en-US" sz="2000" dirty="0" err="1" smtClean="0"/>
                        <a:t>sh</a:t>
                      </a:r>
                      <a:r>
                        <a:rPr lang="cs-CZ" sz="2000" dirty="0" smtClean="0"/>
                        <a:t>e </a:t>
                      </a:r>
                      <a:r>
                        <a:rPr lang="en-US" sz="2000" b="1" u="none" dirty="0" smtClean="0"/>
                        <a:t>reads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him a story this evening.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6530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3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</a:t>
                      </a:r>
                      <a:r>
                        <a:rPr lang="en-US" sz="2000" dirty="0" smtClean="0"/>
                        <a:t>it</a:t>
                      </a:r>
                      <a:r>
                        <a:rPr lang="cs-CZ" sz="2000" dirty="0" smtClean="0"/>
                        <a:t>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rain)</a:t>
                      </a:r>
                      <a:r>
                        <a:rPr lang="en-US" sz="2000" dirty="0"/>
                        <a:t>, I </a:t>
                      </a:r>
                      <a:r>
                        <a:rPr lang="en-US" sz="2000" b="1" u="none" dirty="0"/>
                        <a:t>will stay</a:t>
                      </a:r>
                      <a:r>
                        <a:rPr lang="en-US" sz="2000" u="none" dirty="0"/>
                        <a:t> </a:t>
                      </a:r>
                      <a:r>
                        <a:rPr lang="en-US" sz="2000" dirty="0"/>
                        <a:t>at home.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6530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4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Our teacher </a:t>
                      </a:r>
                      <a:r>
                        <a:rPr lang="en-US" sz="2000" b="1" u="none" dirty="0"/>
                        <a:t>will be</a:t>
                      </a:r>
                      <a:r>
                        <a:rPr lang="en-US" sz="2000" u="none" dirty="0"/>
                        <a:t> </a:t>
                      </a:r>
                      <a:r>
                        <a:rPr lang="en-US" sz="2000" dirty="0"/>
                        <a:t>happy if </a:t>
                      </a:r>
                      <a:r>
                        <a:rPr lang="en-US" sz="2000" dirty="0" smtClean="0"/>
                        <a:t>we</a:t>
                      </a:r>
                      <a:r>
                        <a:rPr lang="cs-CZ" sz="2000" dirty="0" smtClean="0"/>
                        <a:t>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learn)</a:t>
                      </a:r>
                      <a:r>
                        <a:rPr lang="en-US" sz="2000" dirty="0"/>
                        <a:t> the poem by heart.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6530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5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 </a:t>
                      </a:r>
                      <a:r>
                        <a:rPr lang="en-US" sz="2000" dirty="0" smtClean="0"/>
                        <a:t>If </a:t>
                      </a:r>
                      <a:r>
                        <a:rPr lang="en-US" sz="2000" dirty="0"/>
                        <a:t>they </a:t>
                      </a:r>
                      <a:r>
                        <a:rPr lang="en-US" sz="2000" b="1" u="none" dirty="0"/>
                        <a:t>had</a:t>
                      </a:r>
                      <a:r>
                        <a:rPr lang="en-US" sz="2000" dirty="0"/>
                        <a:t> enough money, </a:t>
                      </a:r>
                      <a:r>
                        <a:rPr lang="en-US" sz="2000" dirty="0" smtClean="0"/>
                        <a:t>they</a:t>
                      </a:r>
                      <a:r>
                        <a:rPr lang="cs-CZ" sz="2000" dirty="0" smtClean="0"/>
                        <a:t>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buy)</a:t>
                      </a:r>
                      <a:r>
                        <a:rPr lang="en-US" sz="2000" dirty="0"/>
                        <a:t> a new car.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6530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6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We </a:t>
                      </a:r>
                      <a:r>
                        <a:rPr lang="cs-CZ" sz="2000" dirty="0" smtClean="0"/>
                        <a:t>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pass)</a:t>
                      </a:r>
                      <a:r>
                        <a:rPr lang="en-US" sz="2000" dirty="0"/>
                        <a:t> the exam if we </a:t>
                      </a:r>
                      <a:r>
                        <a:rPr lang="en-US" sz="2000" b="1" u="none" dirty="0"/>
                        <a:t>studied</a:t>
                      </a:r>
                      <a:r>
                        <a:rPr lang="en-US" sz="2000" dirty="0"/>
                        <a:t> harder.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6530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7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Pat </a:t>
                      </a:r>
                      <a:r>
                        <a:rPr lang="cs-CZ" sz="2000" dirty="0" smtClean="0"/>
                        <a:t> 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repair)</a:t>
                      </a:r>
                      <a:r>
                        <a:rPr lang="en-US" sz="2000" dirty="0"/>
                        <a:t> his bike, he </a:t>
                      </a:r>
                      <a:r>
                        <a:rPr lang="en-US" sz="2000" b="1" u="none" dirty="0"/>
                        <a:t>could go</a:t>
                      </a:r>
                      <a:r>
                        <a:rPr lang="en-US" sz="2000" u="none" dirty="0"/>
                        <a:t> </a:t>
                      </a:r>
                      <a:r>
                        <a:rPr lang="en-US" sz="2000" dirty="0"/>
                        <a:t>on a bicycle tour with us.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6530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8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She </a:t>
                      </a:r>
                      <a:r>
                        <a:rPr lang="en-US" sz="2000" b="1" u="none" dirty="0"/>
                        <a:t>would get</a:t>
                      </a:r>
                      <a:r>
                        <a:rPr lang="en-US" sz="2000" u="none" dirty="0"/>
                        <a:t> </a:t>
                      </a:r>
                      <a:r>
                        <a:rPr lang="en-US" sz="2000" dirty="0"/>
                        <a:t>100 pounds if </a:t>
                      </a:r>
                      <a:r>
                        <a:rPr lang="en-US" sz="2000" dirty="0" smtClean="0"/>
                        <a:t>she</a:t>
                      </a:r>
                      <a:r>
                        <a:rPr lang="cs-CZ" sz="2000" dirty="0" smtClean="0"/>
                        <a:t>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sell)</a:t>
                      </a:r>
                      <a:r>
                        <a:rPr lang="en-US" sz="2000" dirty="0"/>
                        <a:t> this old shelf.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6530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9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I </a:t>
                      </a:r>
                      <a:r>
                        <a:rPr lang="en-US" sz="2000" b="1" u="none" dirty="0"/>
                        <a:t>was/were</a:t>
                      </a:r>
                      <a:r>
                        <a:rPr lang="en-US" sz="2000" dirty="0"/>
                        <a:t> you, I </a:t>
                      </a:r>
                      <a:r>
                        <a:rPr lang="cs-CZ" sz="2000" dirty="0" smtClean="0"/>
                        <a:t>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invite)</a:t>
                      </a:r>
                      <a:r>
                        <a:rPr lang="en-US" sz="2000" dirty="0"/>
                        <a:t> Jack to the party.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6530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10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the weather </a:t>
                      </a:r>
                      <a:r>
                        <a:rPr lang="cs-CZ" sz="2000" dirty="0" smtClean="0"/>
                        <a:t>   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be)</a:t>
                      </a:r>
                      <a:r>
                        <a:rPr lang="en-US" sz="2000" dirty="0"/>
                        <a:t> fine, the children </a:t>
                      </a:r>
                      <a:r>
                        <a:rPr lang="en-US" sz="2000" b="1" u="none" dirty="0"/>
                        <a:t>can walk</a:t>
                      </a:r>
                      <a:r>
                        <a:rPr lang="en-US" sz="2000" dirty="0"/>
                        <a:t> to school.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0" y="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</a:t>
            </a:r>
            <a:r>
              <a:rPr lang="cs-CZ" sz="2400" dirty="0" smtClean="0"/>
              <a:t>IF CLAUSES – TYPE 1+2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55669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6108732"/>
              </p:ext>
            </p:extLst>
          </p:nvPr>
        </p:nvGraphicFramePr>
        <p:xfrm>
          <a:off x="107504" y="461660"/>
          <a:ext cx="9036496" cy="6396340"/>
        </p:xfrm>
        <a:graphic>
          <a:graphicData uri="http://schemas.openxmlformats.org/drawingml/2006/table">
            <a:tbl>
              <a:tblPr/>
              <a:tblGrid>
                <a:gridCol w="8807795"/>
                <a:gridCol w="228701"/>
              </a:tblGrid>
              <a:tr h="639634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1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</a:t>
                      </a:r>
                      <a:r>
                        <a:rPr lang="en-US" sz="2000" dirty="0" smtClean="0"/>
                        <a:t>we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en-US" sz="2000" b="1" u="none" dirty="0" smtClean="0"/>
                        <a:t>meet</a:t>
                      </a:r>
                      <a:r>
                        <a:rPr lang="en-US" sz="2000" u="none" dirty="0" smtClean="0"/>
                        <a:t> </a:t>
                      </a:r>
                      <a:r>
                        <a:rPr lang="en-US" sz="2000" dirty="0"/>
                        <a:t>at 9:30, we </a:t>
                      </a:r>
                      <a:r>
                        <a:rPr lang="cs-CZ" sz="2000" dirty="0" smtClean="0"/>
                        <a:t>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have)</a:t>
                      </a:r>
                      <a:r>
                        <a:rPr lang="en-US" sz="2000" dirty="0"/>
                        <a:t> plenty of time.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9634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2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Lisa </a:t>
                      </a:r>
                      <a:r>
                        <a:rPr lang="en-US" sz="2000" b="1" u="none" dirty="0"/>
                        <a:t>would find</a:t>
                      </a:r>
                      <a:r>
                        <a:rPr lang="en-US" sz="2000" u="none" dirty="0"/>
                        <a:t> </a:t>
                      </a:r>
                      <a:r>
                        <a:rPr lang="en-US" sz="2000" dirty="0"/>
                        <a:t>the milk if she </a:t>
                      </a:r>
                      <a:r>
                        <a:rPr lang="cs-CZ" sz="2000" dirty="0" smtClean="0"/>
                        <a:t>    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look)</a:t>
                      </a:r>
                      <a:r>
                        <a:rPr lang="en-US" sz="2000" dirty="0"/>
                        <a:t> in the fridge.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9634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3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The zookeeper </a:t>
                      </a:r>
                      <a:r>
                        <a:rPr lang="en-US" sz="2000" b="1" u="none" dirty="0"/>
                        <a:t>would have punished</a:t>
                      </a:r>
                      <a:r>
                        <a:rPr lang="en-US" sz="2000" u="none" dirty="0"/>
                        <a:t> </a:t>
                      </a:r>
                      <a:r>
                        <a:rPr lang="en-US" sz="2000" dirty="0"/>
                        <a:t>her with a fine if </a:t>
                      </a:r>
                      <a:r>
                        <a:rPr lang="en-US" sz="2000" dirty="0" smtClean="0"/>
                        <a:t>she</a:t>
                      </a:r>
                      <a:r>
                        <a:rPr lang="cs-CZ" sz="2000" dirty="0" smtClean="0"/>
                        <a:t>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feed)</a:t>
                      </a:r>
                      <a:r>
                        <a:rPr lang="en-US" sz="2000" dirty="0"/>
                        <a:t> the animals.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9634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4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you </a:t>
                      </a:r>
                      <a:r>
                        <a:rPr lang="en-US" sz="2000" b="1" u="none" dirty="0"/>
                        <a:t>spoke</a:t>
                      </a:r>
                      <a:r>
                        <a:rPr lang="en-US" sz="2000" u="none" dirty="0"/>
                        <a:t> </a:t>
                      </a:r>
                      <a:r>
                        <a:rPr lang="en-US" sz="2000" dirty="0"/>
                        <a:t>louder, your classmates </a:t>
                      </a:r>
                      <a:r>
                        <a:rPr lang="cs-CZ" sz="2000" dirty="0" smtClean="0"/>
                        <a:t>          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understand)</a:t>
                      </a:r>
                      <a:r>
                        <a:rPr lang="en-US" sz="2000" dirty="0"/>
                        <a:t> you.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9634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5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 Dan</a:t>
                      </a:r>
                      <a:r>
                        <a:rPr lang="cs-CZ" sz="2000" dirty="0" smtClean="0"/>
                        <a:t>   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arrive)</a:t>
                      </a:r>
                      <a:r>
                        <a:rPr lang="en-US" sz="2000" dirty="0"/>
                        <a:t> safe if he </a:t>
                      </a:r>
                      <a:r>
                        <a:rPr lang="en-US" sz="2000" b="1" u="none" dirty="0"/>
                        <a:t>drove</a:t>
                      </a:r>
                      <a:r>
                        <a:rPr lang="en-US" sz="2000" dirty="0"/>
                        <a:t> slowly.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9634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6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 You</a:t>
                      </a:r>
                      <a:r>
                        <a:rPr lang="cs-CZ" sz="2000" dirty="0" smtClean="0"/>
                        <a:t>         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have)</a:t>
                      </a:r>
                      <a:r>
                        <a:rPr lang="en-US" sz="2000" dirty="0"/>
                        <a:t> no trouble at school if you </a:t>
                      </a:r>
                      <a:r>
                        <a:rPr lang="en-US" sz="2000" b="1" u="none" dirty="0"/>
                        <a:t>had done</a:t>
                      </a:r>
                      <a:r>
                        <a:rPr lang="en-US" sz="2000" u="none" dirty="0"/>
                        <a:t> </a:t>
                      </a:r>
                      <a:r>
                        <a:rPr lang="en-US" sz="2000" dirty="0"/>
                        <a:t>your homework.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9634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7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</a:t>
                      </a:r>
                      <a:r>
                        <a:rPr lang="en-US" sz="2000" dirty="0" smtClean="0"/>
                        <a:t>you</a:t>
                      </a:r>
                      <a:r>
                        <a:rPr lang="cs-CZ" sz="2000" dirty="0" smtClean="0"/>
                        <a:t>        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swim)</a:t>
                      </a:r>
                      <a:r>
                        <a:rPr lang="en-US" sz="2000" dirty="0"/>
                        <a:t> in this lake, </a:t>
                      </a:r>
                      <a:r>
                        <a:rPr lang="en-US" sz="2000" u="none" dirty="0"/>
                        <a:t>you</a:t>
                      </a:r>
                      <a:r>
                        <a:rPr lang="en-US" sz="2000" b="1" u="none" dirty="0"/>
                        <a:t>'ll shiver</a:t>
                      </a:r>
                      <a:r>
                        <a:rPr lang="en-US" sz="2000" u="none" dirty="0"/>
                        <a:t> </a:t>
                      </a:r>
                      <a:r>
                        <a:rPr lang="en-US" sz="2000" dirty="0"/>
                        <a:t>from cold.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9634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8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The </a:t>
                      </a:r>
                      <a:r>
                        <a:rPr lang="en-US" sz="2000" dirty="0"/>
                        <a:t>door </a:t>
                      </a:r>
                      <a:r>
                        <a:rPr lang="en-US" sz="2000" b="1" u="none" dirty="0"/>
                        <a:t>will unlock</a:t>
                      </a:r>
                      <a:r>
                        <a:rPr lang="en-US" sz="2000" u="none" dirty="0"/>
                        <a:t> </a:t>
                      </a:r>
                      <a:r>
                        <a:rPr lang="en-US" sz="2000" dirty="0"/>
                        <a:t>if </a:t>
                      </a:r>
                      <a:r>
                        <a:rPr lang="en-US" sz="2000" dirty="0" smtClean="0"/>
                        <a:t>you</a:t>
                      </a:r>
                      <a:r>
                        <a:rPr lang="cs-CZ" sz="2000" dirty="0" smtClean="0"/>
                        <a:t>        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b="1" i="1" dirty="0"/>
                        <a:t>(to press)</a:t>
                      </a:r>
                      <a:r>
                        <a:rPr lang="en-US" sz="2000" dirty="0"/>
                        <a:t> the green button.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9634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9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Mel </a:t>
                      </a:r>
                      <a:r>
                        <a:rPr lang="cs-CZ" sz="2000" dirty="0" smtClean="0"/>
                        <a:t>             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ask)</a:t>
                      </a:r>
                      <a:r>
                        <a:rPr lang="en-US" sz="2000" dirty="0"/>
                        <a:t> her teacher, </a:t>
                      </a:r>
                      <a:r>
                        <a:rPr lang="en-US" sz="2000" u="none" dirty="0"/>
                        <a:t>he</a:t>
                      </a:r>
                      <a:r>
                        <a:rPr lang="en-US" sz="2000" b="1" u="none" dirty="0"/>
                        <a:t>'d have answered</a:t>
                      </a:r>
                      <a:r>
                        <a:rPr lang="en-US" sz="2000" u="none" dirty="0"/>
                        <a:t> </a:t>
                      </a:r>
                      <a:r>
                        <a:rPr lang="en-US" sz="2000" dirty="0"/>
                        <a:t>her questions.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9634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10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 </a:t>
                      </a:r>
                      <a:r>
                        <a:rPr lang="cs-CZ" sz="2000" dirty="0" smtClean="0"/>
                        <a:t>                      </a:t>
                      </a:r>
                      <a:r>
                        <a:rPr lang="en-US" sz="2000" b="1" i="1" dirty="0" smtClean="0"/>
                        <a:t>(</a:t>
                      </a:r>
                      <a:r>
                        <a:rPr lang="en-US" sz="2000" b="1" i="1" dirty="0"/>
                        <a:t>to call)</a:t>
                      </a:r>
                      <a:r>
                        <a:rPr lang="en-US" sz="2000" dirty="0"/>
                        <a:t> the office if I </a:t>
                      </a:r>
                      <a:r>
                        <a:rPr lang="en-US" sz="2000" b="1" u="none" dirty="0"/>
                        <a:t>was/were</a:t>
                      </a:r>
                      <a:r>
                        <a:rPr lang="en-US" sz="2000" dirty="0"/>
                        <a:t> you.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0" y="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IF CLAUSES – TYPE 2+3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75303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8643267"/>
              </p:ext>
            </p:extLst>
          </p:nvPr>
        </p:nvGraphicFramePr>
        <p:xfrm>
          <a:off x="0" y="461664"/>
          <a:ext cx="9144000" cy="6223460"/>
        </p:xfrm>
        <a:graphic>
          <a:graphicData uri="http://schemas.openxmlformats.org/drawingml/2006/table">
            <a:tbl>
              <a:tblPr/>
              <a:tblGrid>
                <a:gridCol w="8912578"/>
                <a:gridCol w="231422"/>
              </a:tblGrid>
              <a:tr h="620770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1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I </a:t>
                      </a:r>
                      <a:r>
                        <a:rPr lang="cs-CZ" sz="2000" dirty="0" smtClean="0"/>
                        <a:t>                </a:t>
                      </a:r>
                      <a:r>
                        <a:rPr lang="cs-CZ" sz="2000" b="1" dirty="0" smtClean="0"/>
                        <a:t>(go)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en-US" sz="2000" dirty="0" smtClean="0"/>
                        <a:t>to </a:t>
                      </a:r>
                      <a:r>
                        <a:rPr lang="en-US" sz="2000" dirty="0"/>
                        <a:t>Leipzig, I'll visit the zoo.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0770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2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</a:t>
                      </a:r>
                      <a:r>
                        <a:rPr lang="en-US" sz="2000" dirty="0" smtClean="0"/>
                        <a:t>it</a:t>
                      </a:r>
                      <a:r>
                        <a:rPr lang="cs-CZ" sz="2000" baseline="0" dirty="0" smtClean="0"/>
                        <a:t>                 </a:t>
                      </a:r>
                      <a:r>
                        <a:rPr lang="cs-CZ" sz="2000" b="1" baseline="0" dirty="0" smtClean="0"/>
                        <a:t>(</a:t>
                      </a:r>
                      <a:r>
                        <a:rPr lang="cs-CZ" sz="2000" b="1" baseline="0" dirty="0" err="1" smtClean="0"/>
                        <a:t>rain</a:t>
                      </a:r>
                      <a:r>
                        <a:rPr lang="cs-CZ" sz="2000" b="1" baseline="0" dirty="0" smtClean="0"/>
                        <a:t>)</a:t>
                      </a:r>
                      <a:r>
                        <a:rPr lang="en-US" sz="2000" dirty="0" smtClean="0"/>
                        <a:t>, </a:t>
                      </a:r>
                      <a:r>
                        <a:rPr lang="en-US" sz="2000" dirty="0"/>
                        <a:t>we'd be in the garden.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8649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3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</a:t>
                      </a:r>
                      <a:r>
                        <a:rPr lang="en-US" sz="2000" dirty="0" smtClean="0"/>
                        <a:t>you</a:t>
                      </a:r>
                      <a:r>
                        <a:rPr lang="cs-CZ" sz="2000" dirty="0" smtClean="0"/>
                        <a:t>                </a:t>
                      </a:r>
                      <a:r>
                        <a:rPr lang="cs-CZ" sz="2000" b="1" dirty="0" smtClean="0"/>
                        <a:t>(</a:t>
                      </a:r>
                      <a:r>
                        <a:rPr lang="cs-CZ" sz="2000" b="1" dirty="0" err="1" smtClean="0"/>
                        <a:t>wear</a:t>
                      </a:r>
                      <a:r>
                        <a:rPr lang="cs-CZ" sz="2000" b="1" dirty="0" smtClean="0"/>
                        <a:t>)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a lighter jacket, the car driver would have seen you earlier.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0770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4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We </a:t>
                      </a:r>
                      <a:r>
                        <a:rPr lang="cs-CZ" sz="2000" dirty="0" smtClean="0"/>
                        <a:t>                    </a:t>
                      </a:r>
                      <a:r>
                        <a:rPr lang="cs-CZ" sz="2000" b="1" dirty="0" smtClean="0"/>
                        <a:t>(</a:t>
                      </a:r>
                      <a:r>
                        <a:rPr lang="cs-CZ" sz="2000" b="1" dirty="0" err="1" smtClean="0"/>
                        <a:t>watch</a:t>
                      </a:r>
                      <a:r>
                        <a:rPr lang="cs-CZ" sz="2000" b="1" dirty="0" smtClean="0"/>
                        <a:t>)</a:t>
                      </a:r>
                      <a:r>
                        <a:rPr lang="en-US" sz="2000" dirty="0" smtClean="0"/>
                        <a:t>TV </a:t>
                      </a:r>
                      <a:r>
                        <a:rPr lang="en-US" sz="2000" dirty="0"/>
                        <a:t>tonight if Peter hadn't bought the theatre tickets.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0770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5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She </a:t>
                      </a:r>
                      <a:r>
                        <a:rPr lang="en-US" sz="2000" dirty="0"/>
                        <a:t>wouldn't have had two laptops if </a:t>
                      </a:r>
                      <a:r>
                        <a:rPr lang="en-US" sz="2000" dirty="0" smtClean="0"/>
                        <a:t>she</a:t>
                      </a:r>
                      <a:r>
                        <a:rPr lang="cs-CZ" sz="2000" dirty="0" smtClean="0"/>
                        <a:t> 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cs-CZ" sz="2000" b="1" dirty="0" smtClean="0"/>
                        <a:t>(sign) </a:t>
                      </a:r>
                      <a:r>
                        <a:rPr lang="en-US" sz="2000" dirty="0" smtClean="0"/>
                        <a:t>the </a:t>
                      </a:r>
                      <a:r>
                        <a:rPr lang="en-US" sz="2000" dirty="0"/>
                        <a:t>contract.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0770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6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If </a:t>
                      </a:r>
                      <a:r>
                        <a:rPr lang="en-US" sz="2000" dirty="0"/>
                        <a:t>I was/were a millionaire, I </a:t>
                      </a:r>
                      <a:r>
                        <a:rPr lang="cs-CZ" sz="2000" dirty="0" smtClean="0"/>
                        <a:t>                        </a:t>
                      </a:r>
                      <a:r>
                        <a:rPr lang="cs-CZ" sz="2000" b="1" dirty="0" smtClean="0"/>
                        <a:t>(live) </a:t>
                      </a:r>
                      <a:r>
                        <a:rPr lang="en-US" sz="2000" dirty="0" smtClean="0"/>
                        <a:t>in </a:t>
                      </a:r>
                      <a:r>
                        <a:rPr lang="en-US" sz="2000" dirty="0"/>
                        <a:t>Beverly Hills.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0770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7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You </a:t>
                      </a:r>
                      <a:r>
                        <a:rPr lang="en-US" sz="2000" dirty="0"/>
                        <a:t>would save energy if you </a:t>
                      </a:r>
                      <a:r>
                        <a:rPr lang="cs-CZ" sz="2000" dirty="0" smtClean="0"/>
                        <a:t>              </a:t>
                      </a:r>
                      <a:r>
                        <a:rPr lang="cs-CZ" sz="2000" b="1" dirty="0" smtClean="0"/>
                        <a:t>(</a:t>
                      </a:r>
                      <a:r>
                        <a:rPr lang="cs-CZ" sz="2000" b="1" dirty="0" err="1" smtClean="0"/>
                        <a:t>switch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off</a:t>
                      </a:r>
                      <a:r>
                        <a:rPr lang="cs-CZ" sz="2000" b="1" dirty="0" smtClean="0"/>
                        <a:t>) </a:t>
                      </a:r>
                      <a:r>
                        <a:rPr lang="en-US" sz="2000" dirty="0" smtClean="0"/>
                        <a:t>the </a:t>
                      </a:r>
                      <a:r>
                        <a:rPr lang="en-US" sz="2000" dirty="0"/>
                        <a:t>lights more often.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0770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8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we had read the book, we </a:t>
                      </a:r>
                      <a:r>
                        <a:rPr lang="cs-CZ" sz="2000" dirty="0" smtClean="0"/>
                        <a:t>                              </a:t>
                      </a:r>
                      <a:r>
                        <a:rPr lang="cs-CZ" sz="2000" b="1" dirty="0" smtClean="0"/>
                        <a:t>(</a:t>
                      </a:r>
                      <a:r>
                        <a:rPr lang="cs-CZ" sz="2000" b="1" dirty="0" err="1" smtClean="0"/>
                        <a:t>understand</a:t>
                      </a:r>
                      <a:r>
                        <a:rPr lang="cs-CZ" sz="2000" b="1" dirty="0" smtClean="0"/>
                        <a:t>) </a:t>
                      </a:r>
                      <a:r>
                        <a:rPr lang="en-US" sz="2000" dirty="0" smtClean="0"/>
                        <a:t>the </a:t>
                      </a:r>
                      <a:r>
                        <a:rPr lang="en-US" sz="2000" dirty="0"/>
                        <a:t>film.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8649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9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My sister could score better on the test if the </a:t>
                      </a:r>
                      <a:r>
                        <a:rPr lang="en-US" sz="2000" dirty="0" smtClean="0"/>
                        <a:t>teacher</a:t>
                      </a:r>
                      <a:r>
                        <a:rPr lang="cs-CZ" sz="2000" dirty="0" smtClean="0"/>
                        <a:t>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cs-CZ" sz="2000" b="1" dirty="0" smtClean="0"/>
                        <a:t>(</a:t>
                      </a:r>
                      <a:r>
                        <a:rPr lang="cs-CZ" sz="2000" b="1" dirty="0" err="1" smtClean="0"/>
                        <a:t>explain</a:t>
                      </a:r>
                      <a:r>
                        <a:rPr lang="cs-CZ" sz="2000" b="1" dirty="0" smtClean="0"/>
                        <a:t>) </a:t>
                      </a:r>
                      <a:r>
                        <a:rPr lang="en-US" sz="2000" dirty="0" smtClean="0"/>
                        <a:t>the </a:t>
                      </a:r>
                      <a:r>
                        <a:rPr lang="en-US" sz="2000" dirty="0"/>
                        <a:t>grammar once more.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0770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10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en-US" sz="2000" dirty="0" smtClean="0"/>
                        <a:t>They </a:t>
                      </a:r>
                      <a:r>
                        <a:rPr lang="cs-CZ" sz="2000" dirty="0" smtClean="0"/>
                        <a:t>                     </a:t>
                      </a:r>
                      <a:r>
                        <a:rPr lang="cs-CZ" sz="2000" b="1" dirty="0" smtClean="0"/>
                        <a:t>(</a:t>
                      </a:r>
                      <a:r>
                        <a:rPr lang="cs-CZ" sz="2000" b="1" dirty="0" err="1" smtClean="0"/>
                        <a:t>arrive</a:t>
                      </a:r>
                      <a:r>
                        <a:rPr lang="cs-CZ" sz="2000" b="1" dirty="0" smtClean="0"/>
                        <a:t>) </a:t>
                      </a:r>
                      <a:r>
                        <a:rPr lang="en-US" sz="2000" dirty="0" smtClean="0"/>
                        <a:t>on </a:t>
                      </a:r>
                      <a:r>
                        <a:rPr lang="en-US" sz="2000" dirty="0"/>
                        <a:t>time if they hadn't missed the train.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0" y="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  IF CLAUSES:  TYPE 1 -3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97222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8765"/>
              </p:ext>
            </p:extLst>
          </p:nvPr>
        </p:nvGraphicFramePr>
        <p:xfrm>
          <a:off x="0" y="764704"/>
          <a:ext cx="9144000" cy="6047065"/>
        </p:xfrm>
        <a:graphic>
          <a:graphicData uri="http://schemas.openxmlformats.org/drawingml/2006/table">
            <a:tbl>
              <a:tblPr/>
              <a:tblGrid>
                <a:gridCol w="8912578"/>
                <a:gridCol w="231422"/>
              </a:tblGrid>
              <a:tr h="594445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1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it rains, the boys </a:t>
                      </a:r>
                      <a:r>
                        <a:rPr lang="cs-CZ" sz="2000" b="1" dirty="0" smtClean="0"/>
                        <a:t>             (not</a:t>
                      </a:r>
                      <a:r>
                        <a:rPr lang="cs-CZ" sz="2000" b="1" baseline="0" dirty="0" smtClean="0"/>
                        <a:t> play) </a:t>
                      </a:r>
                      <a:r>
                        <a:rPr lang="en-US" sz="2000" dirty="0" smtClean="0"/>
                        <a:t>hockey</a:t>
                      </a:r>
                      <a:r>
                        <a:rPr lang="en-US" sz="2000" dirty="0"/>
                        <a:t>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4445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2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he </a:t>
                      </a:r>
                      <a:r>
                        <a:rPr lang="cs-CZ" sz="2000" dirty="0" smtClean="0"/>
                        <a:t>                     </a:t>
                      </a:r>
                      <a:r>
                        <a:rPr lang="cs-CZ" sz="2000" b="1" dirty="0" smtClean="0"/>
                        <a:t>(</a:t>
                      </a:r>
                      <a:r>
                        <a:rPr lang="cs-CZ" sz="2000" b="1" dirty="0" err="1" smtClean="0"/>
                        <a:t>grow</a:t>
                      </a:r>
                      <a:r>
                        <a:rPr lang="cs-CZ" sz="2000" b="1" dirty="0" smtClean="0"/>
                        <a:t>) </a:t>
                      </a:r>
                      <a:r>
                        <a:rPr lang="en-US" sz="2000" dirty="0" smtClean="0"/>
                        <a:t>his </a:t>
                      </a:r>
                      <a:r>
                        <a:rPr lang="en-US" sz="2000" dirty="0"/>
                        <a:t>own vegetables, he wouldn't have to buy them.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4445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3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Jim </a:t>
                      </a:r>
                      <a:r>
                        <a:rPr lang="cs-CZ" sz="2000" dirty="0" smtClean="0"/>
                        <a:t>                 </a:t>
                      </a:r>
                      <a:r>
                        <a:rPr lang="cs-CZ" sz="2000" b="1" dirty="0" smtClean="0"/>
                        <a:t>(</a:t>
                      </a:r>
                      <a:r>
                        <a:rPr lang="cs-CZ" sz="2000" b="1" dirty="0" err="1" smtClean="0"/>
                        <a:t>see</a:t>
                      </a:r>
                      <a:r>
                        <a:rPr lang="cs-CZ" sz="2000" b="1" dirty="0" smtClean="0"/>
                        <a:t>) </a:t>
                      </a:r>
                      <a:r>
                        <a:rPr lang="en-US" sz="2000" dirty="0" smtClean="0"/>
                        <a:t>whisky </a:t>
                      </a:r>
                      <a:r>
                        <a:rPr lang="en-US" sz="2000" dirty="0" err="1"/>
                        <a:t>destilleries</a:t>
                      </a:r>
                      <a:r>
                        <a:rPr lang="en-US" sz="2000" dirty="0"/>
                        <a:t> if he travelled to Scotland.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4445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4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en-US" sz="2000" dirty="0" smtClean="0"/>
                        <a:t>Would </a:t>
                      </a:r>
                      <a:r>
                        <a:rPr lang="en-US" sz="2000" dirty="0"/>
                        <a:t>you go out more often if you </a:t>
                      </a:r>
                      <a:r>
                        <a:rPr lang="cs-CZ" sz="2000" dirty="0" smtClean="0"/>
                        <a:t>                </a:t>
                      </a:r>
                      <a:r>
                        <a:rPr lang="cs-CZ" sz="2000" b="1" dirty="0" smtClean="0"/>
                        <a:t>(not </a:t>
                      </a:r>
                      <a:r>
                        <a:rPr lang="cs-CZ" sz="2000" b="1" dirty="0" err="1" smtClean="0"/>
                        <a:t>have</a:t>
                      </a:r>
                      <a:r>
                        <a:rPr lang="cs-CZ" sz="2000" b="1" dirty="0" smtClean="0"/>
                        <a:t> to do) </a:t>
                      </a:r>
                      <a:r>
                        <a:rPr lang="en-US" sz="2000" dirty="0" smtClean="0"/>
                        <a:t>so </a:t>
                      </a:r>
                      <a:r>
                        <a:rPr lang="en-US" sz="2000" dirty="0"/>
                        <a:t>much in the house.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4445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5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She wouldn't have yawned the whole day if she </a:t>
                      </a:r>
                      <a:r>
                        <a:rPr lang="cs-CZ" sz="2000" dirty="0" smtClean="0"/>
                        <a:t>                 </a:t>
                      </a:r>
                      <a:r>
                        <a:rPr lang="cs-CZ" sz="2000" b="1" dirty="0" smtClean="0"/>
                        <a:t>(not </a:t>
                      </a:r>
                      <a:r>
                        <a:rPr lang="cs-CZ" sz="2000" b="1" dirty="0" err="1" smtClean="0"/>
                        <a:t>stay</a:t>
                      </a:r>
                      <a:r>
                        <a:rPr lang="cs-CZ" sz="2000" b="1" dirty="0" smtClean="0"/>
                        <a:t> up)</a:t>
                      </a:r>
                      <a:r>
                        <a:rPr lang="en-US" sz="2000" dirty="0" smtClean="0"/>
                        <a:t>late </a:t>
                      </a:r>
                      <a:r>
                        <a:rPr lang="en-US" sz="2000" dirty="0"/>
                        <a:t>last night.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4445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6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</a:t>
                      </a:r>
                      <a:r>
                        <a:rPr lang="en-US" sz="2000" dirty="0" smtClean="0"/>
                        <a:t>you</a:t>
                      </a:r>
                      <a:r>
                        <a:rPr lang="cs-CZ" sz="2000" dirty="0" smtClean="0"/>
                        <a:t>                     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cs-CZ" sz="2000" b="1" dirty="0" smtClean="0"/>
                        <a:t>(</a:t>
                      </a:r>
                      <a:r>
                        <a:rPr lang="cs-CZ" sz="2000" b="1" dirty="0" err="1" smtClean="0"/>
                        <a:t>wait</a:t>
                      </a:r>
                      <a:r>
                        <a:rPr lang="cs-CZ" sz="2000" b="1" dirty="0" smtClean="0"/>
                        <a:t>) </a:t>
                      </a:r>
                      <a:r>
                        <a:rPr lang="en-US" sz="2000" dirty="0" smtClean="0"/>
                        <a:t>a </a:t>
                      </a:r>
                      <a:r>
                        <a:rPr lang="en-US" sz="2000" dirty="0"/>
                        <a:t>minute, I'll come with you.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4445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7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we arrived at 10, we </a:t>
                      </a:r>
                      <a:r>
                        <a:rPr lang="cs-CZ" sz="2000" dirty="0" smtClean="0"/>
                        <a:t>                          </a:t>
                      </a:r>
                      <a:r>
                        <a:rPr lang="cs-CZ" sz="2000" b="1" dirty="0" smtClean="0"/>
                        <a:t>(miss)</a:t>
                      </a:r>
                      <a:r>
                        <a:rPr lang="en-US" sz="2000" dirty="0" smtClean="0"/>
                        <a:t>Tyler's </a:t>
                      </a:r>
                      <a:r>
                        <a:rPr lang="en-US" sz="2000" dirty="0"/>
                        <a:t>presentation.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4445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8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We </a:t>
                      </a:r>
                      <a:r>
                        <a:rPr lang="cs-CZ" sz="2000" dirty="0" smtClean="0"/>
                        <a:t>                                </a:t>
                      </a:r>
                      <a:r>
                        <a:rPr lang="cs-CZ" sz="2000" b="1" dirty="0" smtClean="0"/>
                        <a:t>(</a:t>
                      </a:r>
                      <a:r>
                        <a:rPr lang="cs-CZ" sz="2000" b="1" dirty="0" err="1" smtClean="0"/>
                        <a:t>help</a:t>
                      </a:r>
                      <a:r>
                        <a:rPr lang="cs-CZ" sz="2000" b="1" dirty="0" smtClean="0"/>
                        <a:t>) </a:t>
                      </a:r>
                      <a:r>
                        <a:rPr lang="en-US" sz="2000" dirty="0" smtClean="0"/>
                        <a:t>John </a:t>
                      </a:r>
                      <a:r>
                        <a:rPr lang="en-US" sz="2000" dirty="0"/>
                        <a:t>if we'd known about his problems.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4445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9</a:t>
                      </a:r>
                      <a:r>
                        <a:rPr lang="cs-CZ" sz="2000" dirty="0" smtClean="0"/>
                        <a:t>.</a:t>
                      </a:r>
                      <a:r>
                        <a:rPr lang="cs-CZ" sz="2000" baseline="0" dirty="0" smtClean="0"/>
                        <a:t>  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</a:t>
                      </a:r>
                      <a:r>
                        <a:rPr lang="en-US" sz="2000" dirty="0" smtClean="0"/>
                        <a:t>they</a:t>
                      </a:r>
                      <a:r>
                        <a:rPr lang="cs-CZ" sz="2000" dirty="0" smtClean="0"/>
                        <a:t>                            </a:t>
                      </a:r>
                      <a:r>
                        <a:rPr lang="en-US" sz="2000" dirty="0" smtClean="0"/>
                        <a:t> </a:t>
                      </a:r>
                      <a:r>
                        <a:rPr lang="cs-CZ" sz="2000" b="1" dirty="0" smtClean="0"/>
                        <a:t>(use)</a:t>
                      </a:r>
                      <a:r>
                        <a:rPr lang="en-US" sz="2000" dirty="0" smtClean="0"/>
                        <a:t>new </a:t>
                      </a:r>
                      <a:r>
                        <a:rPr lang="en-US" sz="2000" dirty="0"/>
                        <a:t>batteries, their camera would have worked correctly.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4445">
                <a:tc gridSpan="2">
                  <a:txBody>
                    <a:bodyPr/>
                    <a:lstStyle/>
                    <a:p>
                      <a:pPr algn="l"/>
                      <a:r>
                        <a:rPr lang="en-US" sz="2000" dirty="0" smtClean="0"/>
                        <a:t>10</a:t>
                      </a:r>
                      <a:r>
                        <a:rPr lang="cs-CZ" sz="2000" dirty="0" smtClean="0"/>
                        <a:t>.</a:t>
                      </a:r>
                      <a:r>
                        <a:rPr lang="en-US" sz="2000" dirty="0" smtClean="0"/>
                        <a:t> </a:t>
                      </a:r>
                      <a:r>
                        <a:rPr lang="en-US" sz="2000" dirty="0"/>
                        <a:t>If I went anywhere, it </a:t>
                      </a:r>
                      <a:r>
                        <a:rPr lang="cs-CZ" sz="2000" dirty="0" smtClean="0"/>
                        <a:t>                                    </a:t>
                      </a:r>
                      <a:r>
                        <a:rPr lang="cs-CZ" sz="2000" b="1" dirty="0" smtClean="0"/>
                        <a:t>(</a:t>
                      </a:r>
                      <a:r>
                        <a:rPr lang="cs-CZ" sz="2000" b="1" dirty="0" err="1" smtClean="0"/>
                        <a:t>be</a:t>
                      </a:r>
                      <a:r>
                        <a:rPr lang="cs-CZ" sz="2000" b="1" dirty="0" smtClean="0"/>
                        <a:t>)</a:t>
                      </a:r>
                      <a:r>
                        <a:rPr lang="en-US" sz="2000" dirty="0" smtClean="0"/>
                        <a:t>New </a:t>
                      </a:r>
                      <a:r>
                        <a:rPr lang="en-US" sz="2000" dirty="0"/>
                        <a:t>Zealand.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0" y="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</a:t>
            </a:r>
            <a:r>
              <a:rPr lang="cs-CZ" sz="2400" dirty="0" smtClean="0"/>
              <a:t>IF CLAUSES: TYPE 1 – 3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06591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2016224" cy="369332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ZDROJE: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49954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hedvábí</Template>
  <TotalTime>265</TotalTime>
  <Words>2997</Words>
  <Application>Microsoft Office PowerPoint</Application>
  <PresentationFormat>Předvádění na obrazovce (4:3)</PresentationFormat>
  <Paragraphs>248</Paragraphs>
  <Slides>20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Silk</vt:lpstr>
      <vt:lpstr>Prezentace aplikace PowerPoint</vt:lpstr>
      <vt:lpstr>Prezentace aplikace PowerPoint</vt:lpstr>
      <vt:lpstr>CONDITIONALS (IF CLAUSES)</vt:lpstr>
      <vt:lpstr>Prezentace aplikace PowerPoint</vt:lpstr>
      <vt:lpstr>Prezentace aplikace PowerPoint</vt:lpstr>
      <vt:lpstr>Prezentace aplikace PowerPoint</vt:lpstr>
      <vt:lpstr>     Other forms </vt:lpstr>
      <vt:lpstr>Prezentace aplikace PowerPoint</vt:lpstr>
      <vt:lpstr>Prezentace aplikace PowerPoint</vt:lpstr>
      <vt:lpstr>    Make a meaningfull sentences:</vt:lpstr>
      <vt:lpstr>  Make a meaningfull sentences:</vt:lpstr>
      <vt:lpstr>IF CLAUSES – TYPE 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IF CLAUSES</dc:title>
  <dc:creator>Lenka</dc:creator>
  <cp:lastModifiedBy>Lenka</cp:lastModifiedBy>
  <cp:revision>53</cp:revision>
  <dcterms:created xsi:type="dcterms:W3CDTF">2012-04-18T16:45:11Z</dcterms:created>
  <dcterms:modified xsi:type="dcterms:W3CDTF">2012-06-24T20:47:40Z</dcterms:modified>
</cp:coreProperties>
</file>